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2" r:id="rId18"/>
    <p:sldId id="283" r:id="rId19"/>
    <p:sldId id="273" r:id="rId20"/>
    <p:sldId id="275" r:id="rId21"/>
    <p:sldId id="276" r:id="rId22"/>
    <p:sldId id="277" r:id="rId23"/>
    <p:sldId id="278" r:id="rId24"/>
    <p:sldId id="280" r:id="rId25"/>
    <p:sldId id="281" r:id="rId2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56" d="100"/>
          <a:sy n="56" d="100"/>
        </p:scale>
        <p:origin x="2510" y="4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sl-SI"/>
              <a:t>Kliknite, če želite urediti slog naslova matrice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C65A0CEC-B030-48F5-855F-81D6BDAEAA3D}" type="datetimeFigureOut">
              <a:rPr lang="sl-SI" smtClean="0"/>
              <a:t>11. 02. 2021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146606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65A0CEC-B030-48F5-855F-81D6BDAEAA3D}" type="datetimeFigureOut">
              <a:rPr lang="sl-SI" smtClean="0"/>
              <a:t>11. 02. 2021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51198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65A0CEC-B030-48F5-855F-81D6BDAEAA3D}" type="datetimeFigureOut">
              <a:rPr lang="sl-SI" smtClean="0"/>
              <a:t>11. 02. 2021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171684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65A0CEC-B030-48F5-855F-81D6BDAEAA3D}" type="datetimeFigureOut">
              <a:rPr lang="sl-SI" smtClean="0"/>
              <a:t>11. 02. 2021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154804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sl-SI"/>
              <a:t>Kliknite, če želite urediti slog naslova matrice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C65A0CEC-B030-48F5-855F-81D6BDAEAA3D}" type="datetimeFigureOut">
              <a:rPr lang="sl-SI" smtClean="0"/>
              <a:t>11. 02. 2021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109227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C65A0CEC-B030-48F5-855F-81D6BDAEAA3D}" type="datetimeFigureOut">
              <a:rPr lang="sl-SI" smtClean="0"/>
              <a:t>11. 02. 2021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68533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l-SI"/>
              <a:t>Uredite sloge besedila matrice</a:t>
            </a:r>
          </a:p>
        </p:txBody>
      </p:sp>
      <p:sp>
        <p:nvSpPr>
          <p:cNvPr id="4" name="Content Placeholder 3"/>
          <p:cNvSpPr>
            <a:spLocks noGrp="1"/>
          </p:cNvSpPr>
          <p:nvPr>
            <p:ph sz="half" idx="2"/>
          </p:nvPr>
        </p:nvSpPr>
        <p:spPr>
          <a:xfrm>
            <a:off x="520713" y="3905482"/>
            <a:ext cx="3198096" cy="574437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l-SI"/>
              <a:t>Uredite sloge besedila matrice</a:t>
            </a:r>
          </a:p>
        </p:txBody>
      </p:sp>
      <p:sp>
        <p:nvSpPr>
          <p:cNvPr id="6" name="Content Placeholder 5"/>
          <p:cNvSpPr>
            <a:spLocks noGrp="1"/>
          </p:cNvSpPr>
          <p:nvPr>
            <p:ph sz="quarter" idx="4"/>
          </p:nvPr>
        </p:nvSpPr>
        <p:spPr>
          <a:xfrm>
            <a:off x="3827086" y="3905482"/>
            <a:ext cx="3213847" cy="574437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C65A0CEC-B030-48F5-855F-81D6BDAEAA3D}" type="datetimeFigureOut">
              <a:rPr lang="sl-SI" smtClean="0"/>
              <a:t>11. 02. 2021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231770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C65A0CEC-B030-48F5-855F-81D6BDAEAA3D}" type="datetimeFigureOut">
              <a:rPr lang="sl-SI" smtClean="0"/>
              <a:t>11. 02. 2021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20388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A0CEC-B030-48F5-855F-81D6BDAEAA3D}" type="datetimeFigureOut">
              <a:rPr lang="sl-SI" smtClean="0"/>
              <a:t>11. 02. 2021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364831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l-SI"/>
              <a:t>Kliknite, če želite urediti slog naslova matrice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l-SI"/>
              <a:t>Uredite sloge besedila matrice</a:t>
            </a:r>
          </a:p>
        </p:txBody>
      </p:sp>
      <p:sp>
        <p:nvSpPr>
          <p:cNvPr id="5" name="Date Placeholder 4"/>
          <p:cNvSpPr>
            <a:spLocks noGrp="1"/>
          </p:cNvSpPr>
          <p:nvPr>
            <p:ph type="dt" sz="half" idx="10"/>
          </p:nvPr>
        </p:nvSpPr>
        <p:spPr/>
        <p:txBody>
          <a:bodyPr/>
          <a:lstStyle/>
          <a:p>
            <a:fld id="{C65A0CEC-B030-48F5-855F-81D6BDAEAA3D}" type="datetimeFigureOut">
              <a:rPr lang="sl-SI" smtClean="0"/>
              <a:t>11. 02. 2021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429173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sl-SI"/>
              <a:t>Kliknite ikono, če želite dodati sliko</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l-SI"/>
              <a:t>Uredite sloge besedila matrice</a:t>
            </a:r>
          </a:p>
        </p:txBody>
      </p:sp>
      <p:sp>
        <p:nvSpPr>
          <p:cNvPr id="5" name="Date Placeholder 4"/>
          <p:cNvSpPr>
            <a:spLocks noGrp="1"/>
          </p:cNvSpPr>
          <p:nvPr>
            <p:ph type="dt" sz="half" idx="10"/>
          </p:nvPr>
        </p:nvSpPr>
        <p:spPr/>
        <p:txBody>
          <a:bodyPr/>
          <a:lstStyle/>
          <a:p>
            <a:fld id="{C65A0CEC-B030-48F5-855F-81D6BDAEAA3D}" type="datetimeFigureOut">
              <a:rPr lang="sl-SI" smtClean="0"/>
              <a:t>11. 02. 2021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FD6D649-2D84-458C-87EC-58395A949EE8}" type="slidenum">
              <a:rPr lang="sl-SI" smtClean="0"/>
              <a:t>‹#›</a:t>
            </a:fld>
            <a:endParaRPr lang="sl-SI"/>
          </a:p>
        </p:txBody>
      </p:sp>
    </p:spTree>
    <p:extLst>
      <p:ext uri="{BB962C8B-B14F-4D97-AF65-F5344CB8AC3E}">
        <p14:creationId xmlns:p14="http://schemas.microsoft.com/office/powerpoint/2010/main" val="247902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65A0CEC-B030-48F5-855F-81D6BDAEAA3D}" type="datetimeFigureOut">
              <a:rPr lang="sl-SI" smtClean="0"/>
              <a:t>11. 02. 2021</a:t>
            </a:fld>
            <a:endParaRPr lang="sl-SI"/>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FD6D649-2D84-458C-87EC-58395A949EE8}" type="slidenum">
              <a:rPr lang="sl-SI" smtClean="0"/>
              <a:t>‹#›</a:t>
            </a:fld>
            <a:endParaRPr lang="sl-SI"/>
          </a:p>
        </p:txBody>
      </p:sp>
    </p:spTree>
    <p:extLst>
      <p:ext uri="{BB962C8B-B14F-4D97-AF65-F5344CB8AC3E}">
        <p14:creationId xmlns:p14="http://schemas.microsoft.com/office/powerpoint/2010/main" val="288015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logger.com/blog/post/edit/2571923081533798499/1183107684297824120" TargetMode="External"/><Relationship Id="rId13" Type="http://schemas.openxmlformats.org/officeDocument/2006/relationships/image" Target="../media/image7.jpeg"/><Relationship Id="rId3" Type="http://schemas.openxmlformats.org/officeDocument/2006/relationships/hyperlink" Target="https://www.blogger.com/blog/post/edit/2571923081533798499/5340637059629900033" TargetMode="External"/><Relationship Id="rId7" Type="http://schemas.openxmlformats.org/officeDocument/2006/relationships/image" Target="../media/image4.png"/><Relationship Id="rId12" Type="http://schemas.openxmlformats.org/officeDocument/2006/relationships/hyperlink" Target="https://www.blogger.com/blog/post/edit/2571923081533798499/6574962011193207893"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s://www.blogger.com/blog/post/edit/2571923081533798499/5563540151889157533" TargetMode="External"/><Relationship Id="rId10" Type="http://schemas.openxmlformats.org/officeDocument/2006/relationships/hyperlink" Target="https://www.blogger.com/blog/post/edit/2571923081533798499/115097073747374568" TargetMode="External"/><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logger.com/blog/post/edit/2571923081533798499/11509707374737456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logger.com/blog/post/edit/2571923081533798499/47386991447692491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logger.com/blog/post/edit/2571923081533798499/412189442807307539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logger.com/blog/post/edit/2571923081533798499/534063705962990003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blogger.com/blog/post/edit/2571923081533798499/543954091089816660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blogger.com/blog/post/edit/2571923081533798499/597275143212078990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blogger.com/blog/post/edit/2571923081533798499/65749620111932078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blogger.com/blog/post/edit/2571923081533798499/785163807113275758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blogger.com/blog/post/edit/2571923081533798499/770177393668161232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blogger.com/blog/post/edit/2571923081533798499/881892599735045255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blogger.com/blog/post/edit/2571923081533798499/216640623760242493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blogger.com/blog/post/edit/2571923081533798499/520646351417427149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logger.com/blog/post/edit/2571923081533798499/556354015188915753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amniskaropotarnica.blogspot.com/" TargetMode="External"/><Relationship Id="rId2" Type="http://schemas.openxmlformats.org/officeDocument/2006/relationships/hyperlink" Target="mailto:team.cirius@gmail.com"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facebook.com/ucno.podjetje.za.pravicno.in.trajnostno.ekonomij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logger.com/blog/post/edit/2571923081533798499/56709589648010177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logger.com/blog/post/edit/2571923081533798499/51585070702299140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blogger.com/blog/post/edit/2571923081533798499/205255180762823204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logger.com/blog/post/edit/2571923081533798499/11831076842978241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logger.com/blog/post/edit/2571923081533798499/89428488258216106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63A363A8-ABE4-4E51-B745-233E90D9C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288">
            <a:off x="182575" y="7616934"/>
            <a:ext cx="2706028" cy="2460025"/>
          </a:xfrm>
          <a:prstGeom prst="rect">
            <a:avLst/>
          </a:prstGeom>
        </p:spPr>
      </p:pic>
      <p:pic>
        <p:nvPicPr>
          <p:cNvPr id="11" name="Picture 2" descr="https://1.bp.blogspot.com/-Cc2a1MukpCY/YBJ1SZrwZGI/AAAAAAAAD3U/mxuz5WpGL90fM-90RrhrTgXjUQ70C4tPACLcBGAsYHQ/w374-h280/prenos%2B%25281%2529.jpg">
            <a:hlinkClick r:id="rId3"/>
            <a:extLst>
              <a:ext uri="{FF2B5EF4-FFF2-40B4-BE49-F238E27FC236}">
                <a16:creationId xmlns:a16="http://schemas.microsoft.com/office/drawing/2014/main" id="{8C30098A-3786-41A2-A7F3-85CF2B1D7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004" y="242733"/>
            <a:ext cx="1925799" cy="1441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1.bp.blogspot.com/-JNokC-CD3rM/YBKMpuGtO6I/AAAAAAAAD60/dvysNTs3sJIslTnrzzLjUE0gS_BdBt0IgCLcBGAsYHQ/s320/233848_124174.jpg">
            <a:hlinkClick r:id="rId5"/>
            <a:extLst>
              <a:ext uri="{FF2B5EF4-FFF2-40B4-BE49-F238E27FC236}">
                <a16:creationId xmlns:a16="http://schemas.microsoft.com/office/drawing/2014/main" id="{BD53D7E8-C7E6-4993-9F9E-526C139BEA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998" y="8846947"/>
            <a:ext cx="1603298" cy="160832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62E46B1B-6984-4DC3-A3C6-40457F06342E}"/>
              </a:ext>
            </a:extLst>
          </p:cNvPr>
          <p:cNvPicPr>
            <a:picLocks noChangeAspect="1"/>
          </p:cNvPicPr>
          <p:nvPr/>
        </p:nvPicPr>
        <p:blipFill>
          <a:blip r:embed="rId7"/>
          <a:stretch>
            <a:fillRect/>
          </a:stretch>
        </p:blipFill>
        <p:spPr>
          <a:xfrm>
            <a:off x="5382512" y="5643164"/>
            <a:ext cx="1156188" cy="1153530"/>
          </a:xfrm>
          <a:prstGeom prst="rect">
            <a:avLst/>
          </a:prstGeom>
        </p:spPr>
      </p:pic>
      <p:sp>
        <p:nvSpPr>
          <p:cNvPr id="2" name="Naslov 1"/>
          <p:cNvSpPr>
            <a:spLocks noGrp="1"/>
          </p:cNvSpPr>
          <p:nvPr>
            <p:ph type="ctrTitle"/>
          </p:nvPr>
        </p:nvSpPr>
        <p:spPr>
          <a:xfrm>
            <a:off x="539347" y="1504132"/>
            <a:ext cx="6425724" cy="2129563"/>
          </a:xfrm>
        </p:spPr>
        <p:txBody>
          <a:bodyPr>
            <a:normAutofit/>
          </a:bodyPr>
          <a:lstStyle/>
          <a:p>
            <a:r>
              <a:rPr lang="sl-SI" sz="5400" b="1" dirty="0" err="1">
                <a:effectLst>
                  <a:outerShdw blurRad="38100" dist="38100" dir="2700000" algn="tl">
                    <a:srgbClr val="000000">
                      <a:alpha val="43137"/>
                    </a:srgbClr>
                  </a:outerShdw>
                </a:effectLst>
              </a:rPr>
              <a:t>Catalog</a:t>
            </a:r>
            <a:r>
              <a:rPr lang="sl-SI" sz="5400" b="1" dirty="0">
                <a:effectLst>
                  <a:outerShdw blurRad="38100" dist="38100" dir="2700000" algn="tl">
                    <a:srgbClr val="000000">
                      <a:alpha val="43137"/>
                    </a:srgbClr>
                  </a:outerShdw>
                </a:effectLst>
              </a:rPr>
              <a:t> 2021</a:t>
            </a:r>
            <a:br>
              <a:rPr lang="sl-SI" sz="4800" b="1" dirty="0"/>
            </a:br>
            <a:endParaRPr lang="sl-SI" sz="4800" dirty="0"/>
          </a:p>
        </p:txBody>
      </p:sp>
      <p:sp>
        <p:nvSpPr>
          <p:cNvPr id="3" name="Podnaslov 2"/>
          <p:cNvSpPr>
            <a:spLocks noGrp="1"/>
          </p:cNvSpPr>
          <p:nvPr>
            <p:ph type="subTitle" idx="1"/>
          </p:nvPr>
        </p:nvSpPr>
        <p:spPr>
          <a:xfrm>
            <a:off x="972252" y="7683690"/>
            <a:ext cx="5878924" cy="3656226"/>
          </a:xfrm>
        </p:spPr>
        <p:txBody>
          <a:bodyPr/>
          <a:lstStyle/>
          <a:p>
            <a:r>
              <a:rPr lang="sl-SI" dirty="0"/>
              <a:t>TEAM, LLC</a:t>
            </a:r>
          </a:p>
          <a:p>
            <a:r>
              <a:rPr lang="sl-SI" dirty="0"/>
              <a:t>CIRIUS Kamnik, </a:t>
            </a:r>
            <a:r>
              <a:rPr lang="sl-SI" dirty="0" err="1"/>
              <a:t>high</a:t>
            </a:r>
            <a:r>
              <a:rPr lang="sl-SI" dirty="0"/>
              <a:t> </a:t>
            </a:r>
            <a:r>
              <a:rPr lang="sl-SI" dirty="0" err="1"/>
              <a:t>school</a:t>
            </a:r>
            <a:endParaRPr lang="sl-SI" dirty="0"/>
          </a:p>
          <a:p>
            <a:r>
              <a:rPr lang="sl-SI" dirty="0"/>
              <a:t>Novi trg 43 a</a:t>
            </a:r>
          </a:p>
          <a:p>
            <a:r>
              <a:rPr lang="sl-SI" dirty="0"/>
              <a:t>1241 Kamnik</a:t>
            </a:r>
          </a:p>
          <a:p>
            <a:r>
              <a:rPr lang="sl-SI" dirty="0" err="1"/>
              <a:t>Telephone</a:t>
            </a:r>
            <a:r>
              <a:rPr lang="sl-SI" dirty="0"/>
              <a:t>: 01 830 13 25</a:t>
            </a:r>
          </a:p>
          <a:p>
            <a:r>
              <a:rPr lang="sl-SI" dirty="0"/>
              <a:t>E-mail: team.cirius@gmail.com</a:t>
            </a:r>
          </a:p>
        </p:txBody>
      </p:sp>
      <p:pic>
        <p:nvPicPr>
          <p:cNvPr id="7" name="Picture 2" descr="https://1.bp.blogspot.com/-1f81nCH3uDM/YAAwfi2knHI/AAAAAAAAD1I/Qkdgz-vLQZgfuQNAdaDcPxw8km0AFrwqACLcBGAsYHQ/s320/GCb8QsWKTyP8.jpg">
            <a:hlinkClick r:id="rId8"/>
            <a:extLst>
              <a:ext uri="{FF2B5EF4-FFF2-40B4-BE49-F238E27FC236}">
                <a16:creationId xmlns:a16="http://schemas.microsoft.com/office/drawing/2014/main" id="{E6BB6A14-F9C4-406A-9ED4-7AFDE0E5DC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886" y="5643164"/>
            <a:ext cx="1502070" cy="1502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1.bp.blogspot.com/-okZzspWOZtM/YAAxWoOjAeI/AAAAAAAAD1c/pZqONHXmujs6l452wG16MOh0YPBJ2nYZQCLcBGAsYHQ/s320/nCHB3iuXOyD.jpg">
            <a:hlinkClick r:id="rId10"/>
            <a:extLst>
              <a:ext uri="{FF2B5EF4-FFF2-40B4-BE49-F238E27FC236}">
                <a16:creationId xmlns:a16="http://schemas.microsoft.com/office/drawing/2014/main" id="{7F27BD1E-09CE-4BFA-B808-4220FB9793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0736" y="5955112"/>
            <a:ext cx="1784068" cy="1784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1.bp.blogspot.com/-aqCPbtkh6xQ/YBJ2iENS8QI/AAAAAAAAD30/MwPzL8TTM_UybgdD6HvP4NkNvFAhEjPygCLcBGAsYHQ/s320/badminton-lopar-yonex-voltric-1tr.jpg">
            <a:hlinkClick r:id="rId12"/>
            <a:extLst>
              <a:ext uri="{FF2B5EF4-FFF2-40B4-BE49-F238E27FC236}">
                <a16:creationId xmlns:a16="http://schemas.microsoft.com/office/drawing/2014/main" id="{9B9BE4C2-C88B-4BD3-A6AC-2EBFE3930C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9986">
            <a:off x="5243884" y="6869391"/>
            <a:ext cx="1433443" cy="1911257"/>
          </a:xfrm>
          <a:prstGeom prst="rect">
            <a:avLst/>
          </a:prstGeom>
          <a:noFill/>
          <a:extLst>
            <a:ext uri="{909E8E84-426E-40DD-AFC4-6F175D3DCCD1}">
              <a14:hiddenFill xmlns:a14="http://schemas.microsoft.com/office/drawing/2010/main">
                <a:solidFill>
                  <a:srgbClr val="FFFFFF"/>
                </a:solidFill>
              </a14:hiddenFill>
            </a:ext>
          </a:extLst>
        </p:spPr>
      </p:pic>
      <p:pic>
        <p:nvPicPr>
          <p:cNvPr id="13" name="Slika 12">
            <a:extLst>
              <a:ext uri="{FF2B5EF4-FFF2-40B4-BE49-F238E27FC236}">
                <a16:creationId xmlns:a16="http://schemas.microsoft.com/office/drawing/2014/main" id="{3C23B1F2-4A68-48B9-8699-B564C72C284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4601" y="3477263"/>
            <a:ext cx="6612235" cy="1932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418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E23E59-77C3-43DD-AA16-C53EA9794388}"/>
              </a:ext>
            </a:extLst>
          </p:cNvPr>
          <p:cNvSpPr>
            <a:spLocks noGrp="1"/>
          </p:cNvSpPr>
          <p:nvPr>
            <p:ph type="title"/>
          </p:nvPr>
        </p:nvSpPr>
        <p:spPr>
          <a:xfrm>
            <a:off x="519725" y="316707"/>
            <a:ext cx="6520220" cy="2066590"/>
          </a:xfrm>
        </p:spPr>
        <p:txBody>
          <a:bodyPr/>
          <a:lstStyle/>
          <a:p>
            <a:r>
              <a:rPr lang="sl-SI" dirty="0"/>
              <a:t>ELECTRIC KEYBOARD</a:t>
            </a:r>
          </a:p>
        </p:txBody>
      </p:sp>
      <p:pic>
        <p:nvPicPr>
          <p:cNvPr id="7170" name="Picture 2" descr="https://1.bp.blogspot.com/-okZzspWOZtM/YAAxWoOjAeI/AAAAAAAAD1c/pZqONHXmujs6l452wG16MOh0YPBJ2nYZQCLcBGAsYHQ/s320/nCHB3iuXOyD.jpg">
            <a:hlinkClick r:id="rId2"/>
            <a:extLst>
              <a:ext uri="{FF2B5EF4-FFF2-40B4-BE49-F238E27FC236}">
                <a16:creationId xmlns:a16="http://schemas.microsoft.com/office/drawing/2014/main" id="{BD2FE36A-12B3-4BF6-B0A8-595822C5E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80" y="2582950"/>
            <a:ext cx="5525911" cy="5525911"/>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32A9E0DF-E45B-4353-9F6A-8FB9744449BF}"/>
              </a:ext>
            </a:extLst>
          </p:cNvPr>
          <p:cNvSpPr/>
          <p:nvPr/>
        </p:nvSpPr>
        <p:spPr>
          <a:xfrm>
            <a:off x="609030" y="7336476"/>
            <a:ext cx="6341612" cy="2308324"/>
          </a:xfrm>
          <a:prstGeom prst="rect">
            <a:avLst/>
          </a:prstGeom>
        </p:spPr>
        <p:txBody>
          <a:bodyPr wrap="square">
            <a:spAutoFit/>
          </a:bodyPr>
          <a:lstStyle/>
          <a:p>
            <a:pPr algn="just"/>
            <a:r>
              <a:rPr lang="sl-SI" dirty="0" err="1"/>
              <a:t>The</a:t>
            </a:r>
            <a:r>
              <a:rPr lang="sl-SI" dirty="0"/>
              <a:t> Yamaha </a:t>
            </a:r>
            <a:r>
              <a:rPr lang="sl-SI" dirty="0" err="1"/>
              <a:t>electric</a:t>
            </a:r>
            <a:r>
              <a:rPr lang="sl-SI" dirty="0"/>
              <a:t> </a:t>
            </a:r>
            <a:r>
              <a:rPr lang="sl-SI" dirty="0" err="1"/>
              <a:t>keyboard</a:t>
            </a:r>
            <a:r>
              <a:rPr lang="sl-SI" dirty="0"/>
              <a:t> EZ-220 is </a:t>
            </a:r>
            <a:r>
              <a:rPr lang="sl-SI" dirty="0" err="1"/>
              <a:t>an</a:t>
            </a:r>
            <a:r>
              <a:rPr lang="sl-SI" dirty="0"/>
              <a:t> </a:t>
            </a:r>
            <a:r>
              <a:rPr lang="sl-SI" dirty="0" err="1"/>
              <a:t>excellent</a:t>
            </a:r>
            <a:r>
              <a:rPr lang="sl-SI" dirty="0"/>
              <a:t> </a:t>
            </a:r>
            <a:r>
              <a:rPr lang="sl-SI" dirty="0" err="1"/>
              <a:t>keyboard</a:t>
            </a:r>
            <a:r>
              <a:rPr lang="sl-SI" dirty="0"/>
              <a:t> </a:t>
            </a:r>
            <a:r>
              <a:rPr lang="sl-SI" dirty="0" err="1"/>
              <a:t>for</a:t>
            </a:r>
            <a:r>
              <a:rPr lang="sl-SI" dirty="0"/>
              <a:t> </a:t>
            </a:r>
            <a:r>
              <a:rPr lang="sl-SI" dirty="0" err="1"/>
              <a:t>practise</a:t>
            </a:r>
            <a:r>
              <a:rPr lang="sl-SI" dirty="0"/>
              <a:t>. </a:t>
            </a:r>
            <a:r>
              <a:rPr lang="sl-SI" dirty="0" err="1"/>
              <a:t>It‘s</a:t>
            </a:r>
            <a:r>
              <a:rPr lang="sl-SI" dirty="0"/>
              <a:t> </a:t>
            </a:r>
            <a:r>
              <a:rPr lang="sl-SI" dirty="0" err="1"/>
              <a:t>equipped</a:t>
            </a:r>
            <a:r>
              <a:rPr lang="sl-SI" dirty="0"/>
              <a:t> </a:t>
            </a:r>
            <a:r>
              <a:rPr lang="sl-SI" dirty="0" err="1"/>
              <a:t>with</a:t>
            </a:r>
            <a:r>
              <a:rPr lang="sl-SI" dirty="0"/>
              <a:t> a </a:t>
            </a:r>
            <a:r>
              <a:rPr lang="sl-SI" dirty="0" err="1"/>
              <a:t>keyboard</a:t>
            </a:r>
            <a:r>
              <a:rPr lang="sl-SI" dirty="0"/>
              <a:t>, </a:t>
            </a:r>
            <a:r>
              <a:rPr lang="sl-SI" dirty="0" err="1"/>
              <a:t>which</a:t>
            </a:r>
            <a:r>
              <a:rPr lang="sl-SI" dirty="0"/>
              <a:t> </a:t>
            </a:r>
            <a:r>
              <a:rPr lang="sl-SI" dirty="0" err="1"/>
              <a:t>has</a:t>
            </a:r>
            <a:r>
              <a:rPr lang="sl-SI" dirty="0"/>
              <a:t> 61 </a:t>
            </a:r>
            <a:r>
              <a:rPr lang="sl-SI" dirty="0" err="1"/>
              <a:t>illuminated</a:t>
            </a:r>
            <a:r>
              <a:rPr lang="sl-SI" dirty="0"/>
              <a:t> </a:t>
            </a:r>
            <a:r>
              <a:rPr lang="sl-SI" dirty="0" err="1"/>
              <a:t>and</a:t>
            </a:r>
            <a:r>
              <a:rPr lang="sl-SI" dirty="0"/>
              <a:t> </a:t>
            </a:r>
            <a:r>
              <a:rPr lang="sl-SI" dirty="0" err="1"/>
              <a:t>touch-sensitive</a:t>
            </a:r>
            <a:r>
              <a:rPr lang="sl-SI" dirty="0"/>
              <a:t> </a:t>
            </a:r>
            <a:r>
              <a:rPr lang="sl-SI" dirty="0" err="1"/>
              <a:t>keys</a:t>
            </a:r>
            <a:r>
              <a:rPr lang="sl-SI" dirty="0"/>
              <a:t> (</a:t>
            </a:r>
            <a:r>
              <a:rPr lang="sl-SI" dirty="0" err="1"/>
              <a:t>five</a:t>
            </a:r>
            <a:r>
              <a:rPr lang="sl-SI" dirty="0"/>
              <a:t> </a:t>
            </a:r>
            <a:r>
              <a:rPr lang="sl-SI" dirty="0" err="1"/>
              <a:t>octaves</a:t>
            </a:r>
            <a:r>
              <a:rPr lang="sl-SI" dirty="0"/>
              <a:t>).</a:t>
            </a:r>
          </a:p>
          <a:p>
            <a:pPr algn="just"/>
            <a:r>
              <a:rPr lang="sl-SI" dirty="0" err="1"/>
              <a:t>You</a:t>
            </a:r>
            <a:r>
              <a:rPr lang="sl-SI" dirty="0"/>
              <a:t> </a:t>
            </a:r>
            <a:r>
              <a:rPr lang="sl-SI" dirty="0" err="1"/>
              <a:t>can</a:t>
            </a:r>
            <a:r>
              <a:rPr lang="sl-SI" dirty="0"/>
              <a:t> </a:t>
            </a:r>
            <a:r>
              <a:rPr lang="sl-SI" dirty="0" err="1"/>
              <a:t>wirelessly</a:t>
            </a:r>
            <a:r>
              <a:rPr lang="sl-SI" dirty="0"/>
              <a:t> </a:t>
            </a:r>
            <a:r>
              <a:rPr lang="sl-SI" dirty="0" err="1"/>
              <a:t>connect</a:t>
            </a:r>
            <a:r>
              <a:rPr lang="sl-SI" dirty="0"/>
              <a:t> it </a:t>
            </a:r>
            <a:r>
              <a:rPr lang="sl-SI" dirty="0" err="1"/>
              <a:t>with</a:t>
            </a:r>
            <a:r>
              <a:rPr lang="sl-SI" dirty="0"/>
              <a:t> Page Turner, a </a:t>
            </a:r>
            <a:r>
              <a:rPr lang="sl-SI" dirty="0" err="1"/>
              <a:t>free</a:t>
            </a:r>
            <a:r>
              <a:rPr lang="sl-SI" dirty="0"/>
              <a:t> </a:t>
            </a:r>
            <a:r>
              <a:rPr lang="sl-SI" dirty="0" err="1"/>
              <a:t>app</a:t>
            </a:r>
            <a:r>
              <a:rPr lang="sl-SI" dirty="0"/>
              <a:t> </a:t>
            </a:r>
            <a:r>
              <a:rPr lang="sl-SI" dirty="0" err="1"/>
              <a:t>for</a:t>
            </a:r>
            <a:r>
              <a:rPr lang="sl-SI" dirty="0"/>
              <a:t> </a:t>
            </a:r>
            <a:r>
              <a:rPr lang="sl-SI" dirty="0" err="1"/>
              <a:t>iPad</a:t>
            </a:r>
            <a:r>
              <a:rPr lang="sl-SI" dirty="0"/>
              <a:t>, </a:t>
            </a:r>
            <a:r>
              <a:rPr lang="sl-SI" dirty="0" err="1"/>
              <a:t>and</a:t>
            </a:r>
            <a:r>
              <a:rPr lang="sl-SI" dirty="0"/>
              <a:t> 100 </a:t>
            </a:r>
            <a:r>
              <a:rPr lang="sl-SI" dirty="0" err="1"/>
              <a:t>preset</a:t>
            </a:r>
            <a:r>
              <a:rPr lang="sl-SI" dirty="0"/>
              <a:t> </a:t>
            </a:r>
            <a:r>
              <a:rPr lang="sl-SI" dirty="0" err="1"/>
              <a:t>songs</a:t>
            </a:r>
            <a:r>
              <a:rPr lang="sl-SI" dirty="0"/>
              <a:t> </a:t>
            </a:r>
            <a:r>
              <a:rPr lang="sl-SI" dirty="0" err="1"/>
              <a:t>with</a:t>
            </a:r>
            <a:r>
              <a:rPr lang="sl-SI" dirty="0"/>
              <a:t> </a:t>
            </a:r>
            <a:r>
              <a:rPr lang="sl-SI" dirty="0" err="1"/>
              <a:t>digital</a:t>
            </a:r>
            <a:r>
              <a:rPr lang="sl-SI" dirty="0"/>
              <a:t> </a:t>
            </a:r>
            <a:r>
              <a:rPr lang="sl-SI" dirty="0" err="1"/>
              <a:t>notation</a:t>
            </a:r>
            <a:r>
              <a:rPr lang="sl-SI" dirty="0"/>
              <a:t>. </a:t>
            </a:r>
            <a:r>
              <a:rPr lang="sl-SI" dirty="0" err="1"/>
              <a:t>Due</a:t>
            </a:r>
            <a:r>
              <a:rPr lang="sl-SI" dirty="0"/>
              <a:t> to </a:t>
            </a:r>
            <a:r>
              <a:rPr lang="sl-SI" dirty="0" err="1"/>
              <a:t>these</a:t>
            </a:r>
            <a:r>
              <a:rPr lang="sl-SI" dirty="0"/>
              <a:t> </a:t>
            </a:r>
            <a:r>
              <a:rPr lang="sl-SI" dirty="0" err="1"/>
              <a:t>abilities</a:t>
            </a:r>
            <a:r>
              <a:rPr lang="sl-SI" dirty="0"/>
              <a:t>, it is </a:t>
            </a:r>
            <a:r>
              <a:rPr lang="sl-SI" dirty="0" err="1"/>
              <a:t>suitable</a:t>
            </a:r>
            <a:r>
              <a:rPr lang="sl-SI" dirty="0"/>
              <a:t> </a:t>
            </a:r>
            <a:r>
              <a:rPr lang="sl-SI" dirty="0" err="1"/>
              <a:t>for</a:t>
            </a:r>
            <a:r>
              <a:rPr lang="sl-SI" dirty="0"/>
              <a:t> </a:t>
            </a:r>
            <a:r>
              <a:rPr lang="sl-SI" dirty="0" err="1"/>
              <a:t>beginners</a:t>
            </a:r>
            <a:r>
              <a:rPr lang="sl-SI" dirty="0"/>
              <a:t>. </a:t>
            </a:r>
          </a:p>
          <a:p>
            <a:pPr algn="just"/>
            <a:r>
              <a:rPr lang="sl-SI" dirty="0" err="1"/>
              <a:t>The</a:t>
            </a:r>
            <a:r>
              <a:rPr lang="sl-SI" dirty="0"/>
              <a:t> </a:t>
            </a:r>
            <a:r>
              <a:rPr lang="sl-SI" dirty="0" err="1"/>
              <a:t>keyboard</a:t>
            </a:r>
            <a:r>
              <a:rPr lang="sl-SI" dirty="0"/>
              <a:t> </a:t>
            </a:r>
            <a:r>
              <a:rPr lang="sl-SI" dirty="0" err="1"/>
              <a:t>already</a:t>
            </a:r>
            <a:r>
              <a:rPr lang="sl-SI" dirty="0"/>
              <a:t> </a:t>
            </a:r>
            <a:r>
              <a:rPr lang="sl-SI" dirty="0" err="1"/>
              <a:t>has</a:t>
            </a:r>
            <a:r>
              <a:rPr lang="sl-SI" dirty="0"/>
              <a:t> 100 </a:t>
            </a:r>
            <a:r>
              <a:rPr lang="sl-SI" dirty="0" err="1"/>
              <a:t>recorded</a:t>
            </a:r>
            <a:r>
              <a:rPr lang="sl-SI" dirty="0"/>
              <a:t> </a:t>
            </a:r>
            <a:r>
              <a:rPr lang="sl-SI" dirty="0" err="1"/>
              <a:t>tracks</a:t>
            </a:r>
            <a:r>
              <a:rPr lang="sl-SI" dirty="0"/>
              <a:t> </a:t>
            </a:r>
            <a:r>
              <a:rPr lang="sl-SI" dirty="0" err="1"/>
              <a:t>for</a:t>
            </a:r>
            <a:r>
              <a:rPr lang="sl-SI" dirty="0"/>
              <a:t> </a:t>
            </a:r>
            <a:r>
              <a:rPr lang="sl-SI" dirty="0" err="1"/>
              <a:t>learning</a:t>
            </a:r>
            <a:r>
              <a:rPr lang="sl-SI" dirty="0"/>
              <a:t> </a:t>
            </a:r>
            <a:r>
              <a:rPr lang="sl-SI" dirty="0" err="1"/>
              <a:t>with</a:t>
            </a:r>
            <a:r>
              <a:rPr lang="sl-SI" dirty="0"/>
              <a:t> </a:t>
            </a:r>
            <a:r>
              <a:rPr lang="sl-SI" dirty="0" err="1"/>
              <a:t>light</a:t>
            </a:r>
            <a:r>
              <a:rPr lang="sl-SI" dirty="0"/>
              <a:t> </a:t>
            </a:r>
            <a:r>
              <a:rPr lang="sl-SI" dirty="0" err="1"/>
              <a:t>effects</a:t>
            </a:r>
            <a:r>
              <a:rPr lang="sl-SI" dirty="0"/>
              <a:t>. </a:t>
            </a:r>
          </a:p>
        </p:txBody>
      </p:sp>
      <p:sp>
        <p:nvSpPr>
          <p:cNvPr id="8" name="Označba mesta vsebine 2">
            <a:extLst>
              <a:ext uri="{FF2B5EF4-FFF2-40B4-BE49-F238E27FC236}">
                <a16:creationId xmlns:a16="http://schemas.microsoft.com/office/drawing/2014/main" id="{A4F191F8-32B6-43E7-B9D1-5A9D6BD63A06}"/>
              </a:ext>
            </a:extLst>
          </p:cNvPr>
          <p:cNvSpPr>
            <a:spLocks noGrp="1"/>
          </p:cNvSpPr>
          <p:nvPr>
            <p:ph idx="1"/>
          </p:nvPr>
        </p:nvSpPr>
        <p:spPr>
          <a:xfrm>
            <a:off x="817680" y="2183643"/>
            <a:ext cx="6629401" cy="1302496"/>
          </a:xfrm>
        </p:spPr>
        <p:txBody>
          <a:bodyPr>
            <a:normAutofit/>
          </a:bodyPr>
          <a:lstStyle/>
          <a:p>
            <a:pPr marL="377967" lvl="1" indent="0">
              <a:buNone/>
            </a:pPr>
            <a:r>
              <a:rPr lang="sl-SI" b="1" dirty="0" err="1"/>
              <a:t>Article</a:t>
            </a:r>
            <a:r>
              <a:rPr lang="sl-SI" b="1" dirty="0"/>
              <a:t> 7</a:t>
            </a:r>
          </a:p>
          <a:p>
            <a:pPr marL="377967" lvl="1" indent="0">
              <a:buNone/>
            </a:pPr>
            <a:r>
              <a:rPr lang="pl-PL" dirty="0"/>
              <a:t>Rental price for 3 days: 15,00 €</a:t>
            </a:r>
            <a:endParaRPr lang="sl-SI" dirty="0"/>
          </a:p>
          <a:p>
            <a:pPr marL="377967" lvl="1" indent="0">
              <a:buNone/>
            </a:pPr>
            <a:r>
              <a:rPr lang="pl-PL" dirty="0"/>
              <a:t>Rental price for 7 days: 25,00 €</a:t>
            </a:r>
            <a:endParaRPr lang="sl-SI" dirty="0"/>
          </a:p>
        </p:txBody>
      </p:sp>
    </p:spTree>
    <p:extLst>
      <p:ext uri="{BB962C8B-B14F-4D97-AF65-F5344CB8AC3E}">
        <p14:creationId xmlns:p14="http://schemas.microsoft.com/office/powerpoint/2010/main" val="757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2A4D4D-103A-4C5A-86DE-EF295ED91272}"/>
              </a:ext>
            </a:extLst>
          </p:cNvPr>
          <p:cNvSpPr>
            <a:spLocks noGrp="1"/>
          </p:cNvSpPr>
          <p:nvPr>
            <p:ph type="title"/>
          </p:nvPr>
        </p:nvSpPr>
        <p:spPr>
          <a:xfrm>
            <a:off x="519726" y="378173"/>
            <a:ext cx="6520220" cy="2066590"/>
          </a:xfrm>
        </p:spPr>
        <p:txBody>
          <a:bodyPr/>
          <a:lstStyle/>
          <a:p>
            <a:r>
              <a:rPr lang="sl-SI" dirty="0"/>
              <a:t>SPEAKERS JBL FLIP 4</a:t>
            </a:r>
          </a:p>
        </p:txBody>
      </p:sp>
      <p:pic>
        <p:nvPicPr>
          <p:cNvPr id="8194" name="Picture 2" descr="https://1.bp.blogspot.com/-R3kjG5ozEDg/YAAx7xVaUzI/AAAAAAAAD1k/b7ogpbRUxQ0hPvGt-_-fAXvpSJR_wfaywCLcBGAsYHQ/s320/unnamed%2B%25281%2529.jpg">
            <a:hlinkClick r:id="rId2"/>
            <a:extLst>
              <a:ext uri="{FF2B5EF4-FFF2-40B4-BE49-F238E27FC236}">
                <a16:creationId xmlns:a16="http://schemas.microsoft.com/office/drawing/2014/main" id="{F6E75933-510E-4E74-966A-871341416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26" y="1918390"/>
            <a:ext cx="6122684" cy="6122684"/>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72323B86-4FFD-46F2-96AD-3160568463CE}"/>
              </a:ext>
            </a:extLst>
          </p:cNvPr>
          <p:cNvSpPr txBox="1"/>
          <p:nvPr/>
        </p:nvSpPr>
        <p:spPr>
          <a:xfrm rot="10800000" flipV="1">
            <a:off x="519728" y="6958559"/>
            <a:ext cx="6520221" cy="2585323"/>
          </a:xfrm>
          <a:prstGeom prst="rect">
            <a:avLst/>
          </a:prstGeom>
          <a:noFill/>
        </p:spPr>
        <p:txBody>
          <a:bodyPr wrap="square" rtlCol="0">
            <a:spAutoFit/>
          </a:bodyPr>
          <a:lstStyle/>
          <a:p>
            <a:pPr algn="just"/>
            <a:r>
              <a:rPr lang="sl-SI" dirty="0"/>
              <a:t>JBL </a:t>
            </a:r>
            <a:r>
              <a:rPr lang="sl-SI" dirty="0" err="1"/>
              <a:t>Flip</a:t>
            </a:r>
            <a:r>
              <a:rPr lang="sl-SI" dirty="0"/>
              <a:t> 4 is </a:t>
            </a:r>
            <a:r>
              <a:rPr lang="sl-SI" dirty="0" err="1"/>
              <a:t>the</a:t>
            </a:r>
            <a:r>
              <a:rPr lang="sl-SI" dirty="0"/>
              <a:t> </a:t>
            </a:r>
            <a:r>
              <a:rPr lang="sl-SI" dirty="0" err="1"/>
              <a:t>newest</a:t>
            </a:r>
            <a:r>
              <a:rPr lang="sl-SI" dirty="0"/>
              <a:t> </a:t>
            </a:r>
            <a:r>
              <a:rPr lang="sl-SI" dirty="0" err="1"/>
              <a:t>generation</a:t>
            </a:r>
            <a:r>
              <a:rPr lang="sl-SI" dirty="0"/>
              <a:t> </a:t>
            </a:r>
            <a:r>
              <a:rPr lang="sl-SI" dirty="0" err="1"/>
              <a:t>of</a:t>
            </a:r>
            <a:r>
              <a:rPr lang="sl-SI" dirty="0"/>
              <a:t> </a:t>
            </a:r>
            <a:r>
              <a:rPr lang="sl-SI" dirty="0" err="1"/>
              <a:t>reputable</a:t>
            </a:r>
            <a:r>
              <a:rPr lang="sl-SI" dirty="0"/>
              <a:t> </a:t>
            </a:r>
            <a:r>
              <a:rPr lang="sl-SI" dirty="0" err="1"/>
              <a:t>portable</a:t>
            </a:r>
            <a:r>
              <a:rPr lang="sl-SI" dirty="0"/>
              <a:t> </a:t>
            </a:r>
            <a:r>
              <a:rPr lang="sl-SI" dirty="0" err="1"/>
              <a:t>Bluetooth</a:t>
            </a:r>
            <a:r>
              <a:rPr lang="sl-SI" dirty="0"/>
              <a:t> </a:t>
            </a:r>
            <a:r>
              <a:rPr lang="sl-SI" dirty="0" err="1"/>
              <a:t>speakers</a:t>
            </a:r>
            <a:r>
              <a:rPr lang="sl-SI" dirty="0"/>
              <a:t> </a:t>
            </a:r>
            <a:r>
              <a:rPr lang="sl-SI" dirty="0" err="1"/>
              <a:t>that</a:t>
            </a:r>
            <a:r>
              <a:rPr lang="sl-SI" dirty="0"/>
              <a:t> </a:t>
            </a:r>
            <a:r>
              <a:rPr lang="sl-SI" dirty="0" err="1"/>
              <a:t>brings</a:t>
            </a:r>
            <a:r>
              <a:rPr lang="sl-SI" dirty="0"/>
              <a:t> a </a:t>
            </a:r>
            <a:r>
              <a:rPr lang="sl-SI" dirty="0" err="1"/>
              <a:t>bunch</a:t>
            </a:r>
            <a:r>
              <a:rPr lang="sl-SI" dirty="0"/>
              <a:t> </a:t>
            </a:r>
            <a:r>
              <a:rPr lang="sl-SI" dirty="0" err="1"/>
              <a:t>of</a:t>
            </a:r>
            <a:r>
              <a:rPr lang="sl-SI" dirty="0"/>
              <a:t> </a:t>
            </a:r>
            <a:r>
              <a:rPr lang="sl-SI" dirty="0" err="1"/>
              <a:t>novelties</a:t>
            </a:r>
            <a:r>
              <a:rPr lang="sl-SI" dirty="0"/>
              <a:t> </a:t>
            </a:r>
            <a:r>
              <a:rPr lang="sl-SI" dirty="0" err="1"/>
              <a:t>and</a:t>
            </a:r>
            <a:r>
              <a:rPr lang="sl-SI" dirty="0"/>
              <a:t> </a:t>
            </a:r>
            <a:r>
              <a:rPr lang="sl-SI" dirty="0" err="1"/>
              <a:t>will</a:t>
            </a:r>
            <a:r>
              <a:rPr lang="sl-SI" dirty="0"/>
              <a:t> </a:t>
            </a:r>
            <a:r>
              <a:rPr lang="sl-SI" dirty="0" err="1"/>
              <a:t>excite</a:t>
            </a:r>
            <a:r>
              <a:rPr lang="sl-SI" dirty="0"/>
              <a:t> </a:t>
            </a:r>
            <a:r>
              <a:rPr lang="sl-SI" dirty="0" err="1"/>
              <a:t>even</a:t>
            </a:r>
            <a:r>
              <a:rPr lang="sl-SI" dirty="0"/>
              <a:t> </a:t>
            </a:r>
            <a:r>
              <a:rPr lang="sl-SI" dirty="0" err="1"/>
              <a:t>the</a:t>
            </a:r>
            <a:r>
              <a:rPr lang="sl-SI" dirty="0"/>
              <a:t> most </a:t>
            </a:r>
            <a:r>
              <a:rPr lang="sl-SI" dirty="0" err="1"/>
              <a:t>demanding</a:t>
            </a:r>
            <a:r>
              <a:rPr lang="sl-SI" dirty="0"/>
              <a:t> </a:t>
            </a:r>
            <a:r>
              <a:rPr lang="sl-SI" dirty="0" err="1"/>
              <a:t>users</a:t>
            </a:r>
            <a:r>
              <a:rPr lang="sl-SI" dirty="0"/>
              <a:t>! </a:t>
            </a:r>
            <a:r>
              <a:rPr lang="sl-SI" dirty="0" err="1"/>
              <a:t>The</a:t>
            </a:r>
            <a:r>
              <a:rPr lang="sl-SI" dirty="0"/>
              <a:t> </a:t>
            </a:r>
            <a:r>
              <a:rPr lang="sl-SI" dirty="0" err="1"/>
              <a:t>compact</a:t>
            </a:r>
            <a:r>
              <a:rPr lang="sl-SI" dirty="0"/>
              <a:t> device is </a:t>
            </a:r>
            <a:r>
              <a:rPr lang="sl-SI" dirty="0" err="1"/>
              <a:t>powered</a:t>
            </a:r>
            <a:r>
              <a:rPr lang="sl-SI" dirty="0"/>
              <a:t> </a:t>
            </a:r>
            <a:r>
              <a:rPr lang="sl-SI" dirty="0" err="1"/>
              <a:t>by</a:t>
            </a:r>
            <a:r>
              <a:rPr lang="sl-SI" dirty="0"/>
              <a:t> a </a:t>
            </a:r>
            <a:r>
              <a:rPr lang="sl-SI" dirty="0" err="1"/>
              <a:t>rechargeable</a:t>
            </a:r>
            <a:r>
              <a:rPr lang="sl-SI" dirty="0"/>
              <a:t> 3000 </a:t>
            </a:r>
            <a:r>
              <a:rPr lang="sl-SI" dirty="0" err="1"/>
              <a:t>mAh</a:t>
            </a:r>
            <a:r>
              <a:rPr lang="sl-SI" dirty="0"/>
              <a:t> </a:t>
            </a:r>
            <a:r>
              <a:rPr lang="sl-SI" dirty="0" err="1"/>
              <a:t>battery</a:t>
            </a:r>
            <a:r>
              <a:rPr lang="sl-SI" dirty="0"/>
              <a:t>, </a:t>
            </a:r>
            <a:r>
              <a:rPr lang="sl-SI" dirty="0" err="1"/>
              <a:t>which</a:t>
            </a:r>
            <a:r>
              <a:rPr lang="sl-SI" dirty="0"/>
              <a:t>  </a:t>
            </a:r>
            <a:r>
              <a:rPr lang="sl-SI" dirty="0" err="1"/>
              <a:t>offers</a:t>
            </a:r>
            <a:r>
              <a:rPr lang="sl-SI" dirty="0"/>
              <a:t> up to 12 </a:t>
            </a:r>
            <a:r>
              <a:rPr lang="sl-SI" dirty="0" err="1"/>
              <a:t>hours</a:t>
            </a:r>
            <a:r>
              <a:rPr lang="sl-SI" dirty="0"/>
              <a:t> </a:t>
            </a:r>
            <a:r>
              <a:rPr lang="sl-SI" dirty="0" err="1"/>
              <a:t>of</a:t>
            </a:r>
            <a:r>
              <a:rPr lang="sl-SI" dirty="0"/>
              <a:t> </a:t>
            </a:r>
            <a:r>
              <a:rPr lang="sl-SI" dirty="0" err="1"/>
              <a:t>continuous</a:t>
            </a:r>
            <a:r>
              <a:rPr lang="sl-SI" dirty="0"/>
              <a:t> </a:t>
            </a:r>
            <a:r>
              <a:rPr lang="sl-SI" dirty="0" err="1"/>
              <a:t>use</a:t>
            </a:r>
            <a:r>
              <a:rPr lang="sl-SI" dirty="0"/>
              <a:t>. </a:t>
            </a:r>
            <a:r>
              <a:rPr lang="sl-SI" dirty="0" err="1"/>
              <a:t>Unlike</a:t>
            </a:r>
            <a:r>
              <a:rPr lang="sl-SI" dirty="0"/>
              <a:t> </a:t>
            </a:r>
            <a:r>
              <a:rPr lang="sl-SI" dirty="0" err="1"/>
              <a:t>its</a:t>
            </a:r>
            <a:r>
              <a:rPr lang="sl-SI" dirty="0"/>
              <a:t> </a:t>
            </a:r>
            <a:r>
              <a:rPr lang="sl-SI" dirty="0" err="1"/>
              <a:t>predecessor</a:t>
            </a:r>
            <a:r>
              <a:rPr lang="sl-SI" dirty="0"/>
              <a:t>, it is </a:t>
            </a:r>
            <a:r>
              <a:rPr lang="sl-SI" dirty="0" err="1"/>
              <a:t>waterproof</a:t>
            </a:r>
            <a:r>
              <a:rPr lang="sl-SI" dirty="0"/>
              <a:t>, </a:t>
            </a:r>
            <a:r>
              <a:rPr lang="sl-SI" dirty="0" err="1"/>
              <a:t>with</a:t>
            </a:r>
            <a:r>
              <a:rPr lang="sl-SI" dirty="0"/>
              <a:t> </a:t>
            </a:r>
            <a:r>
              <a:rPr lang="sl-SI" dirty="0" err="1"/>
              <a:t>the</a:t>
            </a:r>
            <a:r>
              <a:rPr lang="sl-SI" dirty="0"/>
              <a:t> IPX7 </a:t>
            </a:r>
            <a:r>
              <a:rPr lang="sl-SI" dirty="0" err="1"/>
              <a:t>certificate</a:t>
            </a:r>
            <a:r>
              <a:rPr lang="sl-SI" dirty="0"/>
              <a:t>, </a:t>
            </a:r>
            <a:r>
              <a:rPr lang="sl-SI" dirty="0" err="1"/>
              <a:t>which</a:t>
            </a:r>
            <a:r>
              <a:rPr lang="sl-SI" dirty="0"/>
              <a:t> </a:t>
            </a:r>
            <a:r>
              <a:rPr lang="sl-SI" dirty="0" err="1"/>
              <a:t>means</a:t>
            </a:r>
            <a:r>
              <a:rPr lang="sl-SI" dirty="0"/>
              <a:t> it </a:t>
            </a:r>
            <a:r>
              <a:rPr lang="sl-SI" dirty="0" err="1"/>
              <a:t>will</a:t>
            </a:r>
            <a:r>
              <a:rPr lang="sl-SI" dirty="0"/>
              <a:t> </a:t>
            </a:r>
            <a:r>
              <a:rPr lang="sl-SI" dirty="0" err="1"/>
              <a:t>work</a:t>
            </a:r>
            <a:r>
              <a:rPr lang="sl-SI" dirty="0"/>
              <a:t> </a:t>
            </a:r>
            <a:r>
              <a:rPr lang="sl-SI" dirty="0" err="1"/>
              <a:t>even</a:t>
            </a:r>
            <a:r>
              <a:rPr lang="sl-SI" dirty="0"/>
              <a:t> </a:t>
            </a:r>
            <a:r>
              <a:rPr lang="sl-SI" dirty="0" err="1"/>
              <a:t>if</a:t>
            </a:r>
            <a:r>
              <a:rPr lang="sl-SI" dirty="0"/>
              <a:t> it </a:t>
            </a:r>
            <a:r>
              <a:rPr lang="sl-SI" dirty="0" err="1"/>
              <a:t>falls</a:t>
            </a:r>
            <a:r>
              <a:rPr lang="sl-SI" dirty="0"/>
              <a:t> in </a:t>
            </a:r>
            <a:r>
              <a:rPr lang="sl-SI" dirty="0" err="1"/>
              <a:t>water</a:t>
            </a:r>
            <a:r>
              <a:rPr lang="sl-SI" dirty="0"/>
              <a:t> </a:t>
            </a:r>
            <a:r>
              <a:rPr lang="sl-SI" dirty="0" err="1"/>
              <a:t>and</a:t>
            </a:r>
            <a:r>
              <a:rPr lang="sl-SI" dirty="0"/>
              <a:t> </a:t>
            </a:r>
            <a:r>
              <a:rPr lang="sl-SI" dirty="0" err="1"/>
              <a:t>stays</a:t>
            </a:r>
            <a:r>
              <a:rPr lang="sl-SI" dirty="0"/>
              <a:t> </a:t>
            </a:r>
            <a:r>
              <a:rPr lang="sl-SI" dirty="0" err="1"/>
              <a:t>there</a:t>
            </a:r>
            <a:r>
              <a:rPr lang="sl-SI" dirty="0"/>
              <a:t> </a:t>
            </a:r>
            <a:r>
              <a:rPr lang="sl-SI" dirty="0" err="1"/>
              <a:t>for</a:t>
            </a:r>
            <a:r>
              <a:rPr lang="sl-SI" dirty="0"/>
              <a:t> up to 30 </a:t>
            </a:r>
            <a:r>
              <a:rPr lang="sl-SI" dirty="0" err="1"/>
              <a:t>minutes</a:t>
            </a:r>
            <a:r>
              <a:rPr lang="sl-SI" dirty="0"/>
              <a:t>. It </a:t>
            </a:r>
            <a:r>
              <a:rPr lang="sl-SI" dirty="0" err="1"/>
              <a:t>also</a:t>
            </a:r>
            <a:r>
              <a:rPr lang="sl-SI" dirty="0"/>
              <a:t> </a:t>
            </a:r>
            <a:r>
              <a:rPr lang="sl-SI" dirty="0" err="1"/>
              <a:t>has</a:t>
            </a:r>
            <a:r>
              <a:rPr lang="sl-SI" dirty="0"/>
              <a:t> </a:t>
            </a:r>
            <a:r>
              <a:rPr lang="sl-SI" dirty="0" err="1"/>
              <a:t>built</a:t>
            </a:r>
            <a:r>
              <a:rPr lang="sl-SI" dirty="0"/>
              <a:t>-in </a:t>
            </a:r>
            <a:r>
              <a:rPr lang="sl-SI" dirty="0" err="1"/>
              <a:t>noise</a:t>
            </a:r>
            <a:r>
              <a:rPr lang="sl-SI" dirty="0"/>
              <a:t> </a:t>
            </a:r>
            <a:r>
              <a:rPr lang="sl-SI" dirty="0" err="1"/>
              <a:t>and</a:t>
            </a:r>
            <a:r>
              <a:rPr lang="sl-SI" dirty="0"/>
              <a:t> </a:t>
            </a:r>
            <a:r>
              <a:rPr lang="sl-SI" dirty="0" err="1"/>
              <a:t>echo</a:t>
            </a:r>
            <a:r>
              <a:rPr lang="sl-SI" dirty="0"/>
              <a:t> </a:t>
            </a:r>
            <a:r>
              <a:rPr lang="sl-SI" dirty="0" err="1"/>
              <a:t>removing</a:t>
            </a:r>
            <a:r>
              <a:rPr lang="sl-SI" dirty="0"/>
              <a:t> </a:t>
            </a:r>
            <a:r>
              <a:rPr lang="sl-SI" dirty="0" err="1"/>
              <a:t>functions</a:t>
            </a:r>
            <a:r>
              <a:rPr lang="sl-SI" dirty="0"/>
              <a:t> </a:t>
            </a:r>
            <a:r>
              <a:rPr lang="sl-SI" dirty="0" err="1"/>
              <a:t>for</a:t>
            </a:r>
            <a:r>
              <a:rPr lang="sl-SI" dirty="0"/>
              <a:t> a </a:t>
            </a:r>
            <a:r>
              <a:rPr lang="sl-SI" dirty="0" err="1"/>
              <a:t>crystal</a:t>
            </a:r>
            <a:r>
              <a:rPr lang="sl-SI" dirty="0"/>
              <a:t> </a:t>
            </a:r>
            <a:r>
              <a:rPr lang="sl-SI" dirty="0" err="1"/>
              <a:t>clear</a:t>
            </a:r>
            <a:r>
              <a:rPr lang="sl-SI" dirty="0"/>
              <a:t> </a:t>
            </a:r>
            <a:r>
              <a:rPr lang="sl-SI" dirty="0" err="1"/>
              <a:t>sound</a:t>
            </a:r>
            <a:r>
              <a:rPr lang="sl-SI" dirty="0"/>
              <a:t> </a:t>
            </a:r>
            <a:r>
              <a:rPr lang="sl-SI" dirty="0" err="1"/>
              <a:t>when</a:t>
            </a:r>
            <a:r>
              <a:rPr lang="sl-SI" dirty="0"/>
              <a:t> </a:t>
            </a:r>
            <a:r>
              <a:rPr lang="sl-SI" dirty="0" err="1"/>
              <a:t>having</a:t>
            </a:r>
            <a:r>
              <a:rPr lang="sl-SI" dirty="0"/>
              <a:t> </a:t>
            </a:r>
            <a:r>
              <a:rPr lang="sl-SI" dirty="0" err="1"/>
              <a:t>phone</a:t>
            </a:r>
            <a:r>
              <a:rPr lang="sl-SI" dirty="0"/>
              <a:t> </a:t>
            </a:r>
            <a:r>
              <a:rPr lang="sl-SI" dirty="0" err="1"/>
              <a:t>conversations</a:t>
            </a:r>
            <a:r>
              <a:rPr lang="sl-SI" dirty="0"/>
              <a:t>. </a:t>
            </a:r>
          </a:p>
        </p:txBody>
      </p:sp>
      <p:sp>
        <p:nvSpPr>
          <p:cNvPr id="8" name="Označba mesta vsebine 2">
            <a:extLst>
              <a:ext uri="{FF2B5EF4-FFF2-40B4-BE49-F238E27FC236}">
                <a16:creationId xmlns:a16="http://schemas.microsoft.com/office/drawing/2014/main" id="{078C65E4-C22B-46A2-A844-AC20BDDA5B8F}"/>
              </a:ext>
            </a:extLst>
          </p:cNvPr>
          <p:cNvSpPr>
            <a:spLocks noGrp="1"/>
          </p:cNvSpPr>
          <p:nvPr>
            <p:ph idx="1"/>
          </p:nvPr>
        </p:nvSpPr>
        <p:spPr>
          <a:xfrm>
            <a:off x="667556" y="2101756"/>
            <a:ext cx="6629401" cy="1302496"/>
          </a:xfrm>
        </p:spPr>
        <p:txBody>
          <a:bodyPr>
            <a:normAutofit/>
          </a:bodyPr>
          <a:lstStyle/>
          <a:p>
            <a:pPr marL="377967" lvl="1" indent="0">
              <a:buNone/>
            </a:pPr>
            <a:r>
              <a:rPr lang="sl-SI" b="1" dirty="0" err="1"/>
              <a:t>Article</a:t>
            </a:r>
            <a:r>
              <a:rPr lang="sl-SI" b="1" dirty="0"/>
              <a:t> 8</a:t>
            </a:r>
          </a:p>
          <a:p>
            <a:pPr marL="377967" lvl="1" indent="0">
              <a:buNone/>
            </a:pPr>
            <a:r>
              <a:rPr lang="pl-PL" dirty="0"/>
              <a:t>Rental price for 3 days: 5,00 €</a:t>
            </a:r>
            <a:endParaRPr lang="sl-SI" dirty="0"/>
          </a:p>
          <a:p>
            <a:pPr marL="377967" lvl="1" indent="0">
              <a:buNone/>
            </a:pPr>
            <a:r>
              <a:rPr lang="pl-PL" dirty="0"/>
              <a:t>Rental price for 7 days: 8,00 €</a:t>
            </a:r>
            <a:endParaRPr lang="sl-SI" dirty="0"/>
          </a:p>
        </p:txBody>
      </p:sp>
    </p:spTree>
    <p:extLst>
      <p:ext uri="{BB962C8B-B14F-4D97-AF65-F5344CB8AC3E}">
        <p14:creationId xmlns:p14="http://schemas.microsoft.com/office/powerpoint/2010/main" val="291618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69390D-02EE-4F49-B73F-63DF2E50E52C}"/>
              </a:ext>
            </a:extLst>
          </p:cNvPr>
          <p:cNvSpPr>
            <a:spLocks noGrp="1"/>
          </p:cNvSpPr>
          <p:nvPr>
            <p:ph type="title"/>
          </p:nvPr>
        </p:nvSpPr>
        <p:spPr/>
        <p:txBody>
          <a:bodyPr/>
          <a:lstStyle/>
          <a:p>
            <a:r>
              <a:rPr lang="en-US" dirty="0"/>
              <a:t>SKATES</a:t>
            </a:r>
            <a:endParaRPr lang="sl-SI" dirty="0"/>
          </a:p>
        </p:txBody>
      </p:sp>
      <p:pic>
        <p:nvPicPr>
          <p:cNvPr id="9218" name="Picture 2" descr="https://1.bp.blogspot.com/-rduMUxZUems/YAAyxSl1LVI/AAAAAAAAD1w/kZqyIfbRUSwDYBNEwpUx6Bb0ogKmIb3sQCLcBGAsYHQ/s320/iwEdL4oaX5CZ.jpg">
            <a:hlinkClick r:id="rId2"/>
            <a:extLst>
              <a:ext uri="{FF2B5EF4-FFF2-40B4-BE49-F238E27FC236}">
                <a16:creationId xmlns:a16="http://schemas.microsoft.com/office/drawing/2014/main" id="{BA2DB2FD-DB3E-468B-B303-1B7359A7F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26" y="3404252"/>
            <a:ext cx="4431221" cy="4417373"/>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a:extLst>
              <a:ext uri="{FF2B5EF4-FFF2-40B4-BE49-F238E27FC236}">
                <a16:creationId xmlns:a16="http://schemas.microsoft.com/office/drawing/2014/main" id="{83F341DE-8A59-4E11-9669-DF229A46E15C}"/>
              </a:ext>
            </a:extLst>
          </p:cNvPr>
          <p:cNvSpPr txBox="1">
            <a:spLocks/>
          </p:cNvSpPr>
          <p:nvPr/>
        </p:nvSpPr>
        <p:spPr>
          <a:xfrm>
            <a:off x="519727" y="75103"/>
            <a:ext cx="6520220" cy="2066590"/>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en-US" sz="4800" dirty="0">
                <a:ln w="0"/>
                <a:solidFill>
                  <a:schemeClr val="accent1"/>
                </a:solidFill>
                <a:effectLst>
                  <a:outerShdw blurRad="38100" dist="25400" dir="5400000" algn="ctr" rotWithShape="0">
                    <a:srgbClr val="6E747A">
                      <a:alpha val="43000"/>
                    </a:srgbClr>
                  </a:outerShdw>
                </a:effectLst>
              </a:rPr>
              <a:t>SPORTS</a:t>
            </a:r>
            <a:endParaRPr lang="sl-SI" sz="4800" dirty="0">
              <a:ln w="0"/>
              <a:solidFill>
                <a:schemeClr val="accent1"/>
              </a:solidFill>
              <a:effectLst>
                <a:outerShdw blurRad="38100" dist="25400" dir="5400000" algn="ctr" rotWithShape="0">
                  <a:srgbClr val="6E747A">
                    <a:alpha val="43000"/>
                  </a:srgbClr>
                </a:outerShdw>
              </a:effectLst>
            </a:endParaRPr>
          </a:p>
        </p:txBody>
      </p:sp>
      <p:sp>
        <p:nvSpPr>
          <p:cNvPr id="10" name="Označba mesta vsebine 2">
            <a:extLst>
              <a:ext uri="{FF2B5EF4-FFF2-40B4-BE49-F238E27FC236}">
                <a16:creationId xmlns:a16="http://schemas.microsoft.com/office/drawing/2014/main" id="{8E541D9F-BA69-4533-9778-2071851EC3AA}"/>
              </a:ext>
            </a:extLst>
          </p:cNvPr>
          <p:cNvSpPr>
            <a:spLocks noGrp="1"/>
          </p:cNvSpPr>
          <p:nvPr>
            <p:ph idx="1"/>
          </p:nvPr>
        </p:nvSpPr>
        <p:spPr>
          <a:xfrm>
            <a:off x="667556" y="2101756"/>
            <a:ext cx="6629401" cy="1302496"/>
          </a:xfrm>
        </p:spPr>
        <p:txBody>
          <a:bodyPr>
            <a:normAutofit/>
          </a:bodyPr>
          <a:lstStyle/>
          <a:p>
            <a:pPr marL="377967" lvl="1" indent="0">
              <a:buNone/>
            </a:pPr>
            <a:r>
              <a:rPr lang="en-US" b="1" dirty="0"/>
              <a:t>Article</a:t>
            </a:r>
            <a:r>
              <a:rPr lang="sl-SI" b="1" dirty="0"/>
              <a:t> 9</a:t>
            </a:r>
          </a:p>
          <a:p>
            <a:pPr marL="377967" lvl="1" indent="0">
              <a:buNone/>
            </a:pPr>
            <a:r>
              <a:rPr lang="en-US" dirty="0"/>
              <a:t>Rental price for 3 days</a:t>
            </a:r>
            <a:r>
              <a:rPr lang="pl-PL" dirty="0"/>
              <a:t>: 5,00 €</a:t>
            </a:r>
            <a:endParaRPr lang="sl-SI" dirty="0"/>
          </a:p>
          <a:p>
            <a:pPr marL="377967" lvl="1" indent="0">
              <a:buNone/>
            </a:pPr>
            <a:r>
              <a:rPr lang="en-US" dirty="0"/>
              <a:t>Rental price for 7 days</a:t>
            </a:r>
            <a:r>
              <a:rPr lang="pl-PL" dirty="0"/>
              <a:t>: 8,00 €</a:t>
            </a:r>
            <a:endParaRPr lang="sl-SI" dirty="0"/>
          </a:p>
          <a:p>
            <a:pPr marL="377967" lvl="1" indent="0">
              <a:buNone/>
            </a:pPr>
            <a:endParaRPr lang="sl-SI" dirty="0"/>
          </a:p>
        </p:txBody>
      </p:sp>
      <p:sp>
        <p:nvSpPr>
          <p:cNvPr id="11" name="PoljeZBesedilom 10">
            <a:extLst>
              <a:ext uri="{FF2B5EF4-FFF2-40B4-BE49-F238E27FC236}">
                <a16:creationId xmlns:a16="http://schemas.microsoft.com/office/drawing/2014/main" id="{57856382-B320-47E4-8E01-B29B5BF1B91A}"/>
              </a:ext>
            </a:extLst>
          </p:cNvPr>
          <p:cNvSpPr txBox="1"/>
          <p:nvPr/>
        </p:nvSpPr>
        <p:spPr>
          <a:xfrm rot="10800000" flipV="1">
            <a:off x="667556" y="8590046"/>
            <a:ext cx="5949314" cy="646331"/>
          </a:xfrm>
          <a:prstGeom prst="rect">
            <a:avLst/>
          </a:prstGeom>
          <a:noFill/>
        </p:spPr>
        <p:txBody>
          <a:bodyPr wrap="square" rtlCol="0">
            <a:spAutoFit/>
          </a:bodyPr>
          <a:lstStyle/>
          <a:p>
            <a:pPr algn="just"/>
            <a:r>
              <a:rPr lang="en-US" dirty="0"/>
              <a:t>Women’s lined skates, sizes 37 to 41. Suitable for beginners and more experienced skaters – we take care of the grinding. </a:t>
            </a:r>
            <a:endParaRPr lang="sl-SI" dirty="0"/>
          </a:p>
        </p:txBody>
      </p:sp>
    </p:spTree>
    <p:extLst>
      <p:ext uri="{BB962C8B-B14F-4D97-AF65-F5344CB8AC3E}">
        <p14:creationId xmlns:p14="http://schemas.microsoft.com/office/powerpoint/2010/main" val="117584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704A9E-F4CD-4BF7-B422-C774F82B7A4E}"/>
              </a:ext>
            </a:extLst>
          </p:cNvPr>
          <p:cNvSpPr>
            <a:spLocks noGrp="1"/>
          </p:cNvSpPr>
          <p:nvPr>
            <p:ph type="title"/>
          </p:nvPr>
        </p:nvSpPr>
        <p:spPr>
          <a:xfrm>
            <a:off x="764434" y="329022"/>
            <a:ext cx="6520220" cy="2066590"/>
          </a:xfrm>
        </p:spPr>
        <p:txBody>
          <a:bodyPr/>
          <a:lstStyle/>
          <a:p>
            <a:r>
              <a:rPr lang="en-US" dirty="0"/>
              <a:t>BYCICLE</a:t>
            </a:r>
            <a:endParaRPr lang="sl-SI" dirty="0"/>
          </a:p>
        </p:txBody>
      </p:sp>
      <p:pic>
        <p:nvPicPr>
          <p:cNvPr id="10242" name="Picture 2" descr="https://1.bp.blogspot.com/-Cc2a1MukpCY/YBJ1SZrwZGI/AAAAAAAAD3U/mxuz5WpGL90fM-90RrhrTgXjUQ70C4tPACLcBGAsYHQ/w374-h280/prenos%2B%25281%2529.jpg">
            <a:hlinkClick r:id="rId2"/>
            <a:extLst>
              <a:ext uri="{FF2B5EF4-FFF2-40B4-BE49-F238E27FC236}">
                <a16:creationId xmlns:a16="http://schemas.microsoft.com/office/drawing/2014/main" id="{8495E7C5-733D-44EB-B63A-D6686186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59" y="2900460"/>
            <a:ext cx="5404354" cy="404604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8CC9225B-DAA6-4DC3-AAA3-89C0DCD5A78D}"/>
              </a:ext>
            </a:extLst>
          </p:cNvPr>
          <p:cNvSpPr/>
          <p:nvPr/>
        </p:nvSpPr>
        <p:spPr>
          <a:xfrm rot="10800000" flipV="1">
            <a:off x="567905" y="7615399"/>
            <a:ext cx="6423863" cy="1477328"/>
          </a:xfrm>
          <a:prstGeom prst="rect">
            <a:avLst/>
          </a:prstGeom>
        </p:spPr>
        <p:txBody>
          <a:bodyPr wrap="square">
            <a:spAutoFit/>
          </a:bodyPr>
          <a:lstStyle/>
          <a:p>
            <a:pPr algn="just"/>
            <a:r>
              <a:rPr lang="en-US" dirty="0"/>
              <a:t>A mountain bike with 29” wheels that provide carefree riding on all terrains, because they level uneven ground and dampen vibrations very well. Larger wheels also mean it’s easier to ride, so the bike works perfectly for both ascending and descending, where the front suspension will be even more helpful. </a:t>
            </a:r>
            <a:endParaRPr lang="sl-SI" dirty="0"/>
          </a:p>
        </p:txBody>
      </p:sp>
      <p:sp>
        <p:nvSpPr>
          <p:cNvPr id="9" name="Označba mesta vsebine 2">
            <a:extLst>
              <a:ext uri="{FF2B5EF4-FFF2-40B4-BE49-F238E27FC236}">
                <a16:creationId xmlns:a16="http://schemas.microsoft.com/office/drawing/2014/main" id="{81FDAD77-64B7-4193-9B19-E0F062242CAA}"/>
              </a:ext>
            </a:extLst>
          </p:cNvPr>
          <p:cNvSpPr>
            <a:spLocks noGrp="1"/>
          </p:cNvSpPr>
          <p:nvPr>
            <p:ph idx="1"/>
          </p:nvPr>
        </p:nvSpPr>
        <p:spPr>
          <a:xfrm>
            <a:off x="930274" y="1975003"/>
            <a:ext cx="6629401" cy="1302496"/>
          </a:xfrm>
        </p:spPr>
        <p:txBody>
          <a:bodyPr>
            <a:normAutofit/>
          </a:bodyPr>
          <a:lstStyle/>
          <a:p>
            <a:pPr marL="377967" lvl="1" indent="0">
              <a:buNone/>
            </a:pPr>
            <a:r>
              <a:rPr lang="en-US" b="1" dirty="0"/>
              <a:t>Article</a:t>
            </a:r>
            <a:r>
              <a:rPr lang="sl-SI" b="1" dirty="0"/>
              <a:t> 10</a:t>
            </a:r>
          </a:p>
          <a:p>
            <a:pPr marL="377967" lvl="1" indent="0">
              <a:buNone/>
            </a:pPr>
            <a:r>
              <a:rPr lang="en-US" dirty="0"/>
              <a:t>Rental price for 3 days</a:t>
            </a:r>
            <a:r>
              <a:rPr lang="pl-PL" dirty="0"/>
              <a:t>: 15,00 €</a:t>
            </a:r>
            <a:endParaRPr lang="sl-SI" dirty="0"/>
          </a:p>
          <a:p>
            <a:pPr marL="377967" lvl="1" indent="0">
              <a:buNone/>
            </a:pPr>
            <a:r>
              <a:rPr lang="en-US" dirty="0"/>
              <a:t>Rental price for 7 days</a:t>
            </a:r>
            <a:r>
              <a:rPr lang="pl-PL" dirty="0"/>
              <a:t>: 25,00 €</a:t>
            </a:r>
            <a:endParaRPr lang="sl-SI" dirty="0"/>
          </a:p>
        </p:txBody>
      </p:sp>
    </p:spTree>
    <p:extLst>
      <p:ext uri="{BB962C8B-B14F-4D97-AF65-F5344CB8AC3E}">
        <p14:creationId xmlns:p14="http://schemas.microsoft.com/office/powerpoint/2010/main" val="206226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1FEA49-B475-411D-8A7E-745534BC11DD}"/>
              </a:ext>
            </a:extLst>
          </p:cNvPr>
          <p:cNvSpPr>
            <a:spLocks noGrp="1"/>
          </p:cNvSpPr>
          <p:nvPr>
            <p:ph type="title"/>
          </p:nvPr>
        </p:nvSpPr>
        <p:spPr/>
        <p:txBody>
          <a:bodyPr/>
          <a:lstStyle/>
          <a:p>
            <a:r>
              <a:rPr lang="en-US" dirty="0"/>
              <a:t>SWIMMING GOGGLES</a:t>
            </a:r>
            <a:endParaRPr lang="sl-SI" dirty="0"/>
          </a:p>
        </p:txBody>
      </p:sp>
      <p:pic>
        <p:nvPicPr>
          <p:cNvPr id="11266" name="Picture 2" descr="https://1.bp.blogspot.com/-O5FCGrYXxDw/YAAzcEhycvI/AAAAAAAAD14/YN-v-gTaXB87EITMz8gR2MLMFiGhkIcpACLcBGAsYHQ/w460-h207/450.webp">
            <a:hlinkClick r:id="rId2"/>
            <a:extLst>
              <a:ext uri="{FF2B5EF4-FFF2-40B4-BE49-F238E27FC236}">
                <a16:creationId xmlns:a16="http://schemas.microsoft.com/office/drawing/2014/main" id="{58840A46-2012-4E15-984B-52B02B554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11" y="4316235"/>
            <a:ext cx="4985009" cy="2243254"/>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806E5875-D785-4929-979F-2BA654408FEF}"/>
              </a:ext>
            </a:extLst>
          </p:cNvPr>
          <p:cNvSpPr/>
          <p:nvPr/>
        </p:nvSpPr>
        <p:spPr>
          <a:xfrm>
            <a:off x="999856" y="7518838"/>
            <a:ext cx="5559961" cy="923330"/>
          </a:xfrm>
          <a:prstGeom prst="rect">
            <a:avLst/>
          </a:prstGeom>
        </p:spPr>
        <p:txBody>
          <a:bodyPr wrap="square">
            <a:spAutoFit/>
          </a:bodyPr>
          <a:lstStyle/>
          <a:p>
            <a:pPr algn="just"/>
            <a:r>
              <a:rPr lang="en-US" dirty="0"/>
              <a:t>We offer professional Speedo swimming goggles that protect the eyes from the water and allow a clear view even below the surface. </a:t>
            </a:r>
            <a:endParaRPr lang="sl-SI" dirty="0"/>
          </a:p>
        </p:txBody>
      </p:sp>
      <p:sp>
        <p:nvSpPr>
          <p:cNvPr id="6" name="Označba mesta vsebine 2">
            <a:extLst>
              <a:ext uri="{FF2B5EF4-FFF2-40B4-BE49-F238E27FC236}">
                <a16:creationId xmlns:a16="http://schemas.microsoft.com/office/drawing/2014/main" id="{A55D97C6-904D-4E9C-8273-2C843E4689FB}"/>
              </a:ext>
            </a:extLst>
          </p:cNvPr>
          <p:cNvSpPr txBox="1">
            <a:spLocks/>
          </p:cNvSpPr>
          <p:nvPr/>
        </p:nvSpPr>
        <p:spPr>
          <a:xfrm>
            <a:off x="930274" y="2249645"/>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11</a:t>
            </a:r>
          </a:p>
          <a:p>
            <a:pPr marL="377967" lvl="1" indent="0">
              <a:buNone/>
            </a:pPr>
            <a:r>
              <a:rPr lang="en-US" dirty="0"/>
              <a:t>Rental price for 3 days</a:t>
            </a:r>
            <a:r>
              <a:rPr lang="pl-PL" dirty="0"/>
              <a:t>: 2,00 €</a:t>
            </a:r>
            <a:endParaRPr lang="sl-SI" dirty="0"/>
          </a:p>
          <a:p>
            <a:pPr marL="377967" lvl="1" indent="0">
              <a:buNone/>
            </a:pPr>
            <a:r>
              <a:rPr lang="en-US" dirty="0"/>
              <a:t>Rental price for 7 days</a:t>
            </a:r>
            <a:r>
              <a:rPr lang="pl-PL" dirty="0"/>
              <a:t>: 4,00 €</a:t>
            </a:r>
            <a:endParaRPr lang="sl-SI" dirty="0"/>
          </a:p>
        </p:txBody>
      </p:sp>
    </p:spTree>
    <p:extLst>
      <p:ext uri="{BB962C8B-B14F-4D97-AF65-F5344CB8AC3E}">
        <p14:creationId xmlns:p14="http://schemas.microsoft.com/office/powerpoint/2010/main" val="201329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8FED97-EF2F-4469-AB15-30215CF9FAAD}"/>
              </a:ext>
            </a:extLst>
          </p:cNvPr>
          <p:cNvSpPr>
            <a:spLocks noGrp="1"/>
          </p:cNvSpPr>
          <p:nvPr>
            <p:ph type="title"/>
          </p:nvPr>
        </p:nvSpPr>
        <p:spPr/>
        <p:txBody>
          <a:bodyPr/>
          <a:lstStyle/>
          <a:p>
            <a:r>
              <a:rPr lang="en-US" dirty="0"/>
              <a:t>CYCLING HELMET</a:t>
            </a:r>
            <a:endParaRPr lang="sl-SI" dirty="0"/>
          </a:p>
        </p:txBody>
      </p:sp>
      <p:pic>
        <p:nvPicPr>
          <p:cNvPr id="12290" name="Picture 2" descr="https://1.bp.blogspot.com/-2gC52htKCyE/YBJ1vQD-xrI/AAAAAAAAD3g/iYKGg5uopKgqxrw8J6k1d5QEPOM_FiiPQCLcBGAsYHQ/s0/prenos%2B%25282%2529.jpg">
            <a:hlinkClick r:id="rId2"/>
            <a:extLst>
              <a:ext uri="{FF2B5EF4-FFF2-40B4-BE49-F238E27FC236}">
                <a16:creationId xmlns:a16="http://schemas.microsoft.com/office/drawing/2014/main" id="{3DDB9381-3BCE-432A-B41D-BB15ABD25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84" y="3635822"/>
            <a:ext cx="5064105" cy="3617218"/>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B48D0A76-35F7-48C8-A5A7-B6369A84A317}"/>
              </a:ext>
            </a:extLst>
          </p:cNvPr>
          <p:cNvSpPr/>
          <p:nvPr/>
        </p:nvSpPr>
        <p:spPr>
          <a:xfrm>
            <a:off x="1052424" y="7868839"/>
            <a:ext cx="5454827" cy="2585323"/>
          </a:xfrm>
          <a:prstGeom prst="rect">
            <a:avLst/>
          </a:prstGeom>
        </p:spPr>
        <p:txBody>
          <a:bodyPr wrap="square">
            <a:spAutoFit/>
          </a:bodyPr>
          <a:lstStyle/>
          <a:p>
            <a:pPr algn="just"/>
            <a:r>
              <a:rPr lang="en-US" dirty="0"/>
              <a:t>The MET helmet is designed for all mountain bikers</a:t>
            </a:r>
            <a:r>
              <a:rPr lang="sl-SI" dirty="0"/>
              <a:t>,</a:t>
            </a:r>
            <a:r>
              <a:rPr lang="en-US" dirty="0"/>
              <a:t> who need a high level of airing during peak conquering and while subordinating challenging descents, a high level of protection against hits. With the In-Mold helmet construction and EPS foam, it guarantees an elevated durability, helmet stability and vibration alleviation.</a:t>
            </a:r>
            <a:r>
              <a:rPr lang="sl-SI" dirty="0"/>
              <a:t> </a:t>
            </a:r>
            <a:r>
              <a:rPr lang="en-US" dirty="0"/>
              <a:t>With increased coverage on key areas of the head, additional safety is provided without increasing the weight itself. </a:t>
            </a:r>
            <a:endParaRPr lang="sl-SI" dirty="0"/>
          </a:p>
        </p:txBody>
      </p:sp>
      <p:sp>
        <p:nvSpPr>
          <p:cNvPr id="6" name="Označba mesta vsebine 2">
            <a:extLst>
              <a:ext uri="{FF2B5EF4-FFF2-40B4-BE49-F238E27FC236}">
                <a16:creationId xmlns:a16="http://schemas.microsoft.com/office/drawing/2014/main" id="{8A6BBFDF-0B5D-45A1-957C-8B75D9E7630A}"/>
              </a:ext>
            </a:extLst>
          </p:cNvPr>
          <p:cNvSpPr txBox="1">
            <a:spLocks/>
          </p:cNvSpPr>
          <p:nvPr/>
        </p:nvSpPr>
        <p:spPr>
          <a:xfrm>
            <a:off x="930274" y="2212443"/>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12</a:t>
            </a:r>
          </a:p>
          <a:p>
            <a:pPr marL="377967" lvl="1" indent="0">
              <a:buNone/>
            </a:pPr>
            <a:r>
              <a:rPr lang="en-US" dirty="0"/>
              <a:t>Rental price for 3 days</a:t>
            </a:r>
            <a:r>
              <a:rPr lang="pl-PL" dirty="0"/>
              <a:t>: 2,00 €</a:t>
            </a:r>
            <a:endParaRPr lang="sl-SI" dirty="0"/>
          </a:p>
          <a:p>
            <a:pPr marL="377967" lvl="1" indent="0">
              <a:buNone/>
            </a:pPr>
            <a:r>
              <a:rPr lang="en-US" dirty="0"/>
              <a:t>Rental price for 7 days</a:t>
            </a:r>
            <a:r>
              <a:rPr lang="pl-PL" dirty="0"/>
              <a:t>: 4,00 €</a:t>
            </a:r>
            <a:endParaRPr lang="sl-SI" dirty="0"/>
          </a:p>
        </p:txBody>
      </p:sp>
      <p:sp>
        <p:nvSpPr>
          <p:cNvPr id="9" name="Pravokotnik 8">
            <a:extLst>
              <a:ext uri="{FF2B5EF4-FFF2-40B4-BE49-F238E27FC236}">
                <a16:creationId xmlns:a16="http://schemas.microsoft.com/office/drawing/2014/main" id="{CB79B097-D06A-4C4E-9ECB-3FC34B1C49BE}"/>
              </a:ext>
            </a:extLst>
          </p:cNvPr>
          <p:cNvSpPr/>
          <p:nvPr/>
        </p:nvSpPr>
        <p:spPr>
          <a:xfrm>
            <a:off x="1443146" y="8110038"/>
            <a:ext cx="5064105" cy="369332"/>
          </a:xfrm>
          <a:prstGeom prst="rect">
            <a:avLst/>
          </a:prstGeom>
        </p:spPr>
        <p:txBody>
          <a:bodyPr wrap="square">
            <a:spAutoFit/>
          </a:bodyPr>
          <a:lstStyle/>
          <a:p>
            <a:endParaRPr lang="sl-SI" dirty="0"/>
          </a:p>
        </p:txBody>
      </p:sp>
    </p:spTree>
    <p:extLst>
      <p:ext uri="{BB962C8B-B14F-4D97-AF65-F5344CB8AC3E}">
        <p14:creationId xmlns:p14="http://schemas.microsoft.com/office/powerpoint/2010/main" val="371346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9AF746-7DB8-4F82-AAFB-FCEBD81EC573}"/>
              </a:ext>
            </a:extLst>
          </p:cNvPr>
          <p:cNvSpPr>
            <a:spLocks noGrp="1"/>
          </p:cNvSpPr>
          <p:nvPr>
            <p:ph type="title"/>
          </p:nvPr>
        </p:nvSpPr>
        <p:spPr/>
        <p:txBody>
          <a:bodyPr/>
          <a:lstStyle/>
          <a:p>
            <a:r>
              <a:rPr lang="en-US" dirty="0"/>
              <a:t>BADMINTON RACKETS </a:t>
            </a:r>
            <a:endParaRPr lang="sl-SI" dirty="0"/>
          </a:p>
        </p:txBody>
      </p:sp>
      <p:pic>
        <p:nvPicPr>
          <p:cNvPr id="13314" name="Picture 2" descr="https://1.bp.blogspot.com/-aqCPbtkh6xQ/YBJ2iENS8QI/AAAAAAAAD30/MwPzL8TTM_UybgdD6HvP4NkNvFAhEjPygCLcBGAsYHQ/s320/badminton-lopar-yonex-voltric-1tr.jpg">
            <a:hlinkClick r:id="rId2"/>
            <a:extLst>
              <a:ext uri="{FF2B5EF4-FFF2-40B4-BE49-F238E27FC236}">
                <a16:creationId xmlns:a16="http://schemas.microsoft.com/office/drawing/2014/main" id="{E6F7F6AF-B0CD-48D8-B0F7-96ACEB54D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020" y="3751365"/>
            <a:ext cx="3469200" cy="462560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279FB8FF-74D9-437A-98AC-17B5DC6188A5}"/>
              </a:ext>
            </a:extLst>
          </p:cNvPr>
          <p:cNvSpPr/>
          <p:nvPr/>
        </p:nvSpPr>
        <p:spPr>
          <a:xfrm>
            <a:off x="1064025" y="8376965"/>
            <a:ext cx="5431624" cy="1200329"/>
          </a:xfrm>
          <a:prstGeom prst="rect">
            <a:avLst/>
          </a:prstGeom>
        </p:spPr>
        <p:txBody>
          <a:bodyPr wrap="square">
            <a:spAutoFit/>
          </a:bodyPr>
          <a:lstStyle/>
          <a:p>
            <a:endParaRPr lang="sl-SI" dirty="0"/>
          </a:p>
          <a:p>
            <a:pPr algn="just"/>
            <a:r>
              <a:rPr lang="en-US" dirty="0"/>
              <a:t>The racket is approximately 66 cm in length, in a shuttlecock made of cork (diameter</a:t>
            </a:r>
            <a:r>
              <a:rPr lang="sl-SI" dirty="0"/>
              <a:t> 2,6–2,8 cm, </a:t>
            </a:r>
            <a:r>
              <a:rPr lang="en-US" dirty="0"/>
              <a:t>weight</a:t>
            </a:r>
            <a:r>
              <a:rPr lang="sl-SI" dirty="0"/>
              <a:t> 4,7–5,5 g)</a:t>
            </a:r>
            <a:r>
              <a:rPr lang="en-US" dirty="0"/>
              <a:t> a plastic skirt of 7 cm in length, is stuck. </a:t>
            </a:r>
            <a:endParaRPr lang="sl-SI" dirty="0"/>
          </a:p>
        </p:txBody>
      </p:sp>
      <p:sp>
        <p:nvSpPr>
          <p:cNvPr id="8" name="Označba mesta vsebine 2">
            <a:extLst>
              <a:ext uri="{FF2B5EF4-FFF2-40B4-BE49-F238E27FC236}">
                <a16:creationId xmlns:a16="http://schemas.microsoft.com/office/drawing/2014/main" id="{9E20D0B6-38EF-415F-BA59-6BDD1E174D51}"/>
              </a:ext>
            </a:extLst>
          </p:cNvPr>
          <p:cNvSpPr>
            <a:spLocks noGrp="1"/>
          </p:cNvSpPr>
          <p:nvPr>
            <p:ph idx="1"/>
          </p:nvPr>
        </p:nvSpPr>
        <p:spPr>
          <a:xfrm>
            <a:off x="722147" y="2448869"/>
            <a:ext cx="6629401" cy="1302496"/>
          </a:xfrm>
        </p:spPr>
        <p:txBody>
          <a:bodyPr>
            <a:normAutofit/>
          </a:bodyPr>
          <a:lstStyle/>
          <a:p>
            <a:pPr marL="377967" lvl="1" indent="0">
              <a:buNone/>
            </a:pPr>
            <a:r>
              <a:rPr lang="en-US" b="1" dirty="0"/>
              <a:t>Article</a:t>
            </a:r>
            <a:r>
              <a:rPr lang="sl-SI" b="1" dirty="0"/>
              <a:t> 13</a:t>
            </a:r>
          </a:p>
          <a:p>
            <a:pPr marL="377967" lvl="1" indent="0">
              <a:buNone/>
            </a:pPr>
            <a:r>
              <a:rPr lang="en-US" dirty="0"/>
              <a:t>Rental price for 3 days</a:t>
            </a:r>
            <a:r>
              <a:rPr lang="pl-PL" dirty="0"/>
              <a:t>: 2,00 €</a:t>
            </a:r>
            <a:endParaRPr lang="sl-SI" dirty="0"/>
          </a:p>
          <a:p>
            <a:pPr marL="377967" lvl="1" indent="0">
              <a:buNone/>
            </a:pPr>
            <a:r>
              <a:rPr lang="en-US" dirty="0"/>
              <a:t>Rental price for 7 days</a:t>
            </a:r>
            <a:r>
              <a:rPr lang="pl-PL" dirty="0"/>
              <a:t>: 4,00 €</a:t>
            </a:r>
            <a:endParaRPr lang="sl-SI" dirty="0"/>
          </a:p>
        </p:txBody>
      </p:sp>
    </p:spTree>
    <p:extLst>
      <p:ext uri="{BB962C8B-B14F-4D97-AF65-F5344CB8AC3E}">
        <p14:creationId xmlns:p14="http://schemas.microsoft.com/office/powerpoint/2010/main" val="391365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37FD1D-D2E3-4C59-B54E-6BD730C28C83}"/>
              </a:ext>
            </a:extLst>
          </p:cNvPr>
          <p:cNvSpPr>
            <a:spLocks noGrp="1"/>
          </p:cNvSpPr>
          <p:nvPr>
            <p:ph type="title"/>
          </p:nvPr>
        </p:nvSpPr>
        <p:spPr>
          <a:xfrm>
            <a:off x="776738" y="309934"/>
            <a:ext cx="6520220" cy="2066590"/>
          </a:xfrm>
        </p:spPr>
        <p:txBody>
          <a:bodyPr/>
          <a:lstStyle/>
          <a:p>
            <a:r>
              <a:rPr lang="sl-SI" dirty="0"/>
              <a:t>SNOWBOARD</a:t>
            </a:r>
          </a:p>
        </p:txBody>
      </p:sp>
      <p:sp>
        <p:nvSpPr>
          <p:cNvPr id="8" name="Označba mesta vsebine 2">
            <a:extLst>
              <a:ext uri="{FF2B5EF4-FFF2-40B4-BE49-F238E27FC236}">
                <a16:creationId xmlns:a16="http://schemas.microsoft.com/office/drawing/2014/main" id="{56594928-8D5F-4B96-A513-3B59910FC1C3}"/>
              </a:ext>
            </a:extLst>
          </p:cNvPr>
          <p:cNvSpPr>
            <a:spLocks noGrp="1"/>
          </p:cNvSpPr>
          <p:nvPr>
            <p:ph idx="1"/>
          </p:nvPr>
        </p:nvSpPr>
        <p:spPr>
          <a:xfrm>
            <a:off x="776738" y="1916915"/>
            <a:ext cx="6629401" cy="1302496"/>
          </a:xfrm>
        </p:spPr>
        <p:txBody>
          <a:bodyPr>
            <a:normAutofit/>
          </a:bodyPr>
          <a:lstStyle/>
          <a:p>
            <a:pPr marL="377967" lvl="1" indent="0">
              <a:buNone/>
            </a:pPr>
            <a:r>
              <a:rPr lang="en-US" b="1" dirty="0"/>
              <a:t>Article</a:t>
            </a:r>
            <a:r>
              <a:rPr lang="sl-SI" b="1" dirty="0"/>
              <a:t> 14</a:t>
            </a:r>
          </a:p>
          <a:p>
            <a:pPr marL="377967" lvl="1" indent="0">
              <a:buNone/>
            </a:pPr>
            <a:r>
              <a:rPr lang="en-US" dirty="0"/>
              <a:t>Rental price for 3 days</a:t>
            </a:r>
            <a:r>
              <a:rPr lang="pl-PL" dirty="0"/>
              <a:t>: 8,00 €</a:t>
            </a:r>
            <a:endParaRPr lang="sl-SI" dirty="0"/>
          </a:p>
          <a:p>
            <a:pPr marL="377967" lvl="1" indent="0">
              <a:buNone/>
            </a:pPr>
            <a:r>
              <a:rPr lang="en-US" dirty="0"/>
              <a:t>Rental price for 7 days</a:t>
            </a:r>
            <a:r>
              <a:rPr lang="pl-PL" dirty="0"/>
              <a:t>: 12,00 €</a:t>
            </a:r>
            <a:endParaRPr lang="sl-SI" dirty="0"/>
          </a:p>
        </p:txBody>
      </p:sp>
      <p:sp>
        <p:nvSpPr>
          <p:cNvPr id="11" name="Pravokotnik 10">
            <a:extLst>
              <a:ext uri="{FF2B5EF4-FFF2-40B4-BE49-F238E27FC236}">
                <a16:creationId xmlns:a16="http://schemas.microsoft.com/office/drawing/2014/main" id="{CD88CEC4-5111-4461-BA68-E380DE9D543D}"/>
              </a:ext>
            </a:extLst>
          </p:cNvPr>
          <p:cNvSpPr/>
          <p:nvPr/>
        </p:nvSpPr>
        <p:spPr>
          <a:xfrm>
            <a:off x="1036637" y="7931872"/>
            <a:ext cx="5486400" cy="2308324"/>
          </a:xfrm>
          <a:prstGeom prst="rect">
            <a:avLst/>
          </a:prstGeom>
        </p:spPr>
        <p:txBody>
          <a:bodyPr wrap="square">
            <a:spAutoFit/>
          </a:bodyPr>
          <a:lstStyle/>
          <a:p>
            <a:pPr algn="just"/>
            <a:r>
              <a:rPr lang="en-US" dirty="0"/>
              <a:t>The Carbon Gold Split snowboard will excite even the more experienced users. It has a strong wooden core, </a:t>
            </a:r>
            <a:r>
              <a:rPr lang="sl-SI" dirty="0"/>
              <a:t>Ima močno leseno jedro</a:t>
            </a:r>
            <a:r>
              <a:rPr lang="en-US" dirty="0"/>
              <a:t>. </a:t>
            </a:r>
          </a:p>
          <a:p>
            <a:pPr algn="just"/>
            <a:r>
              <a:rPr lang="en-US" dirty="0"/>
              <a:t>Types:</a:t>
            </a:r>
            <a:r>
              <a:rPr lang="sl-SI" dirty="0"/>
              <a:t> </a:t>
            </a:r>
            <a:r>
              <a:rPr lang="sl-SI" dirty="0" err="1"/>
              <a:t>Allmountain</a:t>
            </a:r>
            <a:r>
              <a:rPr lang="sl-SI" dirty="0"/>
              <a:t>/</a:t>
            </a:r>
            <a:r>
              <a:rPr lang="sl-SI" dirty="0" err="1"/>
              <a:t>Freeride</a:t>
            </a:r>
            <a:r>
              <a:rPr lang="sl-SI" dirty="0"/>
              <a:t>, profil</a:t>
            </a:r>
            <a:r>
              <a:rPr lang="en-US" dirty="0"/>
              <a:t>e:</a:t>
            </a:r>
            <a:r>
              <a:rPr lang="sl-SI" dirty="0"/>
              <a:t> </a:t>
            </a:r>
            <a:r>
              <a:rPr lang="sl-SI" dirty="0" err="1"/>
              <a:t>Fullrocker</a:t>
            </a:r>
            <a:r>
              <a:rPr lang="sl-SI" dirty="0"/>
              <a:t>, </a:t>
            </a:r>
            <a:r>
              <a:rPr lang="sl-SI" dirty="0" err="1"/>
              <a:t>flex</a:t>
            </a:r>
            <a:r>
              <a:rPr lang="sl-SI" dirty="0"/>
              <a:t>: </a:t>
            </a:r>
            <a:r>
              <a:rPr lang="sl-SI" dirty="0" err="1"/>
              <a:t>Medium-Stiff</a:t>
            </a:r>
            <a:r>
              <a:rPr lang="sl-SI" dirty="0"/>
              <a:t>, lamin</a:t>
            </a:r>
            <a:r>
              <a:rPr lang="en-US" dirty="0" err="1"/>
              <a:t>ation</a:t>
            </a:r>
            <a:r>
              <a:rPr lang="en-US" dirty="0"/>
              <a:t>:</a:t>
            </a:r>
            <a:r>
              <a:rPr lang="sl-SI" dirty="0"/>
              <a:t> </a:t>
            </a:r>
            <a:r>
              <a:rPr lang="sl-SI" dirty="0" err="1"/>
              <a:t>Triax</a:t>
            </a:r>
            <a:r>
              <a:rPr lang="sl-SI" dirty="0"/>
              <a:t>/</a:t>
            </a:r>
            <a:r>
              <a:rPr lang="sl-SI" dirty="0" err="1"/>
              <a:t>carbon</a:t>
            </a:r>
            <a:r>
              <a:rPr lang="sl-SI" dirty="0"/>
              <a:t>, </a:t>
            </a:r>
            <a:r>
              <a:rPr lang="en-US" dirty="0"/>
              <a:t>shape:</a:t>
            </a:r>
            <a:r>
              <a:rPr lang="sl-SI" dirty="0"/>
              <a:t> </a:t>
            </a:r>
            <a:r>
              <a:rPr lang="sl-SI" dirty="0" err="1"/>
              <a:t>Directional</a:t>
            </a:r>
            <a:r>
              <a:rPr lang="sl-SI" dirty="0"/>
              <a:t> </a:t>
            </a:r>
            <a:r>
              <a:rPr lang="sl-SI" dirty="0" err="1"/>
              <a:t>twin</a:t>
            </a:r>
            <a:r>
              <a:rPr lang="sl-SI" dirty="0"/>
              <a:t>, </a:t>
            </a:r>
            <a:r>
              <a:rPr lang="en-US" dirty="0"/>
              <a:t>center: graphite.</a:t>
            </a:r>
          </a:p>
          <a:p>
            <a:pPr algn="just"/>
            <a:r>
              <a:rPr lang="en-US" dirty="0"/>
              <a:t>For advanced boarders it’s made of a wooden core, surrounded by a </a:t>
            </a:r>
            <a:r>
              <a:rPr lang="en-US" dirty="0" err="1"/>
              <a:t>Triax</a:t>
            </a:r>
            <a:r>
              <a:rPr lang="en-US" dirty="0"/>
              <a:t>/carbon layer. </a:t>
            </a:r>
            <a:endParaRPr lang="sl-SI" dirty="0"/>
          </a:p>
        </p:txBody>
      </p:sp>
      <p:pic>
        <p:nvPicPr>
          <p:cNvPr id="13" name="Slika 12">
            <a:extLst>
              <a:ext uri="{FF2B5EF4-FFF2-40B4-BE49-F238E27FC236}">
                <a16:creationId xmlns:a16="http://schemas.microsoft.com/office/drawing/2014/main" id="{5278DEBE-10B1-4D4F-AEE9-8318CBA6F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96" y="3181087"/>
            <a:ext cx="6520220" cy="4496703"/>
          </a:xfrm>
          <a:prstGeom prst="rect">
            <a:avLst/>
          </a:prstGeom>
        </p:spPr>
      </p:pic>
    </p:spTree>
    <p:extLst>
      <p:ext uri="{BB962C8B-B14F-4D97-AF65-F5344CB8AC3E}">
        <p14:creationId xmlns:p14="http://schemas.microsoft.com/office/powerpoint/2010/main" val="268024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AC2681-6B62-4CC2-BF7F-3384354AF02F}"/>
              </a:ext>
            </a:extLst>
          </p:cNvPr>
          <p:cNvSpPr>
            <a:spLocks noGrp="1"/>
          </p:cNvSpPr>
          <p:nvPr>
            <p:ph type="title"/>
          </p:nvPr>
        </p:nvSpPr>
        <p:spPr>
          <a:xfrm>
            <a:off x="515221" y="651912"/>
            <a:ext cx="6520220" cy="2066590"/>
          </a:xfrm>
        </p:spPr>
        <p:txBody>
          <a:bodyPr/>
          <a:lstStyle/>
          <a:p>
            <a:r>
              <a:rPr lang="en-US" dirty="0"/>
              <a:t>ALPINE SKIS</a:t>
            </a:r>
            <a:r>
              <a:rPr lang="sl-SI" dirty="0"/>
              <a:t> </a:t>
            </a:r>
            <a:br>
              <a:rPr lang="sl-SI" dirty="0"/>
            </a:br>
            <a:endParaRPr lang="sl-SI" dirty="0"/>
          </a:p>
        </p:txBody>
      </p:sp>
      <p:sp>
        <p:nvSpPr>
          <p:cNvPr id="5" name="PoljeZBesedilom 4">
            <a:extLst>
              <a:ext uri="{FF2B5EF4-FFF2-40B4-BE49-F238E27FC236}">
                <a16:creationId xmlns:a16="http://schemas.microsoft.com/office/drawing/2014/main" id="{A5A97A8A-880A-4020-9EB4-380AFA816D7C}"/>
              </a:ext>
            </a:extLst>
          </p:cNvPr>
          <p:cNvSpPr txBox="1"/>
          <p:nvPr/>
        </p:nvSpPr>
        <p:spPr>
          <a:xfrm>
            <a:off x="667556" y="7435895"/>
            <a:ext cx="6215551" cy="369332"/>
          </a:xfrm>
          <a:prstGeom prst="rect">
            <a:avLst/>
          </a:prstGeom>
          <a:noFill/>
        </p:spPr>
        <p:txBody>
          <a:bodyPr wrap="square" rtlCol="0">
            <a:spAutoFit/>
          </a:bodyPr>
          <a:lstStyle/>
          <a:p>
            <a:pPr algn="just"/>
            <a:endParaRPr lang="sl-SI" dirty="0"/>
          </a:p>
        </p:txBody>
      </p:sp>
      <p:sp>
        <p:nvSpPr>
          <p:cNvPr id="6" name="Označba mesta vsebine 2">
            <a:extLst>
              <a:ext uri="{FF2B5EF4-FFF2-40B4-BE49-F238E27FC236}">
                <a16:creationId xmlns:a16="http://schemas.microsoft.com/office/drawing/2014/main" id="{2760013C-66D8-4F20-B250-33148D4AEF88}"/>
              </a:ext>
            </a:extLst>
          </p:cNvPr>
          <p:cNvSpPr>
            <a:spLocks noGrp="1"/>
          </p:cNvSpPr>
          <p:nvPr>
            <p:ph idx="1"/>
          </p:nvPr>
        </p:nvSpPr>
        <p:spPr>
          <a:xfrm>
            <a:off x="603347" y="2067254"/>
            <a:ext cx="6629401" cy="1302496"/>
          </a:xfrm>
        </p:spPr>
        <p:txBody>
          <a:bodyPr>
            <a:normAutofit/>
          </a:bodyPr>
          <a:lstStyle/>
          <a:p>
            <a:pPr marL="377967" lvl="1" indent="0">
              <a:buNone/>
            </a:pPr>
            <a:r>
              <a:rPr lang="en-US" b="1" dirty="0"/>
              <a:t>Article</a:t>
            </a:r>
            <a:r>
              <a:rPr lang="sl-SI" b="1" dirty="0"/>
              <a:t> 15</a:t>
            </a:r>
          </a:p>
          <a:p>
            <a:pPr marL="377967" lvl="1" indent="0">
              <a:buNone/>
            </a:pPr>
            <a:r>
              <a:rPr lang="en-US" dirty="0"/>
              <a:t>Rental price for 3 days</a:t>
            </a:r>
            <a:r>
              <a:rPr lang="pl-PL" dirty="0"/>
              <a:t>: 20,00 €</a:t>
            </a:r>
            <a:endParaRPr lang="sl-SI" dirty="0"/>
          </a:p>
          <a:p>
            <a:pPr marL="377967" lvl="1" indent="0">
              <a:buNone/>
            </a:pPr>
            <a:r>
              <a:rPr lang="en-US" dirty="0"/>
              <a:t>Rental price for 7 days</a:t>
            </a:r>
            <a:r>
              <a:rPr lang="pl-PL" dirty="0"/>
              <a:t>: 30,00 €</a:t>
            </a:r>
            <a:endParaRPr lang="sl-SI" dirty="0"/>
          </a:p>
        </p:txBody>
      </p:sp>
      <p:sp>
        <p:nvSpPr>
          <p:cNvPr id="10" name="Pravokotnik 9">
            <a:extLst>
              <a:ext uri="{FF2B5EF4-FFF2-40B4-BE49-F238E27FC236}">
                <a16:creationId xmlns:a16="http://schemas.microsoft.com/office/drawing/2014/main" id="{AF10ACAC-8BDF-4A00-981E-BE2BE3FBF9AF}"/>
              </a:ext>
            </a:extLst>
          </p:cNvPr>
          <p:cNvSpPr/>
          <p:nvPr/>
        </p:nvSpPr>
        <p:spPr>
          <a:xfrm>
            <a:off x="1222616" y="8282445"/>
            <a:ext cx="5390865" cy="1200329"/>
          </a:xfrm>
          <a:prstGeom prst="rect">
            <a:avLst/>
          </a:prstGeom>
        </p:spPr>
        <p:txBody>
          <a:bodyPr wrap="square">
            <a:spAutoFit/>
          </a:bodyPr>
          <a:lstStyle/>
          <a:p>
            <a:pPr algn="just"/>
            <a:r>
              <a:rPr lang="en-US" dirty="0"/>
              <a:t>Queen of carving. </a:t>
            </a:r>
            <a:r>
              <a:rPr lang="en-US" dirty="0" err="1"/>
              <a:t>Amphibio</a:t>
            </a:r>
            <a:r>
              <a:rPr lang="en-US" dirty="0"/>
              <a:t> 18 TI2 is bursting from strength and precision and proudly wears its crown when it comes to fast transmissions from curb to curb, stability and cutting turns. </a:t>
            </a:r>
            <a:endParaRPr lang="sl-SI" dirty="0"/>
          </a:p>
        </p:txBody>
      </p:sp>
      <p:sp>
        <p:nvSpPr>
          <p:cNvPr id="11" name="Rectangle 1">
            <a:extLst>
              <a:ext uri="{FF2B5EF4-FFF2-40B4-BE49-F238E27FC236}">
                <a16:creationId xmlns:a16="http://schemas.microsoft.com/office/drawing/2014/main" id="{9EAAF599-AC73-4B5A-B330-3958C1EF14F7}"/>
              </a:ext>
            </a:extLst>
          </p:cNvPr>
          <p:cNvSpPr>
            <a:spLocks noChangeArrowheads="1"/>
          </p:cNvSpPr>
          <p:nvPr/>
        </p:nvSpPr>
        <p:spPr bwMode="auto">
          <a:xfrm flipV="1">
            <a:off x="791569" y="939876"/>
            <a:ext cx="6768105" cy="88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pic>
        <p:nvPicPr>
          <p:cNvPr id="15" name="Slika 14">
            <a:extLst>
              <a:ext uri="{FF2B5EF4-FFF2-40B4-BE49-F238E27FC236}">
                <a16:creationId xmlns:a16="http://schemas.microsoft.com/office/drawing/2014/main" id="{B3E5346F-4B3C-4AEC-A1FA-8AA00EF4C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224" y="3255917"/>
            <a:ext cx="5263225" cy="4784749"/>
          </a:xfrm>
          <a:prstGeom prst="rect">
            <a:avLst/>
          </a:prstGeom>
        </p:spPr>
      </p:pic>
    </p:spTree>
    <p:extLst>
      <p:ext uri="{BB962C8B-B14F-4D97-AF65-F5344CB8AC3E}">
        <p14:creationId xmlns:p14="http://schemas.microsoft.com/office/powerpoint/2010/main" val="101009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455532-F8A7-4BFD-B50E-1896A0035DD8}"/>
              </a:ext>
            </a:extLst>
          </p:cNvPr>
          <p:cNvSpPr>
            <a:spLocks noGrp="1"/>
          </p:cNvSpPr>
          <p:nvPr>
            <p:ph type="title"/>
          </p:nvPr>
        </p:nvSpPr>
        <p:spPr>
          <a:xfrm>
            <a:off x="615263" y="534101"/>
            <a:ext cx="6520220" cy="2066590"/>
          </a:xfrm>
        </p:spPr>
        <p:txBody>
          <a:bodyPr/>
          <a:lstStyle/>
          <a:p>
            <a:r>
              <a:rPr lang="en-US" sz="3600" dirty="0"/>
              <a:t>BINOCULARS</a:t>
            </a:r>
            <a:br>
              <a:rPr lang="sl-SI" b="1" dirty="0"/>
            </a:br>
            <a:endParaRPr lang="sl-SI" dirty="0"/>
          </a:p>
        </p:txBody>
      </p:sp>
      <p:sp>
        <p:nvSpPr>
          <p:cNvPr id="7" name="Označba mesta vsebine 2">
            <a:extLst>
              <a:ext uri="{FF2B5EF4-FFF2-40B4-BE49-F238E27FC236}">
                <a16:creationId xmlns:a16="http://schemas.microsoft.com/office/drawing/2014/main" id="{8E4D9CD9-F974-4327-A4B7-C6AD1D45AB88}"/>
              </a:ext>
            </a:extLst>
          </p:cNvPr>
          <p:cNvSpPr>
            <a:spLocks noGrp="1"/>
          </p:cNvSpPr>
          <p:nvPr>
            <p:ph idx="1"/>
          </p:nvPr>
        </p:nvSpPr>
        <p:spPr>
          <a:xfrm>
            <a:off x="683500" y="1927715"/>
            <a:ext cx="6629401" cy="1302496"/>
          </a:xfrm>
        </p:spPr>
        <p:txBody>
          <a:bodyPr>
            <a:normAutofit/>
          </a:bodyPr>
          <a:lstStyle/>
          <a:p>
            <a:pPr marL="377967" lvl="1" indent="0">
              <a:buNone/>
            </a:pPr>
            <a:r>
              <a:rPr lang="en-US" b="1" dirty="0"/>
              <a:t>Article</a:t>
            </a:r>
            <a:r>
              <a:rPr lang="sl-SI" b="1" dirty="0"/>
              <a:t> 16</a:t>
            </a:r>
          </a:p>
          <a:p>
            <a:pPr marL="377967" lvl="1" indent="0">
              <a:buNone/>
            </a:pPr>
            <a:r>
              <a:rPr lang="en-US" dirty="0"/>
              <a:t>Rental price for 3 days</a:t>
            </a:r>
            <a:r>
              <a:rPr lang="pl-PL" dirty="0"/>
              <a:t>: 5,00 €</a:t>
            </a:r>
            <a:endParaRPr lang="sl-SI" dirty="0"/>
          </a:p>
          <a:p>
            <a:pPr marL="377967" lvl="1" indent="0">
              <a:buNone/>
            </a:pPr>
            <a:r>
              <a:rPr lang="en-US" dirty="0"/>
              <a:t>Rental price for 7 days</a:t>
            </a:r>
            <a:r>
              <a:rPr lang="pl-PL" dirty="0"/>
              <a:t>: 8,00 €</a:t>
            </a:r>
            <a:endParaRPr lang="sl-SI" dirty="0"/>
          </a:p>
        </p:txBody>
      </p:sp>
      <p:sp>
        <p:nvSpPr>
          <p:cNvPr id="6" name="Pravokotnik 5">
            <a:extLst>
              <a:ext uri="{FF2B5EF4-FFF2-40B4-BE49-F238E27FC236}">
                <a16:creationId xmlns:a16="http://schemas.microsoft.com/office/drawing/2014/main" id="{07E4D26B-BB60-4D13-B1FB-A36C5043C443}"/>
              </a:ext>
            </a:extLst>
          </p:cNvPr>
          <p:cNvSpPr/>
          <p:nvPr/>
        </p:nvSpPr>
        <p:spPr>
          <a:xfrm>
            <a:off x="957570" y="7189936"/>
            <a:ext cx="6081262" cy="3139321"/>
          </a:xfrm>
          <a:prstGeom prst="rect">
            <a:avLst/>
          </a:prstGeom>
        </p:spPr>
        <p:txBody>
          <a:bodyPr wrap="square">
            <a:spAutoFit/>
          </a:bodyPr>
          <a:lstStyle/>
          <a:p>
            <a:pPr algn="just"/>
            <a:r>
              <a:rPr lang="en-US" dirty="0"/>
              <a:t>The Pentax SP 8X40 WP binoculars are an excellent representative of their class. In a powerful and relatively light metal bag, which has a multi-layered illumination and a hydrophobic coating on the lenses, efficient seals and nitrogen filling, are eight parts. In our opinion, these are the best binoculars for a tourist or hunter – they regulate their tasks in rain and snow, survive falls and swims at the depths of up to a meter. And with all that, they have bright optics, which work well in dusk and a very low distortion rate. The casing is made of rubber, so it doesn’t freeze the hand of the user and it fits much more into it. </a:t>
            </a:r>
            <a:endParaRPr lang="sl-SI" dirty="0"/>
          </a:p>
        </p:txBody>
      </p:sp>
      <p:pic>
        <p:nvPicPr>
          <p:cNvPr id="11" name="Slika 10">
            <a:extLst>
              <a:ext uri="{FF2B5EF4-FFF2-40B4-BE49-F238E27FC236}">
                <a16:creationId xmlns:a16="http://schemas.microsoft.com/office/drawing/2014/main" id="{E2E6D86A-EF9C-4E89-BBCC-3878CBCD3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459" y="2893325"/>
            <a:ext cx="3852023" cy="4113342"/>
          </a:xfrm>
          <a:prstGeom prst="rect">
            <a:avLst/>
          </a:prstGeom>
        </p:spPr>
      </p:pic>
    </p:spTree>
    <p:extLst>
      <p:ext uri="{BB962C8B-B14F-4D97-AF65-F5344CB8AC3E}">
        <p14:creationId xmlns:p14="http://schemas.microsoft.com/office/powerpoint/2010/main" val="367338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9727" y="105218"/>
            <a:ext cx="6520220" cy="2066590"/>
          </a:xfrm>
        </p:spPr>
        <p:txBody>
          <a:bodyPr/>
          <a:lstStyle/>
          <a:p>
            <a:pPr algn="ctr"/>
            <a:r>
              <a:rPr lang="en-GB" b="1" dirty="0">
                <a:solidFill>
                  <a:srgbClr val="0070C0"/>
                </a:solidFill>
                <a:effectLst>
                  <a:outerShdw blurRad="38100" dist="38100" dir="2700000" algn="tl">
                    <a:srgbClr val="000000">
                      <a:alpha val="43137"/>
                    </a:srgbClr>
                  </a:outerShdw>
                </a:effectLst>
              </a:rPr>
              <a:t>TEAM, LLC</a:t>
            </a:r>
            <a:r>
              <a:rPr lang="sl-SI" b="1" dirty="0">
                <a:solidFill>
                  <a:srgbClr val="0070C0"/>
                </a:solidFill>
                <a:effectLst>
                  <a:outerShdw blurRad="38100" dist="38100" dir="2700000" algn="tl">
                    <a:srgbClr val="000000">
                      <a:alpha val="43137"/>
                    </a:srgbClr>
                  </a:outerShdw>
                </a:effectLst>
              </a:rPr>
              <a:t> </a:t>
            </a:r>
            <a:r>
              <a:rPr lang="en-GB" b="1" dirty="0">
                <a:solidFill>
                  <a:srgbClr val="0070C0"/>
                </a:solidFill>
                <a:effectLst>
                  <a:outerShdw blurRad="38100" dist="38100" dir="2700000" algn="tl">
                    <a:srgbClr val="000000">
                      <a:alpha val="43137"/>
                    </a:srgbClr>
                  </a:outerShdw>
                </a:effectLst>
              </a:rPr>
              <a:t>– team and responsibility</a:t>
            </a:r>
          </a:p>
        </p:txBody>
      </p:sp>
      <p:sp>
        <p:nvSpPr>
          <p:cNvPr id="3" name="Označba mesta vsebine 2"/>
          <p:cNvSpPr>
            <a:spLocks noGrp="1"/>
          </p:cNvSpPr>
          <p:nvPr>
            <p:ph idx="1"/>
          </p:nvPr>
        </p:nvSpPr>
        <p:spPr>
          <a:xfrm>
            <a:off x="841544" y="1867436"/>
            <a:ext cx="5876584" cy="4888205"/>
          </a:xfrm>
        </p:spPr>
        <p:txBody>
          <a:bodyPr>
            <a:normAutofit/>
          </a:bodyPr>
          <a:lstStyle/>
          <a:p>
            <a:pPr marL="0" indent="0" algn="just">
              <a:lnSpc>
                <a:spcPct val="120000"/>
              </a:lnSpc>
              <a:spcAft>
                <a:spcPts val="600"/>
              </a:spcAft>
              <a:buNone/>
            </a:pPr>
            <a:r>
              <a:rPr lang="en-GB" sz="1800" b="1" dirty="0">
                <a:solidFill>
                  <a:srgbClr val="0070C0"/>
                </a:solidFill>
              </a:rPr>
              <a:t>UP TEAM, LLC</a:t>
            </a:r>
            <a:r>
              <a:rPr lang="en-GB" sz="1800" dirty="0">
                <a:solidFill>
                  <a:srgbClr val="0070C0"/>
                </a:solidFill>
              </a:rPr>
              <a:t> </a:t>
            </a:r>
            <a:r>
              <a:rPr lang="en-GB" sz="1800" dirty="0"/>
              <a:t>is engaged in renting second-hand items for everyday use, based on the principle of the „library of things“.</a:t>
            </a:r>
            <a:endParaRPr lang="en-GB" sz="1800" b="1" dirty="0"/>
          </a:p>
          <a:p>
            <a:pPr marL="0" indent="0" algn="just">
              <a:lnSpc>
                <a:spcPct val="120000"/>
              </a:lnSpc>
              <a:spcAft>
                <a:spcPts val="600"/>
              </a:spcAft>
              <a:buNone/>
            </a:pPr>
            <a:r>
              <a:rPr lang="en-GB" sz="1800" dirty="0"/>
              <a:t>The items are rented </a:t>
            </a:r>
            <a:r>
              <a:rPr lang="en-GB" sz="1800" b="1" dirty="0">
                <a:solidFill>
                  <a:srgbClr val="0070C0"/>
                </a:solidFill>
              </a:rPr>
              <a:t>directly</a:t>
            </a:r>
            <a:r>
              <a:rPr lang="en-GB" sz="1800" dirty="0"/>
              <a:t> (depending on current measures) and </a:t>
            </a:r>
            <a:r>
              <a:rPr lang="en-GB" sz="1800" b="1" dirty="0">
                <a:solidFill>
                  <a:srgbClr val="0070C0"/>
                </a:solidFill>
              </a:rPr>
              <a:t>online</a:t>
            </a:r>
            <a:r>
              <a:rPr lang="en-GB" sz="1800" dirty="0">
                <a:solidFill>
                  <a:srgbClr val="0070C0"/>
                </a:solidFill>
              </a:rPr>
              <a:t>. </a:t>
            </a:r>
          </a:p>
          <a:p>
            <a:pPr marL="0" indent="0" algn="just">
              <a:lnSpc>
                <a:spcPct val="120000"/>
              </a:lnSpc>
              <a:spcAft>
                <a:spcPts val="600"/>
              </a:spcAft>
              <a:buNone/>
            </a:pPr>
            <a:r>
              <a:rPr lang="en-GB" sz="1800" dirty="0"/>
              <a:t>Through our activity, we want our costumers to recognize us as </a:t>
            </a:r>
            <a:r>
              <a:rPr lang="en-GB" sz="1800" b="1" dirty="0">
                <a:solidFill>
                  <a:srgbClr val="0070C0"/>
                </a:solidFill>
              </a:rPr>
              <a:t>a socially responsible company </a:t>
            </a:r>
            <a:r>
              <a:rPr lang="en-GB" sz="1800" dirty="0"/>
              <a:t>that allows people with different disabilities employment and integration, in the environment, while also responding to </a:t>
            </a:r>
            <a:r>
              <a:rPr lang="en-GB" sz="1800" b="1" dirty="0">
                <a:solidFill>
                  <a:srgbClr val="0070C0"/>
                </a:solidFill>
              </a:rPr>
              <a:t>the environmental challenges of excessive consumption</a:t>
            </a:r>
            <a:r>
              <a:rPr lang="en-GB" sz="1800" dirty="0"/>
              <a:t> and promoting local coexistence. </a:t>
            </a:r>
          </a:p>
          <a:p>
            <a:endParaRPr lang="sl-SI" dirty="0"/>
          </a:p>
          <a:p>
            <a:pPr marL="0" indent="0">
              <a:buNone/>
            </a:pPr>
            <a:endParaRPr lang="sl-SI" dirty="0"/>
          </a:p>
        </p:txBody>
      </p:sp>
      <p:pic>
        <p:nvPicPr>
          <p:cNvPr id="5" name="Slika 4">
            <a:extLst>
              <a:ext uri="{FF2B5EF4-FFF2-40B4-BE49-F238E27FC236}">
                <a16:creationId xmlns:a16="http://schemas.microsoft.com/office/drawing/2014/main" id="{C429105C-1FFC-4C45-A678-31C1F9FDD3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44" y="5876365"/>
            <a:ext cx="5876584" cy="3509682"/>
          </a:xfrm>
          <a:prstGeom prst="rect">
            <a:avLst/>
          </a:prstGeom>
        </p:spPr>
      </p:pic>
      <p:sp>
        <p:nvSpPr>
          <p:cNvPr id="4" name="Pravokotnik 3">
            <a:extLst>
              <a:ext uri="{FF2B5EF4-FFF2-40B4-BE49-F238E27FC236}">
                <a16:creationId xmlns:a16="http://schemas.microsoft.com/office/drawing/2014/main" id="{0C823035-E0A6-4B02-B10E-23A0BFEEC925}"/>
              </a:ext>
            </a:extLst>
          </p:cNvPr>
          <p:cNvSpPr/>
          <p:nvPr/>
        </p:nvSpPr>
        <p:spPr>
          <a:xfrm>
            <a:off x="841544" y="9386047"/>
            <a:ext cx="5876583" cy="101566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0" algn="ctr">
              <a:lnSpc>
                <a:spcPct val="100000"/>
              </a:lnSpc>
              <a:buNone/>
            </a:pPr>
            <a:r>
              <a:rPr lang="sl-SI" sz="2000" dirty="0" err="1"/>
              <a:t>Environmentally</a:t>
            </a:r>
            <a:r>
              <a:rPr lang="sl-SI" sz="2000" dirty="0"/>
              <a:t> </a:t>
            </a:r>
            <a:r>
              <a:rPr lang="sl-SI" sz="2000" dirty="0" err="1"/>
              <a:t>responsible</a:t>
            </a:r>
            <a:r>
              <a:rPr lang="sl-SI" sz="2000" dirty="0"/>
              <a:t> </a:t>
            </a:r>
            <a:r>
              <a:rPr lang="sl-SI" sz="2000" b="1" dirty="0"/>
              <a:t>SHARING</a:t>
            </a:r>
            <a:r>
              <a:rPr lang="sl-SI" sz="2000" dirty="0"/>
              <a:t> </a:t>
            </a:r>
            <a:r>
              <a:rPr lang="sl-SI" sz="2000" dirty="0" err="1"/>
              <a:t>of</a:t>
            </a:r>
            <a:r>
              <a:rPr lang="sl-SI" sz="2000" dirty="0"/>
              <a:t> </a:t>
            </a:r>
            <a:r>
              <a:rPr lang="sl-SI" sz="2000" dirty="0" err="1"/>
              <a:t>things</a:t>
            </a:r>
            <a:r>
              <a:rPr lang="sl-SI" sz="2000" dirty="0"/>
              <a:t> </a:t>
            </a:r>
            <a:r>
              <a:rPr lang="sl-SI" sz="2000" dirty="0" err="1"/>
              <a:t>for</a:t>
            </a:r>
            <a:r>
              <a:rPr lang="sl-SI" sz="2000" dirty="0"/>
              <a:t> </a:t>
            </a:r>
            <a:r>
              <a:rPr lang="sl-SI" sz="2000" dirty="0" err="1"/>
              <a:t>everyday</a:t>
            </a:r>
            <a:r>
              <a:rPr lang="sl-SI" sz="2000" dirty="0"/>
              <a:t> </a:t>
            </a:r>
            <a:r>
              <a:rPr lang="sl-SI" sz="2000" dirty="0" err="1"/>
              <a:t>use</a:t>
            </a:r>
            <a:r>
              <a:rPr lang="sl-SI" sz="2000" dirty="0"/>
              <a:t>, </a:t>
            </a:r>
            <a:r>
              <a:rPr lang="sl-SI" sz="2000" dirty="0" err="1"/>
              <a:t>while</a:t>
            </a:r>
            <a:r>
              <a:rPr lang="sl-SI" sz="2000" dirty="0"/>
              <a:t> </a:t>
            </a:r>
            <a:r>
              <a:rPr lang="sl-SI" sz="2000" dirty="0" err="1"/>
              <a:t>promoting</a:t>
            </a:r>
            <a:r>
              <a:rPr lang="sl-SI" sz="2000" dirty="0"/>
              <a:t> a </a:t>
            </a:r>
            <a:r>
              <a:rPr lang="sl-SI" sz="2000" dirty="0" err="1"/>
              <a:t>better</a:t>
            </a:r>
            <a:r>
              <a:rPr lang="sl-SI" sz="2000" dirty="0"/>
              <a:t> </a:t>
            </a:r>
            <a:r>
              <a:rPr lang="sl-SI" sz="2000" dirty="0" err="1"/>
              <a:t>quality</a:t>
            </a:r>
            <a:r>
              <a:rPr lang="sl-SI" sz="2000" dirty="0"/>
              <a:t> </a:t>
            </a:r>
            <a:r>
              <a:rPr lang="sl-SI" sz="2000" dirty="0" err="1"/>
              <a:t>of</a:t>
            </a:r>
            <a:r>
              <a:rPr lang="sl-SI" sz="2000" dirty="0"/>
              <a:t> </a:t>
            </a:r>
            <a:r>
              <a:rPr lang="sl-SI" sz="2000" b="1" dirty="0"/>
              <a:t>COEXISTENCE</a:t>
            </a:r>
            <a:r>
              <a:rPr lang="sl-SI" sz="2000" dirty="0"/>
              <a:t>. </a:t>
            </a:r>
          </a:p>
        </p:txBody>
      </p:sp>
    </p:spTree>
    <p:extLst>
      <p:ext uri="{BB962C8B-B14F-4D97-AF65-F5344CB8AC3E}">
        <p14:creationId xmlns:p14="http://schemas.microsoft.com/office/powerpoint/2010/main" val="342632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29CD2B-FBE8-4986-B8BD-7F4433C38798}"/>
              </a:ext>
            </a:extLst>
          </p:cNvPr>
          <p:cNvSpPr>
            <a:spLocks noGrp="1"/>
          </p:cNvSpPr>
          <p:nvPr>
            <p:ph type="title"/>
          </p:nvPr>
        </p:nvSpPr>
        <p:spPr>
          <a:xfrm>
            <a:off x="519727" y="975289"/>
            <a:ext cx="6520220" cy="2066590"/>
          </a:xfrm>
        </p:spPr>
        <p:txBody>
          <a:bodyPr/>
          <a:lstStyle/>
          <a:p>
            <a:r>
              <a:rPr lang="en-US" dirty="0"/>
              <a:t>TEA</a:t>
            </a:r>
            <a:r>
              <a:rPr lang="sl-SI" dirty="0"/>
              <a:t> SERVI</a:t>
            </a:r>
            <a:r>
              <a:rPr lang="en-US" dirty="0"/>
              <a:t>CE</a:t>
            </a:r>
            <a:endParaRPr lang="sl-SI" dirty="0"/>
          </a:p>
        </p:txBody>
      </p:sp>
      <p:pic>
        <p:nvPicPr>
          <p:cNvPr id="17410" name="Picture 2" descr="https://1.bp.blogspot.com/-ma_DZDX2WhE/YBJ-a12F4XI/AAAAAAAAD58/JGg4Okp-5j8isfSu3kp1JgzrkRcY1KFEQCLcBGAsYHQ/s320/unnamed%2B%25283%2529.jpg">
            <a:hlinkClick r:id="rId2"/>
            <a:extLst>
              <a:ext uri="{FF2B5EF4-FFF2-40B4-BE49-F238E27FC236}">
                <a16:creationId xmlns:a16="http://schemas.microsoft.com/office/drawing/2014/main" id="{D097D447-12EF-45A9-B6E5-28F1D1AFF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804" y="3744441"/>
            <a:ext cx="2898062" cy="4353896"/>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47D3EB07-CFE8-463B-9C91-3877DA49C329}"/>
              </a:ext>
            </a:extLst>
          </p:cNvPr>
          <p:cNvSpPr/>
          <p:nvPr/>
        </p:nvSpPr>
        <p:spPr>
          <a:xfrm>
            <a:off x="1184702" y="8664807"/>
            <a:ext cx="5190267" cy="1200329"/>
          </a:xfrm>
          <a:prstGeom prst="rect">
            <a:avLst/>
          </a:prstGeom>
        </p:spPr>
        <p:txBody>
          <a:bodyPr wrap="square">
            <a:spAutoFit/>
          </a:bodyPr>
          <a:lstStyle/>
          <a:p>
            <a:pPr algn="just"/>
            <a:r>
              <a:rPr lang="en-US" dirty="0"/>
              <a:t>Suitable for use in microwave ovens and dishwashers. Enjoy your favorite drink. Warm tea will warm you up on cold winter evenings.</a:t>
            </a:r>
            <a:endParaRPr lang="sl-SI" dirty="0"/>
          </a:p>
          <a:p>
            <a:endParaRPr lang="sl-SI" dirty="0"/>
          </a:p>
        </p:txBody>
      </p:sp>
      <p:sp>
        <p:nvSpPr>
          <p:cNvPr id="6" name="Označba mesta vsebine 2">
            <a:extLst>
              <a:ext uri="{FF2B5EF4-FFF2-40B4-BE49-F238E27FC236}">
                <a16:creationId xmlns:a16="http://schemas.microsoft.com/office/drawing/2014/main" id="{C8E376E0-558B-4FA9-8721-6C1AC1993B28}"/>
              </a:ext>
            </a:extLst>
          </p:cNvPr>
          <p:cNvSpPr txBox="1">
            <a:spLocks/>
          </p:cNvSpPr>
          <p:nvPr/>
        </p:nvSpPr>
        <p:spPr>
          <a:xfrm>
            <a:off x="766501" y="2441945"/>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17</a:t>
            </a:r>
          </a:p>
          <a:p>
            <a:pPr marL="377967" lvl="1" indent="0">
              <a:buNone/>
            </a:pPr>
            <a:r>
              <a:rPr lang="en-US" dirty="0"/>
              <a:t>Rental price for 3 days</a:t>
            </a:r>
            <a:r>
              <a:rPr lang="pl-PL" dirty="0"/>
              <a:t>: 5,00 €</a:t>
            </a:r>
            <a:endParaRPr lang="sl-SI" dirty="0"/>
          </a:p>
          <a:p>
            <a:pPr marL="377967" lvl="1" indent="0">
              <a:buNone/>
            </a:pPr>
            <a:r>
              <a:rPr lang="en-US" dirty="0"/>
              <a:t>Rental price for 7 days</a:t>
            </a:r>
            <a:r>
              <a:rPr lang="pl-PL" dirty="0"/>
              <a:t>: 8,00 €</a:t>
            </a:r>
            <a:endParaRPr lang="sl-SI" dirty="0"/>
          </a:p>
        </p:txBody>
      </p:sp>
      <p:sp>
        <p:nvSpPr>
          <p:cNvPr id="9" name="Naslov 1">
            <a:extLst>
              <a:ext uri="{FF2B5EF4-FFF2-40B4-BE49-F238E27FC236}">
                <a16:creationId xmlns:a16="http://schemas.microsoft.com/office/drawing/2014/main" id="{F744F491-DCD2-4852-9779-4757105963AF}"/>
              </a:ext>
            </a:extLst>
          </p:cNvPr>
          <p:cNvSpPr txBox="1">
            <a:spLocks/>
          </p:cNvSpPr>
          <p:nvPr/>
        </p:nvSpPr>
        <p:spPr>
          <a:xfrm>
            <a:off x="519727" y="75103"/>
            <a:ext cx="6520220" cy="2066590"/>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en-US" sz="4800" dirty="0">
                <a:ln w="0"/>
                <a:solidFill>
                  <a:schemeClr val="accent1"/>
                </a:solidFill>
                <a:effectLst>
                  <a:outerShdw blurRad="38100" dist="25400" dir="5400000" algn="ctr" rotWithShape="0">
                    <a:srgbClr val="6E747A">
                      <a:alpha val="43000"/>
                    </a:srgbClr>
                  </a:outerShdw>
                </a:effectLst>
              </a:rPr>
              <a:t>HOUSEHOLD</a:t>
            </a:r>
            <a:endParaRPr lang="sl-SI" sz="4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9615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B0502A-496C-4F68-A7DE-8BD60701088F}"/>
              </a:ext>
            </a:extLst>
          </p:cNvPr>
          <p:cNvSpPr>
            <a:spLocks noGrp="1"/>
          </p:cNvSpPr>
          <p:nvPr>
            <p:ph type="title"/>
          </p:nvPr>
        </p:nvSpPr>
        <p:spPr/>
        <p:txBody>
          <a:bodyPr/>
          <a:lstStyle/>
          <a:p>
            <a:r>
              <a:rPr lang="en-US" dirty="0"/>
              <a:t>COFFEE MACHINE</a:t>
            </a:r>
            <a:endParaRPr lang="sl-SI" dirty="0"/>
          </a:p>
        </p:txBody>
      </p:sp>
      <p:pic>
        <p:nvPicPr>
          <p:cNvPr id="18434" name="Picture 2" descr="https://1.bp.blogspot.com/-QEivivVXzl8/YBKNCIs-30I/AAAAAAAAD68/Bq9TLY_ZmPACedgsXMhR16yTheRKBGg3wCLcBGAsYHQ/s320/450%2B%25282%2529.webp">
            <a:hlinkClick r:id="rId2"/>
            <a:extLst>
              <a:ext uri="{FF2B5EF4-FFF2-40B4-BE49-F238E27FC236}">
                <a16:creationId xmlns:a16="http://schemas.microsoft.com/office/drawing/2014/main" id="{D11E10A6-B378-4EB0-BF7E-9E234FF98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765" y="3594315"/>
            <a:ext cx="4908049" cy="4110491"/>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C50554D8-AE8E-4C47-A627-3238329FF0E7}"/>
              </a:ext>
            </a:extLst>
          </p:cNvPr>
          <p:cNvSpPr/>
          <p:nvPr/>
        </p:nvSpPr>
        <p:spPr>
          <a:xfrm>
            <a:off x="1097377" y="8189934"/>
            <a:ext cx="5364920" cy="1200329"/>
          </a:xfrm>
          <a:prstGeom prst="rect">
            <a:avLst/>
          </a:prstGeom>
        </p:spPr>
        <p:txBody>
          <a:bodyPr wrap="square">
            <a:spAutoFit/>
          </a:bodyPr>
          <a:lstStyle/>
          <a:p>
            <a:pPr algn="just"/>
            <a:r>
              <a:rPr lang="en-US" dirty="0"/>
              <a:t>The machine automatically puts paper cups, spoons and sugar. Therefore, it does not need extra surfaces for sugar or pots. Due to the small size of the appliance, it is possible to place on the surface 80x80 cm.</a:t>
            </a:r>
            <a:endParaRPr lang="sl-SI" dirty="0"/>
          </a:p>
        </p:txBody>
      </p:sp>
      <p:sp>
        <p:nvSpPr>
          <p:cNvPr id="8" name="Označba mesta vsebine 2">
            <a:extLst>
              <a:ext uri="{FF2B5EF4-FFF2-40B4-BE49-F238E27FC236}">
                <a16:creationId xmlns:a16="http://schemas.microsoft.com/office/drawing/2014/main" id="{319996FB-546A-417B-ABC4-ECE69979FDA7}"/>
              </a:ext>
            </a:extLst>
          </p:cNvPr>
          <p:cNvSpPr txBox="1">
            <a:spLocks/>
          </p:cNvSpPr>
          <p:nvPr/>
        </p:nvSpPr>
        <p:spPr>
          <a:xfrm>
            <a:off x="766501" y="2291819"/>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18</a:t>
            </a:r>
          </a:p>
          <a:p>
            <a:pPr marL="377967" lvl="1" indent="0">
              <a:buNone/>
            </a:pPr>
            <a:r>
              <a:rPr lang="en-US" dirty="0"/>
              <a:t>Rental price for 3 days</a:t>
            </a:r>
            <a:r>
              <a:rPr lang="pl-PL" dirty="0"/>
              <a:t>: 10,00 €</a:t>
            </a:r>
            <a:endParaRPr lang="sl-SI" dirty="0"/>
          </a:p>
          <a:p>
            <a:pPr marL="377967" lvl="1" indent="0">
              <a:buNone/>
            </a:pPr>
            <a:r>
              <a:rPr lang="en-US" dirty="0"/>
              <a:t>Rental price for 7 days</a:t>
            </a:r>
            <a:r>
              <a:rPr lang="pl-PL" dirty="0"/>
              <a:t>: 15,00 €</a:t>
            </a:r>
            <a:endParaRPr lang="sl-SI" dirty="0"/>
          </a:p>
        </p:txBody>
      </p:sp>
    </p:spTree>
    <p:extLst>
      <p:ext uri="{BB962C8B-B14F-4D97-AF65-F5344CB8AC3E}">
        <p14:creationId xmlns:p14="http://schemas.microsoft.com/office/powerpoint/2010/main" val="4589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249BB6-5299-49EA-AAC5-65490AB10BC8}"/>
              </a:ext>
            </a:extLst>
          </p:cNvPr>
          <p:cNvSpPr>
            <a:spLocks noGrp="1"/>
          </p:cNvSpPr>
          <p:nvPr>
            <p:ph type="title"/>
          </p:nvPr>
        </p:nvSpPr>
        <p:spPr>
          <a:xfrm>
            <a:off x="519725" y="777331"/>
            <a:ext cx="6520220" cy="2066590"/>
          </a:xfrm>
        </p:spPr>
        <p:txBody>
          <a:bodyPr/>
          <a:lstStyle/>
          <a:p>
            <a:r>
              <a:rPr lang="sl-SI" dirty="0"/>
              <a:t>SET </a:t>
            </a:r>
            <a:r>
              <a:rPr lang="en-US" dirty="0"/>
              <a:t>FOR DECORATING DESSERTS AND MAKING BISCUITS</a:t>
            </a:r>
            <a:endParaRPr lang="sl-SI" dirty="0"/>
          </a:p>
        </p:txBody>
      </p:sp>
      <p:pic>
        <p:nvPicPr>
          <p:cNvPr id="19458" name="Picture 2" descr="https://1.bp.blogspot.com/-2erk-lTsBC0/YBKMG-FNatI/AAAAAAAAD6s/IqRSrPPAEike26XkHLI3QlclwkZ5w8huwCLcBGAsYHQ/s320/53cfbf5c1b1b47.23875754.1400x1400.jpg">
            <a:hlinkClick r:id="rId2"/>
            <a:extLst>
              <a:ext uri="{FF2B5EF4-FFF2-40B4-BE49-F238E27FC236}">
                <a16:creationId xmlns:a16="http://schemas.microsoft.com/office/drawing/2014/main" id="{DB272E7D-559E-4464-A8CD-055279547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038" y="4033974"/>
            <a:ext cx="4079595" cy="342940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F0A3BFA5-275E-4F50-9EBE-CBB8FB41FE91}"/>
              </a:ext>
            </a:extLst>
          </p:cNvPr>
          <p:cNvSpPr/>
          <p:nvPr/>
        </p:nvSpPr>
        <p:spPr>
          <a:xfrm>
            <a:off x="996250" y="7776900"/>
            <a:ext cx="5567173" cy="1754326"/>
          </a:xfrm>
          <a:prstGeom prst="rect">
            <a:avLst/>
          </a:prstGeom>
        </p:spPr>
        <p:txBody>
          <a:bodyPr wrap="square">
            <a:spAutoFit/>
          </a:bodyPr>
          <a:lstStyle/>
          <a:p>
            <a:r>
              <a:rPr lang="en-US" dirty="0"/>
              <a:t>Set of decorating attachments – decorating and making biscuits.</a:t>
            </a:r>
            <a:r>
              <a:rPr lang="sl-SI" dirty="0"/>
              <a:t> </a:t>
            </a:r>
            <a:endParaRPr lang="en-US" dirty="0"/>
          </a:p>
          <a:p>
            <a:endParaRPr lang="en-US" dirty="0"/>
          </a:p>
          <a:p>
            <a:r>
              <a:rPr lang="en-US" dirty="0"/>
              <a:t>The set contains 20 pieces:
- 6x different decorating attachments
- 14x cookie-making attachments</a:t>
            </a:r>
            <a:endParaRPr lang="sl-SI" dirty="0"/>
          </a:p>
        </p:txBody>
      </p:sp>
      <p:sp>
        <p:nvSpPr>
          <p:cNvPr id="6" name="Označba mesta vsebine 2">
            <a:extLst>
              <a:ext uri="{FF2B5EF4-FFF2-40B4-BE49-F238E27FC236}">
                <a16:creationId xmlns:a16="http://schemas.microsoft.com/office/drawing/2014/main" id="{5950DED2-ABB6-4F43-A29F-5DA9132A9BF7}"/>
              </a:ext>
            </a:extLst>
          </p:cNvPr>
          <p:cNvSpPr txBox="1">
            <a:spLocks/>
          </p:cNvSpPr>
          <p:nvPr/>
        </p:nvSpPr>
        <p:spPr>
          <a:xfrm>
            <a:off x="766501" y="2574720"/>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19</a:t>
            </a:r>
          </a:p>
          <a:p>
            <a:pPr marL="377967" lvl="1" indent="0">
              <a:buNone/>
            </a:pPr>
            <a:r>
              <a:rPr lang="en-US" dirty="0"/>
              <a:t>Rental price for 3 days</a:t>
            </a:r>
            <a:r>
              <a:rPr lang="pl-PL" dirty="0"/>
              <a:t>: 2,00 €</a:t>
            </a:r>
            <a:endParaRPr lang="sl-SI" dirty="0"/>
          </a:p>
          <a:p>
            <a:pPr marL="377967" lvl="1" indent="0">
              <a:buNone/>
            </a:pPr>
            <a:r>
              <a:rPr lang="en-US" dirty="0"/>
              <a:t>Rental price for 7 days</a:t>
            </a:r>
            <a:r>
              <a:rPr lang="pl-PL" dirty="0"/>
              <a:t>: 4,00 €</a:t>
            </a:r>
            <a:endParaRPr lang="sl-SI" dirty="0"/>
          </a:p>
        </p:txBody>
      </p:sp>
    </p:spTree>
    <p:extLst>
      <p:ext uri="{BB962C8B-B14F-4D97-AF65-F5344CB8AC3E}">
        <p14:creationId xmlns:p14="http://schemas.microsoft.com/office/powerpoint/2010/main" val="90222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ADD220-644C-441D-B0AF-369F3C7643D7}"/>
              </a:ext>
            </a:extLst>
          </p:cNvPr>
          <p:cNvSpPr>
            <a:spLocks noGrp="1"/>
          </p:cNvSpPr>
          <p:nvPr>
            <p:ph type="title"/>
          </p:nvPr>
        </p:nvSpPr>
        <p:spPr/>
        <p:txBody>
          <a:bodyPr/>
          <a:lstStyle/>
          <a:p>
            <a:r>
              <a:rPr lang="en-US" dirty="0"/>
              <a:t>COOLING BAG</a:t>
            </a:r>
            <a:endParaRPr lang="sl-SI" dirty="0"/>
          </a:p>
        </p:txBody>
      </p:sp>
      <p:pic>
        <p:nvPicPr>
          <p:cNvPr id="20482" name="Picture 2" descr="https://1.bp.blogspot.com/-4ykO539Pc3M/YBKNWogAIDI/AAAAAAAAD7E/etKmhkcFffwDs1XwXl84HfhbnBlfpLXlwCLcBGAsYHQ/s320/0826046N_3.jpg">
            <a:hlinkClick r:id="rId2"/>
            <a:extLst>
              <a:ext uri="{FF2B5EF4-FFF2-40B4-BE49-F238E27FC236}">
                <a16:creationId xmlns:a16="http://schemas.microsoft.com/office/drawing/2014/main" id="{E2A0C593-6392-4051-85B2-DEA1E2887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166" y="3553417"/>
            <a:ext cx="4366853" cy="3548068"/>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A9A31129-7E87-4CE1-8192-7D173C6127E9}"/>
              </a:ext>
            </a:extLst>
          </p:cNvPr>
          <p:cNvSpPr/>
          <p:nvPr/>
        </p:nvSpPr>
        <p:spPr>
          <a:xfrm>
            <a:off x="519727" y="7617133"/>
            <a:ext cx="6234803" cy="2585323"/>
          </a:xfrm>
          <a:prstGeom prst="rect">
            <a:avLst/>
          </a:prstGeom>
        </p:spPr>
        <p:txBody>
          <a:bodyPr wrap="square">
            <a:spAutoFit/>
          </a:bodyPr>
          <a:lstStyle/>
          <a:p>
            <a:pPr algn="just"/>
            <a:r>
              <a:rPr lang="en-US" dirty="0"/>
              <a:t>A portable electric cooling bag with a capacity of 32 l is a great solution for those who go camping, picnics or other activities in the summer and want to have a cold drink at your fingertips. It is distinguished by a special thermal insulation function of cooling and heating, which allows a constant temperature to be sustained up to 20 °C below the ambient temperature. It is distinguished by folding ergonomic handles, which are so positioned that you can hide them in the lid and handy locks to lock the lid.</a:t>
            </a:r>
            <a:endParaRPr lang="sl-SI" dirty="0"/>
          </a:p>
        </p:txBody>
      </p:sp>
      <p:sp>
        <p:nvSpPr>
          <p:cNvPr id="6" name="Označba mesta vsebine 2">
            <a:extLst>
              <a:ext uri="{FF2B5EF4-FFF2-40B4-BE49-F238E27FC236}">
                <a16:creationId xmlns:a16="http://schemas.microsoft.com/office/drawing/2014/main" id="{895D68B7-6CBC-4532-A671-E37972B36F04}"/>
              </a:ext>
            </a:extLst>
          </p:cNvPr>
          <p:cNvSpPr txBox="1">
            <a:spLocks/>
          </p:cNvSpPr>
          <p:nvPr/>
        </p:nvSpPr>
        <p:spPr>
          <a:xfrm>
            <a:off x="519727" y="2067264"/>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20</a:t>
            </a:r>
          </a:p>
          <a:p>
            <a:pPr marL="377967" lvl="1" indent="0">
              <a:buNone/>
            </a:pPr>
            <a:r>
              <a:rPr lang="en-US" dirty="0"/>
              <a:t>Rental price for 3 days</a:t>
            </a:r>
            <a:r>
              <a:rPr lang="pl-PL" dirty="0"/>
              <a:t>: 5,00 €</a:t>
            </a:r>
            <a:endParaRPr lang="sl-SI" dirty="0"/>
          </a:p>
          <a:p>
            <a:pPr marL="377967" lvl="1" indent="0">
              <a:buNone/>
            </a:pPr>
            <a:r>
              <a:rPr lang="en-US" dirty="0"/>
              <a:t>Rental price for 7 days</a:t>
            </a:r>
            <a:r>
              <a:rPr lang="pl-PL" dirty="0"/>
              <a:t>: 8,00 €</a:t>
            </a:r>
            <a:endParaRPr lang="sl-SI" dirty="0"/>
          </a:p>
        </p:txBody>
      </p:sp>
    </p:spTree>
    <p:extLst>
      <p:ext uri="{BB962C8B-B14F-4D97-AF65-F5344CB8AC3E}">
        <p14:creationId xmlns:p14="http://schemas.microsoft.com/office/powerpoint/2010/main" val="406626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23C689-D655-4405-84EF-BAA8A4415A18}"/>
              </a:ext>
            </a:extLst>
          </p:cNvPr>
          <p:cNvSpPr>
            <a:spLocks noGrp="1"/>
          </p:cNvSpPr>
          <p:nvPr>
            <p:ph type="title"/>
          </p:nvPr>
        </p:nvSpPr>
        <p:spPr/>
        <p:txBody>
          <a:bodyPr/>
          <a:lstStyle/>
          <a:p>
            <a:r>
              <a:rPr lang="en-US" dirty="0"/>
              <a:t>OUTDOOR GRILL </a:t>
            </a:r>
            <a:endParaRPr lang="sl-SI" dirty="0"/>
          </a:p>
        </p:txBody>
      </p:sp>
      <p:pic>
        <p:nvPicPr>
          <p:cNvPr id="22530" name="Picture 2" descr="https://1.bp.blogspot.com/--CENfhyTZQw/YBKBS9a6_pI/AAAAAAAAD6Q/XlckFj5hlbIShiNFiKF_Ix4zMqHlkAL3QCLcBGAsYHQ/s320/xml-270-3830042566311.jpg">
            <a:hlinkClick r:id="rId2"/>
            <a:extLst>
              <a:ext uri="{FF2B5EF4-FFF2-40B4-BE49-F238E27FC236}">
                <a16:creationId xmlns:a16="http://schemas.microsoft.com/office/drawing/2014/main" id="{CA5C11B6-8B20-4278-88BF-55BDCF503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771" y="3594315"/>
            <a:ext cx="3398132" cy="4438377"/>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483DC879-F176-4480-A499-D76B42FC6EAC}"/>
              </a:ext>
            </a:extLst>
          </p:cNvPr>
          <p:cNvSpPr/>
          <p:nvPr/>
        </p:nvSpPr>
        <p:spPr>
          <a:xfrm rot="10800000" flipV="1">
            <a:off x="956143" y="8557517"/>
            <a:ext cx="5854089" cy="1200329"/>
          </a:xfrm>
          <a:prstGeom prst="rect">
            <a:avLst/>
          </a:prstGeom>
        </p:spPr>
        <p:txBody>
          <a:bodyPr wrap="square">
            <a:spAutoFit/>
          </a:bodyPr>
          <a:lstStyle/>
          <a:p>
            <a:pPr algn="just"/>
            <a:r>
              <a:rPr lang="en-US" dirty="0"/>
              <a:t>All-in-one: grilling and/or smoking.
Quality grill: stainless with good heat storage.
Cooking with a smoked character: the smoke rises from a small smoking area.</a:t>
            </a:r>
            <a:endParaRPr lang="sl-SI" dirty="0"/>
          </a:p>
        </p:txBody>
      </p:sp>
      <p:sp>
        <p:nvSpPr>
          <p:cNvPr id="8" name="Označba mesta vsebine 2">
            <a:extLst>
              <a:ext uri="{FF2B5EF4-FFF2-40B4-BE49-F238E27FC236}">
                <a16:creationId xmlns:a16="http://schemas.microsoft.com/office/drawing/2014/main" id="{1C37300C-0DBF-44F5-ACE2-0015E277FB6C}"/>
              </a:ext>
            </a:extLst>
          </p:cNvPr>
          <p:cNvSpPr txBox="1">
            <a:spLocks/>
          </p:cNvSpPr>
          <p:nvPr/>
        </p:nvSpPr>
        <p:spPr>
          <a:xfrm>
            <a:off x="752854" y="2089358"/>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21</a:t>
            </a:r>
          </a:p>
          <a:p>
            <a:pPr marL="377967" lvl="1" indent="0">
              <a:buNone/>
            </a:pPr>
            <a:r>
              <a:rPr lang="en-US" dirty="0"/>
              <a:t>Rental price for 3 days</a:t>
            </a:r>
            <a:r>
              <a:rPr lang="pl-PL" dirty="0"/>
              <a:t>: 8,00 €</a:t>
            </a:r>
            <a:endParaRPr lang="sl-SI" dirty="0"/>
          </a:p>
          <a:p>
            <a:pPr marL="377967" lvl="1" indent="0">
              <a:buNone/>
            </a:pPr>
            <a:r>
              <a:rPr lang="en-US" dirty="0"/>
              <a:t>Rental price for 7 days</a:t>
            </a:r>
            <a:r>
              <a:rPr lang="pl-PL" dirty="0"/>
              <a:t>: 12,00 €</a:t>
            </a:r>
            <a:endParaRPr lang="sl-SI" dirty="0"/>
          </a:p>
        </p:txBody>
      </p:sp>
    </p:spTree>
    <p:extLst>
      <p:ext uri="{BB962C8B-B14F-4D97-AF65-F5344CB8AC3E}">
        <p14:creationId xmlns:p14="http://schemas.microsoft.com/office/powerpoint/2010/main" val="383869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8C1514-419F-47E2-975C-AFA28AF46DAA}"/>
              </a:ext>
            </a:extLst>
          </p:cNvPr>
          <p:cNvSpPr>
            <a:spLocks noGrp="1"/>
          </p:cNvSpPr>
          <p:nvPr>
            <p:ph type="title"/>
          </p:nvPr>
        </p:nvSpPr>
        <p:spPr/>
        <p:txBody>
          <a:bodyPr/>
          <a:lstStyle/>
          <a:p>
            <a:r>
              <a:rPr lang="en-US" dirty="0"/>
              <a:t>KNIFE GRINDER</a:t>
            </a:r>
            <a:endParaRPr lang="sl-SI" dirty="0"/>
          </a:p>
        </p:txBody>
      </p:sp>
      <p:pic>
        <p:nvPicPr>
          <p:cNvPr id="23554" name="Picture 2" descr="https://1.bp.blogspot.com/-JNokC-CD3rM/YBKMpuGtO6I/AAAAAAAAD60/dvysNTs3sJIslTnrzzLjUE0gS_BdBt0IgCLcBGAsYHQ/s320/233848_124174.jpg">
            <a:hlinkClick r:id="rId2"/>
            <a:extLst>
              <a:ext uri="{FF2B5EF4-FFF2-40B4-BE49-F238E27FC236}">
                <a16:creationId xmlns:a16="http://schemas.microsoft.com/office/drawing/2014/main" id="{08159859-4D86-49FD-886A-A1F368EEE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470" y="3506266"/>
            <a:ext cx="4344377" cy="4357996"/>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3207AB97-A3CE-4A10-BB3B-76EAF847086E}"/>
              </a:ext>
            </a:extLst>
          </p:cNvPr>
          <p:cNvSpPr/>
          <p:nvPr/>
        </p:nvSpPr>
        <p:spPr>
          <a:xfrm rot="10800000" flipV="1">
            <a:off x="777919" y="8008687"/>
            <a:ext cx="5909481" cy="1477328"/>
          </a:xfrm>
          <a:prstGeom prst="rect">
            <a:avLst/>
          </a:prstGeom>
        </p:spPr>
        <p:txBody>
          <a:bodyPr wrap="square">
            <a:spAutoFit/>
          </a:bodyPr>
          <a:lstStyle/>
          <a:p>
            <a:pPr algn="just"/>
            <a:r>
              <a:rPr lang="en-US" dirty="0"/>
              <a:t>Knife grinders are extremely effective and safe to use.</a:t>
            </a:r>
            <a:endParaRPr lang="sl-SI" dirty="0"/>
          </a:p>
          <a:p>
            <a:pPr algn="just"/>
            <a:r>
              <a:rPr lang="en-US" dirty="0"/>
              <a:t>
They are suitable for grinding all types of knives: kitchen, butcher, hunting and pocket knives, whether with smooth or jagged blades.</a:t>
            </a:r>
            <a:endParaRPr lang="sl-SI" dirty="0"/>
          </a:p>
        </p:txBody>
      </p:sp>
      <p:sp>
        <p:nvSpPr>
          <p:cNvPr id="6" name="Označba mesta vsebine 2">
            <a:extLst>
              <a:ext uri="{FF2B5EF4-FFF2-40B4-BE49-F238E27FC236}">
                <a16:creationId xmlns:a16="http://schemas.microsoft.com/office/drawing/2014/main" id="{1BB86CB3-EA2E-4B0E-8B7C-BB615A15A646}"/>
              </a:ext>
            </a:extLst>
          </p:cNvPr>
          <p:cNvSpPr txBox="1">
            <a:spLocks/>
          </p:cNvSpPr>
          <p:nvPr/>
        </p:nvSpPr>
        <p:spPr>
          <a:xfrm>
            <a:off x="585642" y="2203770"/>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en-US" b="1" dirty="0"/>
              <a:t>Article</a:t>
            </a:r>
            <a:r>
              <a:rPr lang="sl-SI" b="1" dirty="0"/>
              <a:t> 22</a:t>
            </a:r>
          </a:p>
          <a:p>
            <a:pPr marL="377967" lvl="1" indent="0">
              <a:buNone/>
            </a:pPr>
            <a:r>
              <a:rPr lang="en-US" dirty="0"/>
              <a:t>Rental price for 3 days</a:t>
            </a:r>
            <a:r>
              <a:rPr lang="pl-PL" dirty="0"/>
              <a:t>: 2,00 €</a:t>
            </a:r>
            <a:endParaRPr lang="sl-SI" dirty="0"/>
          </a:p>
          <a:p>
            <a:pPr marL="377967" lvl="1" indent="0">
              <a:buNone/>
            </a:pPr>
            <a:r>
              <a:rPr lang="en-US" dirty="0"/>
              <a:t>Rental price for 7 days</a:t>
            </a:r>
            <a:r>
              <a:rPr lang="pl-PL" dirty="0"/>
              <a:t>: 4,00 €</a:t>
            </a:r>
            <a:endParaRPr lang="sl-SI" dirty="0"/>
          </a:p>
        </p:txBody>
      </p:sp>
    </p:spTree>
    <p:extLst>
      <p:ext uri="{BB962C8B-B14F-4D97-AF65-F5344CB8AC3E}">
        <p14:creationId xmlns:p14="http://schemas.microsoft.com/office/powerpoint/2010/main" val="115012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FC02EF-0105-4539-B920-165D68257990}"/>
              </a:ext>
            </a:extLst>
          </p:cNvPr>
          <p:cNvSpPr>
            <a:spLocks noGrp="1"/>
          </p:cNvSpPr>
          <p:nvPr>
            <p:ph type="title"/>
          </p:nvPr>
        </p:nvSpPr>
        <p:spPr/>
        <p:txBody>
          <a:bodyPr>
            <a:normAutofit/>
          </a:bodyPr>
          <a:lstStyle/>
          <a:p>
            <a:br>
              <a:rPr lang="sl-SI" sz="5400" dirty="0">
                <a:ln w="0"/>
                <a:solidFill>
                  <a:schemeClr val="accent1"/>
                </a:solidFill>
                <a:effectLst>
                  <a:outerShdw blurRad="38100" dist="25400" dir="5400000" algn="ctr" rotWithShape="0">
                    <a:srgbClr val="6E747A">
                      <a:alpha val="43000"/>
                    </a:srgbClr>
                  </a:outerShdw>
                </a:effectLst>
              </a:rPr>
            </a:br>
            <a:endParaRPr lang="sl-SI" sz="5400" dirty="0">
              <a:ln w="0"/>
              <a:solidFill>
                <a:schemeClr val="accent1"/>
              </a:solidFill>
              <a:effectLst>
                <a:outerShdw blurRad="38100" dist="25400" dir="5400000" algn="ctr" rotWithShape="0">
                  <a:srgbClr val="6E747A">
                    <a:alpha val="43000"/>
                  </a:srgbClr>
                </a:outerShdw>
              </a:effectLst>
            </a:endParaRPr>
          </a:p>
        </p:txBody>
      </p:sp>
      <p:sp>
        <p:nvSpPr>
          <p:cNvPr id="3" name="Označba mesta vsebine 2">
            <a:extLst>
              <a:ext uri="{FF2B5EF4-FFF2-40B4-BE49-F238E27FC236}">
                <a16:creationId xmlns:a16="http://schemas.microsoft.com/office/drawing/2014/main" id="{289BB1D0-BB74-4C3E-94CF-23C6E0256967}"/>
              </a:ext>
            </a:extLst>
          </p:cNvPr>
          <p:cNvSpPr>
            <a:spLocks noGrp="1"/>
          </p:cNvSpPr>
          <p:nvPr>
            <p:ph idx="1"/>
          </p:nvPr>
        </p:nvSpPr>
        <p:spPr>
          <a:xfrm>
            <a:off x="519727" y="1493950"/>
            <a:ext cx="6520220" cy="7513574"/>
          </a:xfrm>
        </p:spPr>
        <p:txBody>
          <a:bodyPr>
            <a:normAutofit/>
          </a:bodyPr>
          <a:lstStyle/>
          <a:p>
            <a:pPr algn="just"/>
            <a:r>
              <a:rPr lang="en-GB" sz="1800" dirty="0"/>
              <a:t>You become a member of </a:t>
            </a:r>
            <a:r>
              <a:rPr lang="en-GB" sz="1800" dirty="0" err="1"/>
              <a:t>Kamnik‘s</a:t>
            </a:r>
            <a:r>
              <a:rPr lang="en-GB" sz="1800" dirty="0"/>
              <a:t> lumber room, when you pay a one-year membership fee of </a:t>
            </a:r>
            <a:r>
              <a:rPr lang="en-GB" sz="1800" b="1" dirty="0">
                <a:solidFill>
                  <a:srgbClr val="0070C0"/>
                </a:solidFill>
              </a:rPr>
              <a:t>40 € (students and pensioners: 15 €)</a:t>
            </a:r>
          </a:p>
          <a:p>
            <a:pPr algn="just"/>
            <a:r>
              <a:rPr lang="en-GB" sz="1800" dirty="0"/>
              <a:t>As a member, you can rent one item at a time </a:t>
            </a:r>
            <a:r>
              <a:rPr lang="en-GB" sz="1800" b="1" dirty="0">
                <a:solidFill>
                  <a:srgbClr val="0070C0"/>
                </a:solidFill>
              </a:rPr>
              <a:t>free of charge</a:t>
            </a:r>
            <a:r>
              <a:rPr lang="en-GB" sz="1800" dirty="0"/>
              <a:t>, each additional rental costs 1 euro. </a:t>
            </a:r>
          </a:p>
          <a:p>
            <a:pPr algn="just"/>
            <a:r>
              <a:rPr lang="en-GB" sz="1800" dirty="0"/>
              <a:t>If you don‘t return the item on time, you will have to pay 2 euros for each missed day. </a:t>
            </a:r>
          </a:p>
          <a:p>
            <a:pPr algn="just"/>
            <a:r>
              <a:rPr lang="en-GB" sz="1800" dirty="0"/>
              <a:t>If an item is destroyed or lost, the member must replace it with a comparable item or (at least partially) compensate for the cost of the item, up to a half of the estimated value of the item. </a:t>
            </a:r>
          </a:p>
          <a:p>
            <a:pPr algn="just"/>
            <a:r>
              <a:rPr lang="en-GB" sz="1800" b="1" dirty="0">
                <a:solidFill>
                  <a:srgbClr val="0070C0"/>
                </a:solidFill>
              </a:rPr>
              <a:t>All the items can also be rented without a membership fee. </a:t>
            </a:r>
            <a:r>
              <a:rPr lang="en-GB" sz="1800" dirty="0"/>
              <a:t>In that case, the rental fee will be charged depending on the item.  </a:t>
            </a:r>
          </a:p>
          <a:p>
            <a:pPr algn="just"/>
            <a:r>
              <a:rPr lang="en-GB" sz="1800" dirty="0"/>
              <a:t>For an available time or anything else, contact us:</a:t>
            </a:r>
          </a:p>
          <a:p>
            <a:pPr marL="0" indent="0">
              <a:buNone/>
            </a:pPr>
            <a:r>
              <a:rPr lang="en-GB" sz="1600" dirty="0"/>
              <a:t>     by telephone: </a:t>
            </a:r>
            <a:r>
              <a:rPr lang="en-GB" sz="1600" b="1" dirty="0">
                <a:solidFill>
                  <a:srgbClr val="0070C0"/>
                </a:solidFill>
              </a:rPr>
              <a:t>01 830 13 25       </a:t>
            </a:r>
            <a:r>
              <a:rPr lang="en-GB" sz="1600" dirty="0"/>
              <a:t>e-mail: </a:t>
            </a:r>
            <a:r>
              <a:rPr lang="en-GB" sz="1600" b="1" dirty="0">
                <a:hlinkClick r:id="rId2"/>
              </a:rPr>
              <a:t>team.cirius@gmail.com</a:t>
            </a:r>
            <a:endParaRPr lang="en-GB" sz="1600" b="1" dirty="0"/>
          </a:p>
          <a:p>
            <a:pPr marL="0" indent="0" algn="just">
              <a:buNone/>
            </a:pPr>
            <a:endParaRPr lang="en-GB" sz="1800" dirty="0"/>
          </a:p>
          <a:p>
            <a:pPr marL="0" indent="0" algn="just">
              <a:buNone/>
            </a:pPr>
            <a:r>
              <a:rPr lang="en-GB" sz="1800" b="1" i="1" dirty="0"/>
              <a:t>THE OFFICE HOURS </a:t>
            </a:r>
            <a:r>
              <a:rPr lang="en-GB" sz="1800" i="1" dirty="0"/>
              <a:t>are from Monday to Friday from 8:00 to 13:00 (on Saturday and Sunday it‘s closed). By agreement, the pick-up of items is possible outside the office hours. </a:t>
            </a:r>
          </a:p>
          <a:p>
            <a:pPr marL="0" indent="0" algn="just">
              <a:buNone/>
            </a:pPr>
            <a:endParaRPr lang="en-GB" sz="1000" dirty="0"/>
          </a:p>
          <a:p>
            <a:pPr marL="0" indent="0" algn="just">
              <a:buNone/>
            </a:pPr>
            <a:r>
              <a:rPr lang="en-GB" sz="1800" u="sng" dirty="0"/>
              <a:t>You can also find us online:</a:t>
            </a:r>
          </a:p>
          <a:p>
            <a:pPr marL="0" indent="0" algn="just">
              <a:buNone/>
            </a:pPr>
            <a:r>
              <a:rPr lang="en-GB" sz="1800" dirty="0"/>
              <a:t>ONLINE CATALOG </a:t>
            </a:r>
            <a:r>
              <a:rPr lang="en-GB" sz="1400" dirty="0">
                <a:hlinkClick r:id="rId3"/>
              </a:rPr>
              <a:t>https://kamniskaropotarnica.blogspot.com/</a:t>
            </a:r>
            <a:endParaRPr lang="en-GB" sz="1400" dirty="0"/>
          </a:p>
          <a:p>
            <a:pPr marL="0" indent="0" algn="just">
              <a:buNone/>
            </a:pPr>
            <a:r>
              <a:rPr lang="en-GB" sz="1800" dirty="0"/>
              <a:t>FACEBOOK</a:t>
            </a:r>
          </a:p>
          <a:p>
            <a:pPr marL="0" indent="0">
              <a:buNone/>
            </a:pPr>
            <a:r>
              <a:rPr lang="en-GB" sz="1400" dirty="0">
                <a:hlinkClick r:id="rId4"/>
              </a:rPr>
              <a:t>https://www.facebook.com/ucno.podjetje.za.pravicno.in.trajnostno.ekonomijo</a:t>
            </a:r>
            <a:endParaRPr lang="en-GB" sz="1400" dirty="0"/>
          </a:p>
          <a:p>
            <a:pPr marL="0" indent="0">
              <a:buNone/>
            </a:pPr>
            <a:endParaRPr lang="sl-SI" dirty="0"/>
          </a:p>
          <a:p>
            <a:pPr marL="0" indent="0" algn="just">
              <a:buNone/>
            </a:pPr>
            <a:endParaRPr lang="sl-SI" sz="1800" dirty="0"/>
          </a:p>
          <a:p>
            <a:pPr marL="0" indent="0">
              <a:buNone/>
            </a:pPr>
            <a:endParaRPr lang="sl-SI" dirty="0"/>
          </a:p>
        </p:txBody>
      </p:sp>
      <p:pic>
        <p:nvPicPr>
          <p:cNvPr id="4" name="Slika 3">
            <a:extLst>
              <a:ext uri="{FF2B5EF4-FFF2-40B4-BE49-F238E27FC236}">
                <a16:creationId xmlns:a16="http://schemas.microsoft.com/office/drawing/2014/main" id="{C66A8419-A1AC-42A8-85EA-C6BD4836FB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287" y="8384790"/>
            <a:ext cx="4519465" cy="1245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Naslov 1">
            <a:extLst>
              <a:ext uri="{FF2B5EF4-FFF2-40B4-BE49-F238E27FC236}">
                <a16:creationId xmlns:a16="http://schemas.microsoft.com/office/drawing/2014/main" id="{CA6518E9-1AE3-49E8-A6C8-C843E15EAEE6}"/>
              </a:ext>
            </a:extLst>
          </p:cNvPr>
          <p:cNvSpPr txBox="1">
            <a:spLocks/>
          </p:cNvSpPr>
          <p:nvPr/>
        </p:nvSpPr>
        <p:spPr>
          <a:xfrm>
            <a:off x="519727" y="105218"/>
            <a:ext cx="6520220" cy="1285700"/>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sl-SI" b="1" dirty="0">
                <a:solidFill>
                  <a:srgbClr val="0070C0"/>
                </a:solidFill>
                <a:effectLst>
                  <a:outerShdw blurRad="38100" dist="38100" dir="2700000" algn="tl">
                    <a:srgbClr val="000000">
                      <a:alpha val="43137"/>
                    </a:srgbClr>
                  </a:outerShdw>
                </a:effectLst>
              </a:rPr>
              <a:t>How </a:t>
            </a:r>
            <a:r>
              <a:rPr lang="sl-SI" b="1" dirty="0" err="1">
                <a:solidFill>
                  <a:srgbClr val="0070C0"/>
                </a:solidFill>
                <a:effectLst>
                  <a:outerShdw blurRad="38100" dist="38100" dir="2700000" algn="tl">
                    <a:srgbClr val="000000">
                      <a:alpha val="43137"/>
                    </a:srgbClr>
                  </a:outerShdw>
                </a:effectLst>
              </a:rPr>
              <a:t>does</a:t>
            </a:r>
            <a:r>
              <a:rPr lang="sl-SI" b="1" dirty="0">
                <a:solidFill>
                  <a:srgbClr val="0070C0"/>
                </a:solidFill>
                <a:effectLst>
                  <a:outerShdw blurRad="38100" dist="38100" dir="2700000" algn="tl">
                    <a:srgbClr val="000000">
                      <a:alpha val="43137"/>
                    </a:srgbClr>
                  </a:outerShdw>
                </a:effectLst>
              </a:rPr>
              <a:t> it </a:t>
            </a:r>
            <a:r>
              <a:rPr lang="sl-SI" b="1" dirty="0" err="1">
                <a:solidFill>
                  <a:srgbClr val="0070C0"/>
                </a:solidFill>
                <a:effectLst>
                  <a:outerShdw blurRad="38100" dist="38100" dir="2700000" algn="tl">
                    <a:srgbClr val="000000">
                      <a:alpha val="43137"/>
                    </a:srgbClr>
                  </a:outerShdw>
                </a:effectLst>
              </a:rPr>
              <a:t>all</a:t>
            </a:r>
            <a:r>
              <a:rPr lang="sl-SI" b="1" dirty="0">
                <a:solidFill>
                  <a:srgbClr val="0070C0"/>
                </a:solidFill>
                <a:effectLst>
                  <a:outerShdw blurRad="38100" dist="38100" dir="2700000" algn="tl">
                    <a:srgbClr val="000000">
                      <a:alpha val="43137"/>
                    </a:srgbClr>
                  </a:outerShdw>
                </a:effectLst>
              </a:rPr>
              <a:t> </a:t>
            </a:r>
            <a:r>
              <a:rPr lang="sl-SI" b="1" dirty="0" err="1">
                <a:solidFill>
                  <a:srgbClr val="0070C0"/>
                </a:solidFill>
                <a:effectLst>
                  <a:outerShdw blurRad="38100" dist="38100" dir="2700000" algn="tl">
                    <a:srgbClr val="000000">
                      <a:alpha val="43137"/>
                    </a:srgbClr>
                  </a:outerShdw>
                </a:effectLst>
              </a:rPr>
              <a:t>work</a:t>
            </a:r>
            <a:r>
              <a:rPr lang="sl-SI" b="1" dirty="0">
                <a:solidFill>
                  <a:srgbClr val="0070C0"/>
                </a:solidFill>
                <a:effectLst>
                  <a:outerShdw blurRad="38100" dist="38100" dir="2700000" algn="tl">
                    <a:srgbClr val="000000">
                      <a:alpha val="43137"/>
                    </a:srgbClr>
                  </a:outerShdw>
                </a:effectLst>
              </a:rPr>
              <a:t>?</a:t>
            </a:r>
          </a:p>
        </p:txBody>
      </p:sp>
      <p:sp>
        <p:nvSpPr>
          <p:cNvPr id="6" name="Pravokotnik 5">
            <a:extLst>
              <a:ext uri="{FF2B5EF4-FFF2-40B4-BE49-F238E27FC236}">
                <a16:creationId xmlns:a16="http://schemas.microsoft.com/office/drawing/2014/main" id="{B3A5A587-8562-433A-A42A-FC4E4925BECA}"/>
              </a:ext>
            </a:extLst>
          </p:cNvPr>
          <p:cNvSpPr/>
          <p:nvPr/>
        </p:nvSpPr>
        <p:spPr>
          <a:xfrm>
            <a:off x="2984608" y="9830183"/>
            <a:ext cx="1976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sl-SI" sz="3200" b="1" dirty="0">
                <a:ln/>
                <a:solidFill>
                  <a:srgbClr val="0070C0"/>
                </a:solidFill>
              </a:rPr>
              <a:t>WELCOME</a:t>
            </a:r>
          </a:p>
        </p:txBody>
      </p:sp>
    </p:spTree>
    <p:extLst>
      <p:ext uri="{BB962C8B-B14F-4D97-AF65-F5344CB8AC3E}">
        <p14:creationId xmlns:p14="http://schemas.microsoft.com/office/powerpoint/2010/main" val="10457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652077-E52B-4A3A-8B02-C4D5D55D1453}"/>
              </a:ext>
            </a:extLst>
          </p:cNvPr>
          <p:cNvSpPr>
            <a:spLocks noGrp="1"/>
          </p:cNvSpPr>
          <p:nvPr>
            <p:ph type="title"/>
          </p:nvPr>
        </p:nvSpPr>
        <p:spPr>
          <a:xfrm>
            <a:off x="519727" y="1183501"/>
            <a:ext cx="6520220" cy="2066590"/>
          </a:xfrm>
        </p:spPr>
        <p:txBody>
          <a:bodyPr/>
          <a:lstStyle/>
          <a:p>
            <a:r>
              <a:rPr lang="sl-SI" dirty="0"/>
              <a:t>BOARD GAME ACTIVITY</a:t>
            </a:r>
          </a:p>
        </p:txBody>
      </p:sp>
      <p:sp>
        <p:nvSpPr>
          <p:cNvPr id="3" name="Označba mesta vsebine 2">
            <a:extLst>
              <a:ext uri="{FF2B5EF4-FFF2-40B4-BE49-F238E27FC236}">
                <a16:creationId xmlns:a16="http://schemas.microsoft.com/office/drawing/2014/main" id="{264A3BBA-6CF7-46C6-976B-4D2561EA0C85}"/>
              </a:ext>
            </a:extLst>
          </p:cNvPr>
          <p:cNvSpPr>
            <a:spLocks noGrp="1"/>
          </p:cNvSpPr>
          <p:nvPr>
            <p:ph idx="1"/>
          </p:nvPr>
        </p:nvSpPr>
        <p:spPr>
          <a:xfrm>
            <a:off x="410545" y="2538484"/>
            <a:ext cx="6629401" cy="1302496"/>
          </a:xfrm>
        </p:spPr>
        <p:txBody>
          <a:bodyPr>
            <a:normAutofit lnSpcReduction="10000"/>
          </a:bodyPr>
          <a:lstStyle/>
          <a:p>
            <a:pPr marL="377967" lvl="1" indent="0">
              <a:buNone/>
            </a:pPr>
            <a:r>
              <a:rPr lang="sl-SI" b="1" dirty="0" err="1"/>
              <a:t>Article</a:t>
            </a:r>
            <a:r>
              <a:rPr lang="sl-SI" b="1" dirty="0"/>
              <a:t> 1</a:t>
            </a:r>
          </a:p>
          <a:p>
            <a:pPr marL="377967" lvl="1" indent="0">
              <a:buNone/>
            </a:pPr>
            <a:endParaRPr lang="sl-SI" b="1" dirty="0"/>
          </a:p>
          <a:p>
            <a:pPr marL="377967" lvl="1" indent="0">
              <a:buNone/>
            </a:pPr>
            <a:r>
              <a:rPr lang="pl-PL" dirty="0"/>
              <a:t>Rental price for 3 days: 2,00 €</a:t>
            </a:r>
            <a:endParaRPr lang="sl-SI" dirty="0"/>
          </a:p>
          <a:p>
            <a:pPr marL="377967" lvl="1" indent="0">
              <a:buNone/>
            </a:pPr>
            <a:r>
              <a:rPr lang="pl-PL" dirty="0"/>
              <a:t>Rental price for 7 days: 4,00 €</a:t>
            </a:r>
            <a:endParaRPr lang="sl-SI" dirty="0"/>
          </a:p>
        </p:txBody>
      </p:sp>
      <p:pic>
        <p:nvPicPr>
          <p:cNvPr id="5" name="Slika 4">
            <a:extLst>
              <a:ext uri="{FF2B5EF4-FFF2-40B4-BE49-F238E27FC236}">
                <a16:creationId xmlns:a16="http://schemas.microsoft.com/office/drawing/2014/main" id="{7408BE75-6593-4676-B521-6C26043BBC85}"/>
              </a:ext>
            </a:extLst>
          </p:cNvPr>
          <p:cNvPicPr>
            <a:picLocks noChangeAspect="1"/>
          </p:cNvPicPr>
          <p:nvPr/>
        </p:nvPicPr>
        <p:blipFill>
          <a:blip r:embed="rId2"/>
          <a:stretch>
            <a:fillRect/>
          </a:stretch>
        </p:blipFill>
        <p:spPr>
          <a:xfrm>
            <a:off x="1978924" y="3898968"/>
            <a:ext cx="3805779" cy="3797030"/>
          </a:xfrm>
          <a:prstGeom prst="rect">
            <a:avLst/>
          </a:prstGeom>
        </p:spPr>
      </p:pic>
      <p:sp>
        <p:nvSpPr>
          <p:cNvPr id="8" name="PoljeZBesedilom 7">
            <a:extLst>
              <a:ext uri="{FF2B5EF4-FFF2-40B4-BE49-F238E27FC236}">
                <a16:creationId xmlns:a16="http://schemas.microsoft.com/office/drawing/2014/main" id="{3E159C79-2968-4D9A-A868-0948D1BDBEA2}"/>
              </a:ext>
            </a:extLst>
          </p:cNvPr>
          <p:cNvSpPr txBox="1"/>
          <p:nvPr/>
        </p:nvSpPr>
        <p:spPr>
          <a:xfrm>
            <a:off x="465136" y="7753986"/>
            <a:ext cx="6629401" cy="2308324"/>
          </a:xfrm>
          <a:prstGeom prst="rect">
            <a:avLst/>
          </a:prstGeom>
          <a:noFill/>
        </p:spPr>
        <p:txBody>
          <a:bodyPr wrap="square" rtlCol="0">
            <a:spAutoFit/>
          </a:bodyPr>
          <a:lstStyle/>
          <a:p>
            <a:pPr algn="just"/>
            <a:r>
              <a:rPr lang="sl-SI" dirty="0"/>
              <a:t>A </a:t>
            </a:r>
            <a:r>
              <a:rPr lang="sl-SI" dirty="0" err="1"/>
              <a:t>fun</a:t>
            </a:r>
            <a:r>
              <a:rPr lang="sl-SI" dirty="0"/>
              <a:t> </a:t>
            </a:r>
            <a:r>
              <a:rPr lang="sl-SI" dirty="0" err="1"/>
              <a:t>and</a:t>
            </a:r>
            <a:r>
              <a:rPr lang="sl-SI" dirty="0"/>
              <a:t> </a:t>
            </a:r>
            <a:r>
              <a:rPr lang="sl-SI" dirty="0" err="1"/>
              <a:t>diverse</a:t>
            </a:r>
            <a:r>
              <a:rPr lang="sl-SI" dirty="0"/>
              <a:t> </a:t>
            </a:r>
            <a:r>
              <a:rPr lang="sl-SI" dirty="0" err="1"/>
              <a:t>communication</a:t>
            </a:r>
            <a:r>
              <a:rPr lang="sl-SI" dirty="0"/>
              <a:t> game </a:t>
            </a:r>
            <a:r>
              <a:rPr lang="sl-SI" dirty="0" err="1"/>
              <a:t>for</a:t>
            </a:r>
            <a:r>
              <a:rPr lang="sl-SI" dirty="0"/>
              <a:t> </a:t>
            </a:r>
            <a:r>
              <a:rPr lang="sl-SI" dirty="0" err="1"/>
              <a:t>the</a:t>
            </a:r>
            <a:r>
              <a:rPr lang="sl-SI" dirty="0"/>
              <a:t> </a:t>
            </a:r>
            <a:r>
              <a:rPr lang="sl-SI" dirty="0" err="1"/>
              <a:t>whole</a:t>
            </a:r>
            <a:r>
              <a:rPr lang="sl-SI" dirty="0"/>
              <a:t> </a:t>
            </a:r>
            <a:r>
              <a:rPr lang="sl-SI" dirty="0" err="1"/>
              <a:t>family</a:t>
            </a:r>
            <a:r>
              <a:rPr lang="sl-SI" dirty="0"/>
              <a:t> is a </a:t>
            </a:r>
            <a:r>
              <a:rPr lang="sl-SI" dirty="0" err="1"/>
              <a:t>combinaton</a:t>
            </a:r>
            <a:r>
              <a:rPr lang="sl-SI" dirty="0"/>
              <a:t> </a:t>
            </a:r>
            <a:r>
              <a:rPr lang="sl-SI" dirty="0" err="1"/>
              <a:t>of</a:t>
            </a:r>
            <a:r>
              <a:rPr lang="sl-SI" dirty="0"/>
              <a:t> </a:t>
            </a:r>
            <a:r>
              <a:rPr lang="sl-SI" dirty="0" err="1"/>
              <a:t>different</a:t>
            </a:r>
            <a:r>
              <a:rPr lang="sl-SI" dirty="0"/>
              <a:t> </a:t>
            </a:r>
            <a:r>
              <a:rPr lang="sl-SI" dirty="0" err="1"/>
              <a:t>creative</a:t>
            </a:r>
            <a:r>
              <a:rPr lang="sl-SI" dirty="0"/>
              <a:t> </a:t>
            </a:r>
            <a:r>
              <a:rPr lang="sl-SI" dirty="0" err="1"/>
              <a:t>gaming</a:t>
            </a:r>
            <a:r>
              <a:rPr lang="sl-SI" dirty="0"/>
              <a:t> </a:t>
            </a:r>
            <a:r>
              <a:rPr lang="sl-SI" dirty="0" err="1"/>
              <a:t>elements</a:t>
            </a:r>
            <a:r>
              <a:rPr lang="sl-SI" dirty="0"/>
              <a:t>. </a:t>
            </a:r>
            <a:r>
              <a:rPr lang="sl-SI" dirty="0" err="1"/>
              <a:t>The</a:t>
            </a:r>
            <a:r>
              <a:rPr lang="sl-SI" dirty="0"/>
              <a:t> </a:t>
            </a:r>
            <a:r>
              <a:rPr lang="sl-SI" dirty="0" err="1"/>
              <a:t>player</a:t>
            </a:r>
            <a:r>
              <a:rPr lang="sl-SI" dirty="0"/>
              <a:t> </a:t>
            </a:r>
            <a:r>
              <a:rPr lang="sl-SI" dirty="0" err="1"/>
              <a:t>must</a:t>
            </a:r>
            <a:r>
              <a:rPr lang="sl-SI" dirty="0"/>
              <a:t> </a:t>
            </a:r>
            <a:r>
              <a:rPr lang="sl-SI" dirty="0" err="1"/>
              <a:t>present</a:t>
            </a:r>
            <a:r>
              <a:rPr lang="sl-SI" dirty="0"/>
              <a:t> </a:t>
            </a:r>
            <a:r>
              <a:rPr lang="sl-SI" dirty="0" err="1"/>
              <a:t>the</a:t>
            </a:r>
            <a:r>
              <a:rPr lang="sl-SI" dirty="0"/>
              <a:t> </a:t>
            </a:r>
            <a:r>
              <a:rPr lang="sl-SI" dirty="0" err="1"/>
              <a:t>concepts</a:t>
            </a:r>
            <a:r>
              <a:rPr lang="sl-SI" dirty="0"/>
              <a:t> </a:t>
            </a:r>
            <a:r>
              <a:rPr lang="sl-SI" dirty="0" err="1"/>
              <a:t>from</a:t>
            </a:r>
            <a:r>
              <a:rPr lang="sl-SI" dirty="0"/>
              <a:t> </a:t>
            </a:r>
            <a:r>
              <a:rPr lang="sl-SI" dirty="0" err="1"/>
              <a:t>the</a:t>
            </a:r>
            <a:r>
              <a:rPr lang="sl-SI" dirty="0"/>
              <a:t> </a:t>
            </a:r>
            <a:r>
              <a:rPr lang="sl-SI" dirty="0" err="1"/>
              <a:t>conceptual</a:t>
            </a:r>
            <a:r>
              <a:rPr lang="sl-SI" dirty="0"/>
              <a:t> </a:t>
            </a:r>
            <a:r>
              <a:rPr lang="sl-SI" dirty="0" err="1"/>
              <a:t>cards</a:t>
            </a:r>
            <a:r>
              <a:rPr lang="sl-SI" dirty="0"/>
              <a:t> </a:t>
            </a:r>
            <a:r>
              <a:rPr lang="sl-SI" dirty="0" err="1"/>
              <a:t>either</a:t>
            </a:r>
            <a:r>
              <a:rPr lang="sl-SI" dirty="0"/>
              <a:t> </a:t>
            </a:r>
            <a:r>
              <a:rPr lang="sl-SI" dirty="0" err="1"/>
              <a:t>by</a:t>
            </a:r>
            <a:r>
              <a:rPr lang="sl-SI" dirty="0"/>
              <a:t> </a:t>
            </a:r>
            <a:r>
              <a:rPr lang="sl-SI" dirty="0" err="1"/>
              <a:t>drawing</a:t>
            </a:r>
            <a:r>
              <a:rPr lang="sl-SI" dirty="0"/>
              <a:t>, </a:t>
            </a:r>
            <a:r>
              <a:rPr lang="sl-SI" dirty="0" err="1"/>
              <a:t>interpretation</a:t>
            </a:r>
            <a:r>
              <a:rPr lang="sl-SI" dirty="0"/>
              <a:t> </a:t>
            </a:r>
            <a:r>
              <a:rPr lang="sl-SI" dirty="0" err="1"/>
              <a:t>or</a:t>
            </a:r>
            <a:r>
              <a:rPr lang="sl-SI" dirty="0"/>
              <a:t> pantomime, </a:t>
            </a:r>
            <a:r>
              <a:rPr lang="sl-SI" dirty="0" err="1"/>
              <a:t>the</a:t>
            </a:r>
            <a:r>
              <a:rPr lang="sl-SI" dirty="0"/>
              <a:t> </a:t>
            </a:r>
            <a:r>
              <a:rPr lang="sl-SI" dirty="0" err="1"/>
              <a:t>teammates</a:t>
            </a:r>
            <a:r>
              <a:rPr lang="sl-SI" dirty="0"/>
              <a:t> </a:t>
            </a:r>
            <a:r>
              <a:rPr lang="sl-SI" dirty="0" err="1"/>
              <a:t>have</a:t>
            </a:r>
            <a:r>
              <a:rPr lang="sl-SI" dirty="0"/>
              <a:t> to </a:t>
            </a:r>
            <a:r>
              <a:rPr lang="sl-SI" dirty="0" err="1"/>
              <a:t>guess</a:t>
            </a:r>
            <a:r>
              <a:rPr lang="sl-SI" dirty="0"/>
              <a:t>, </a:t>
            </a:r>
            <a:r>
              <a:rPr lang="sl-SI" dirty="0" err="1"/>
              <a:t>which</a:t>
            </a:r>
            <a:r>
              <a:rPr lang="sl-SI" dirty="0"/>
              <a:t> </a:t>
            </a:r>
            <a:r>
              <a:rPr lang="sl-SI" dirty="0" err="1"/>
              <a:t>concept</a:t>
            </a:r>
            <a:r>
              <a:rPr lang="sl-SI" dirty="0"/>
              <a:t> is at </a:t>
            </a:r>
            <a:r>
              <a:rPr lang="sl-SI" dirty="0" err="1"/>
              <a:t>play</a:t>
            </a:r>
            <a:r>
              <a:rPr lang="sl-SI" dirty="0"/>
              <a:t>. </a:t>
            </a:r>
          </a:p>
          <a:p>
            <a:pPr algn="just"/>
            <a:r>
              <a:rPr lang="sl-SI" dirty="0"/>
              <a:t>A </a:t>
            </a:r>
            <a:r>
              <a:rPr lang="sl-SI" dirty="0" err="1"/>
              <a:t>creative</a:t>
            </a:r>
            <a:r>
              <a:rPr lang="sl-SI" dirty="0"/>
              <a:t>, </a:t>
            </a:r>
            <a:r>
              <a:rPr lang="sl-SI" dirty="0" err="1"/>
              <a:t>communicative</a:t>
            </a:r>
            <a:r>
              <a:rPr lang="sl-SI" dirty="0"/>
              <a:t> </a:t>
            </a:r>
            <a:r>
              <a:rPr lang="sl-SI" dirty="0" err="1"/>
              <a:t>and</a:t>
            </a:r>
            <a:r>
              <a:rPr lang="sl-SI" dirty="0"/>
              <a:t> </a:t>
            </a:r>
            <a:r>
              <a:rPr lang="sl-SI" dirty="0" err="1"/>
              <a:t>always</a:t>
            </a:r>
            <a:r>
              <a:rPr lang="sl-SI" dirty="0"/>
              <a:t> </a:t>
            </a:r>
            <a:r>
              <a:rPr lang="sl-SI" dirty="0" err="1"/>
              <a:t>fun</a:t>
            </a:r>
            <a:r>
              <a:rPr lang="sl-SI" dirty="0"/>
              <a:t> game! </a:t>
            </a:r>
          </a:p>
          <a:p>
            <a:pPr algn="just"/>
            <a:r>
              <a:rPr lang="sl-SI" dirty="0" err="1"/>
              <a:t>It‘s</a:t>
            </a:r>
            <a:r>
              <a:rPr lang="sl-SI" dirty="0"/>
              <a:t> </a:t>
            </a:r>
            <a:r>
              <a:rPr lang="sl-SI" dirty="0" err="1"/>
              <a:t>suitable</a:t>
            </a:r>
            <a:r>
              <a:rPr lang="sl-SI" dirty="0"/>
              <a:t> </a:t>
            </a:r>
            <a:r>
              <a:rPr lang="sl-SI" dirty="0" err="1"/>
              <a:t>for</a:t>
            </a:r>
            <a:r>
              <a:rPr lang="sl-SI" dirty="0"/>
              <a:t> </a:t>
            </a:r>
            <a:r>
              <a:rPr lang="sl-SI" dirty="0" err="1"/>
              <a:t>people</a:t>
            </a:r>
            <a:r>
              <a:rPr lang="sl-SI" dirty="0"/>
              <a:t> </a:t>
            </a:r>
            <a:r>
              <a:rPr lang="sl-SI" dirty="0" err="1"/>
              <a:t>of</a:t>
            </a:r>
            <a:r>
              <a:rPr lang="sl-SI" dirty="0"/>
              <a:t> </a:t>
            </a:r>
            <a:r>
              <a:rPr lang="sl-SI" dirty="0" err="1"/>
              <a:t>the</a:t>
            </a:r>
            <a:r>
              <a:rPr lang="sl-SI" dirty="0"/>
              <a:t> age </a:t>
            </a:r>
            <a:r>
              <a:rPr lang="sl-SI" dirty="0" err="1"/>
              <a:t>of</a:t>
            </a:r>
            <a:r>
              <a:rPr lang="sl-SI" dirty="0"/>
              <a:t> 12 </a:t>
            </a:r>
            <a:r>
              <a:rPr lang="sl-SI" dirty="0" err="1"/>
              <a:t>and</a:t>
            </a:r>
            <a:r>
              <a:rPr lang="sl-SI" dirty="0"/>
              <a:t> </a:t>
            </a:r>
            <a:r>
              <a:rPr lang="sl-SI" dirty="0" err="1"/>
              <a:t>above</a:t>
            </a:r>
            <a:r>
              <a:rPr lang="sl-SI" dirty="0"/>
              <a:t>. </a:t>
            </a:r>
            <a:r>
              <a:rPr lang="sl-SI" dirty="0" err="1"/>
              <a:t>The</a:t>
            </a:r>
            <a:r>
              <a:rPr lang="sl-SI" dirty="0"/>
              <a:t> </a:t>
            </a:r>
            <a:r>
              <a:rPr lang="sl-SI" dirty="0" err="1"/>
              <a:t>number</a:t>
            </a:r>
            <a:r>
              <a:rPr lang="sl-SI" dirty="0"/>
              <a:t> </a:t>
            </a:r>
            <a:r>
              <a:rPr lang="sl-SI" dirty="0" err="1"/>
              <a:t>of</a:t>
            </a:r>
            <a:r>
              <a:rPr lang="sl-SI" dirty="0"/>
              <a:t> </a:t>
            </a:r>
            <a:r>
              <a:rPr lang="sl-SI" dirty="0" err="1"/>
              <a:t>players</a:t>
            </a:r>
            <a:r>
              <a:rPr lang="sl-SI" dirty="0"/>
              <a:t> is </a:t>
            </a:r>
            <a:r>
              <a:rPr lang="sl-SI" dirty="0" err="1"/>
              <a:t>from</a:t>
            </a:r>
            <a:r>
              <a:rPr lang="sl-SI" dirty="0"/>
              <a:t> 3 to 16.</a:t>
            </a:r>
          </a:p>
        </p:txBody>
      </p:sp>
      <p:sp>
        <p:nvSpPr>
          <p:cNvPr id="6" name="Naslov 1">
            <a:extLst>
              <a:ext uri="{FF2B5EF4-FFF2-40B4-BE49-F238E27FC236}">
                <a16:creationId xmlns:a16="http://schemas.microsoft.com/office/drawing/2014/main" id="{B5C9D667-BC5E-4CEE-8E04-A9F70FD16268}"/>
              </a:ext>
            </a:extLst>
          </p:cNvPr>
          <p:cNvSpPr txBox="1">
            <a:spLocks/>
          </p:cNvSpPr>
          <p:nvPr/>
        </p:nvSpPr>
        <p:spPr>
          <a:xfrm>
            <a:off x="519727" y="75103"/>
            <a:ext cx="6520220" cy="2066590"/>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sl-SI" sz="4800" dirty="0">
                <a:ln w="0"/>
                <a:solidFill>
                  <a:schemeClr val="accent1"/>
                </a:solidFill>
                <a:effectLst>
                  <a:outerShdw blurRad="38100" dist="25400" dir="5400000" algn="ctr" rotWithShape="0">
                    <a:srgbClr val="6E747A">
                      <a:alpha val="43000"/>
                    </a:srgbClr>
                  </a:outerShdw>
                </a:effectLst>
              </a:rPr>
              <a:t>BOARD GAMES</a:t>
            </a:r>
          </a:p>
        </p:txBody>
      </p:sp>
    </p:spTree>
    <p:extLst>
      <p:ext uri="{BB962C8B-B14F-4D97-AF65-F5344CB8AC3E}">
        <p14:creationId xmlns:p14="http://schemas.microsoft.com/office/powerpoint/2010/main" val="259722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503FF-61C8-42F3-9384-5878A0CC10DD}"/>
              </a:ext>
            </a:extLst>
          </p:cNvPr>
          <p:cNvSpPr>
            <a:spLocks noGrp="1"/>
          </p:cNvSpPr>
          <p:nvPr>
            <p:ph type="title"/>
          </p:nvPr>
        </p:nvSpPr>
        <p:spPr>
          <a:xfrm>
            <a:off x="519724" y="380829"/>
            <a:ext cx="6520220" cy="2066590"/>
          </a:xfrm>
        </p:spPr>
        <p:txBody>
          <a:bodyPr/>
          <a:lstStyle/>
          <a:p>
            <a:r>
              <a:rPr lang="sl-SI" dirty="0"/>
              <a:t>BOARD GAMEMONOPOLY</a:t>
            </a:r>
          </a:p>
        </p:txBody>
      </p:sp>
      <p:pic>
        <p:nvPicPr>
          <p:cNvPr id="2050" name="Picture 2" descr="https://lh3.googleusercontent.com/-sHT_unu6gBo/YAAnkvBB9II/AAAAAAAADzc/4mrJ9nPpxfk5e74lnoQbrWg-DK5kHOoAQCLcBGAsYHQ/w353-h353/image.png">
            <a:hlinkClick r:id="rId2"/>
            <a:extLst>
              <a:ext uri="{FF2B5EF4-FFF2-40B4-BE49-F238E27FC236}">
                <a16:creationId xmlns:a16="http://schemas.microsoft.com/office/drawing/2014/main" id="{4056154C-403F-420E-8151-671A8DCCDB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9352" y="3492656"/>
            <a:ext cx="4240821" cy="4240821"/>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A179C9BE-61C7-496C-A1A8-D75FFE9053E2}"/>
              </a:ext>
            </a:extLst>
          </p:cNvPr>
          <p:cNvSpPr txBox="1"/>
          <p:nvPr/>
        </p:nvSpPr>
        <p:spPr>
          <a:xfrm>
            <a:off x="627758" y="7991215"/>
            <a:ext cx="6304155" cy="1754326"/>
          </a:xfrm>
          <a:prstGeom prst="rect">
            <a:avLst/>
          </a:prstGeom>
          <a:noFill/>
        </p:spPr>
        <p:txBody>
          <a:bodyPr wrap="square" rtlCol="0">
            <a:spAutoFit/>
          </a:bodyPr>
          <a:lstStyle/>
          <a:p>
            <a:pPr algn="just"/>
            <a:r>
              <a:rPr lang="sl-SI" dirty="0" err="1"/>
              <a:t>Monopoly</a:t>
            </a:r>
            <a:r>
              <a:rPr lang="sl-SI" dirty="0"/>
              <a:t> is </a:t>
            </a:r>
            <a:r>
              <a:rPr lang="sl-SI" dirty="0" err="1"/>
              <a:t>an</a:t>
            </a:r>
            <a:r>
              <a:rPr lang="sl-SI" dirty="0"/>
              <a:t> </a:t>
            </a:r>
            <a:r>
              <a:rPr lang="sl-SI" dirty="0" err="1"/>
              <a:t>American</a:t>
            </a:r>
            <a:r>
              <a:rPr lang="sl-SI" dirty="0"/>
              <a:t> </a:t>
            </a:r>
            <a:r>
              <a:rPr lang="sl-SI" dirty="0" err="1"/>
              <a:t>board</a:t>
            </a:r>
            <a:r>
              <a:rPr lang="sl-SI" dirty="0"/>
              <a:t> game </a:t>
            </a:r>
            <a:r>
              <a:rPr lang="sl-SI" dirty="0" err="1"/>
              <a:t>for</a:t>
            </a:r>
            <a:r>
              <a:rPr lang="sl-SI" dirty="0"/>
              <a:t> </a:t>
            </a:r>
            <a:r>
              <a:rPr lang="sl-SI" dirty="0" err="1"/>
              <a:t>two</a:t>
            </a:r>
            <a:r>
              <a:rPr lang="sl-SI" dirty="0"/>
              <a:t> to </a:t>
            </a:r>
            <a:r>
              <a:rPr lang="sl-SI" dirty="0" err="1"/>
              <a:t>six</a:t>
            </a:r>
            <a:r>
              <a:rPr lang="sl-SI" dirty="0"/>
              <a:t> </a:t>
            </a:r>
            <a:r>
              <a:rPr lang="sl-SI" dirty="0" err="1"/>
              <a:t>players</a:t>
            </a:r>
            <a:r>
              <a:rPr lang="sl-SI" dirty="0"/>
              <a:t>, </a:t>
            </a:r>
            <a:r>
              <a:rPr lang="sl-SI" dirty="0" err="1"/>
              <a:t>where</a:t>
            </a:r>
            <a:r>
              <a:rPr lang="sl-SI" dirty="0"/>
              <a:t> </a:t>
            </a:r>
            <a:r>
              <a:rPr lang="sl-SI" dirty="0" err="1"/>
              <a:t>the</a:t>
            </a:r>
            <a:r>
              <a:rPr lang="sl-SI" dirty="0"/>
              <a:t> </a:t>
            </a:r>
            <a:r>
              <a:rPr lang="sl-SI" dirty="0" err="1"/>
              <a:t>players</a:t>
            </a:r>
            <a:r>
              <a:rPr lang="sl-SI" dirty="0"/>
              <a:t> take on </a:t>
            </a:r>
            <a:r>
              <a:rPr lang="sl-SI" dirty="0" err="1"/>
              <a:t>the</a:t>
            </a:r>
            <a:r>
              <a:rPr lang="sl-SI" dirty="0"/>
              <a:t> role </a:t>
            </a:r>
            <a:r>
              <a:rPr lang="sl-SI" dirty="0" err="1"/>
              <a:t>of</a:t>
            </a:r>
            <a:r>
              <a:rPr lang="sl-SI" dirty="0"/>
              <a:t> </a:t>
            </a:r>
            <a:r>
              <a:rPr lang="sl-SI" dirty="0" err="1"/>
              <a:t>landlords</a:t>
            </a:r>
            <a:r>
              <a:rPr lang="sl-SI" dirty="0"/>
              <a:t> </a:t>
            </a:r>
            <a:r>
              <a:rPr lang="sl-SI" dirty="0" err="1"/>
              <a:t>and</a:t>
            </a:r>
            <a:r>
              <a:rPr lang="sl-SI" dirty="0"/>
              <a:t>, </a:t>
            </a:r>
            <a:r>
              <a:rPr lang="sl-SI" dirty="0" err="1"/>
              <a:t>while</a:t>
            </a:r>
            <a:r>
              <a:rPr lang="sl-SI" dirty="0"/>
              <a:t> </a:t>
            </a:r>
            <a:r>
              <a:rPr lang="sl-SI" dirty="0" err="1"/>
              <a:t>moving</a:t>
            </a:r>
            <a:r>
              <a:rPr lang="sl-SI" dirty="0"/>
              <a:t> </a:t>
            </a:r>
            <a:r>
              <a:rPr lang="sl-SI" dirty="0" err="1"/>
              <a:t>through</a:t>
            </a:r>
            <a:r>
              <a:rPr lang="sl-SI" dirty="0"/>
              <a:t> </a:t>
            </a:r>
            <a:r>
              <a:rPr lang="sl-SI" dirty="0" err="1"/>
              <a:t>the</a:t>
            </a:r>
            <a:r>
              <a:rPr lang="sl-SI" dirty="0"/>
              <a:t> </a:t>
            </a:r>
            <a:r>
              <a:rPr lang="sl-SI" dirty="0" err="1"/>
              <a:t>marked</a:t>
            </a:r>
            <a:r>
              <a:rPr lang="sl-SI" dirty="0"/>
              <a:t> </a:t>
            </a:r>
            <a:r>
              <a:rPr lang="sl-SI" dirty="0" err="1"/>
              <a:t>fields</a:t>
            </a:r>
            <a:r>
              <a:rPr lang="sl-SI" dirty="0"/>
              <a:t>, </a:t>
            </a:r>
            <a:r>
              <a:rPr lang="sl-SI" dirty="0" err="1"/>
              <a:t>buy</a:t>
            </a:r>
            <a:r>
              <a:rPr lang="sl-SI" dirty="0"/>
              <a:t> </a:t>
            </a:r>
            <a:r>
              <a:rPr lang="sl-SI" dirty="0" err="1"/>
              <a:t>or</a:t>
            </a:r>
            <a:r>
              <a:rPr lang="sl-SI" dirty="0"/>
              <a:t> </a:t>
            </a:r>
            <a:r>
              <a:rPr lang="sl-SI" dirty="0" err="1"/>
              <a:t>sell</a:t>
            </a:r>
            <a:r>
              <a:rPr lang="sl-SI" dirty="0"/>
              <a:t> </a:t>
            </a:r>
            <a:r>
              <a:rPr lang="sl-SI" dirty="0" err="1"/>
              <a:t>them</a:t>
            </a:r>
            <a:r>
              <a:rPr lang="sl-SI" dirty="0"/>
              <a:t> </a:t>
            </a:r>
            <a:r>
              <a:rPr lang="sl-SI" dirty="0" err="1"/>
              <a:t>and</a:t>
            </a:r>
            <a:r>
              <a:rPr lang="sl-SI" dirty="0"/>
              <a:t> </a:t>
            </a:r>
            <a:r>
              <a:rPr lang="sl-SI" dirty="0" err="1"/>
              <a:t>invest</a:t>
            </a:r>
            <a:r>
              <a:rPr lang="sl-SI" dirty="0"/>
              <a:t> in </a:t>
            </a:r>
            <a:r>
              <a:rPr lang="sl-SI" dirty="0" err="1"/>
              <a:t>them</a:t>
            </a:r>
            <a:r>
              <a:rPr lang="sl-SI" dirty="0"/>
              <a:t> </a:t>
            </a:r>
            <a:r>
              <a:rPr lang="sl-SI" dirty="0" err="1"/>
              <a:t>by</a:t>
            </a:r>
            <a:r>
              <a:rPr lang="sl-SI" dirty="0"/>
              <a:t> </a:t>
            </a:r>
            <a:r>
              <a:rPr lang="sl-SI" dirty="0" err="1"/>
              <a:t>building</a:t>
            </a:r>
            <a:r>
              <a:rPr lang="sl-SI" dirty="0"/>
              <a:t> </a:t>
            </a:r>
            <a:r>
              <a:rPr lang="sl-SI" dirty="0" err="1"/>
              <a:t>houses</a:t>
            </a:r>
            <a:r>
              <a:rPr lang="sl-SI" dirty="0"/>
              <a:t> </a:t>
            </a:r>
            <a:r>
              <a:rPr lang="sl-SI" dirty="0" err="1"/>
              <a:t>and</a:t>
            </a:r>
            <a:r>
              <a:rPr lang="sl-SI" dirty="0"/>
              <a:t> </a:t>
            </a:r>
            <a:r>
              <a:rPr lang="sl-SI" dirty="0" err="1"/>
              <a:t>hotels</a:t>
            </a:r>
            <a:r>
              <a:rPr lang="sl-SI" dirty="0"/>
              <a:t>. </a:t>
            </a:r>
          </a:p>
          <a:p>
            <a:pPr algn="just"/>
            <a:r>
              <a:rPr lang="sl-SI" dirty="0" err="1"/>
              <a:t>The</a:t>
            </a:r>
            <a:r>
              <a:rPr lang="sl-SI" dirty="0"/>
              <a:t> </a:t>
            </a:r>
            <a:r>
              <a:rPr lang="sl-SI" dirty="0" err="1"/>
              <a:t>goal</a:t>
            </a:r>
            <a:r>
              <a:rPr lang="sl-SI" dirty="0"/>
              <a:t> </a:t>
            </a:r>
            <a:r>
              <a:rPr lang="sl-SI" dirty="0" err="1"/>
              <a:t>of</a:t>
            </a:r>
            <a:r>
              <a:rPr lang="sl-SI" dirty="0"/>
              <a:t> </a:t>
            </a:r>
            <a:r>
              <a:rPr lang="sl-SI" dirty="0" err="1"/>
              <a:t>the</a:t>
            </a:r>
            <a:r>
              <a:rPr lang="sl-SI" dirty="0"/>
              <a:t> game is to take </a:t>
            </a:r>
            <a:r>
              <a:rPr lang="sl-SI" dirty="0" err="1"/>
              <a:t>over</a:t>
            </a:r>
            <a:r>
              <a:rPr lang="sl-SI" dirty="0"/>
              <a:t> </a:t>
            </a:r>
            <a:r>
              <a:rPr lang="sl-SI" dirty="0" err="1"/>
              <a:t>the</a:t>
            </a:r>
            <a:r>
              <a:rPr lang="sl-SI" dirty="0"/>
              <a:t> </a:t>
            </a:r>
            <a:r>
              <a:rPr lang="sl-SI" dirty="0" err="1"/>
              <a:t>majority</a:t>
            </a:r>
            <a:r>
              <a:rPr lang="sl-SI" dirty="0"/>
              <a:t> </a:t>
            </a:r>
            <a:r>
              <a:rPr lang="sl-SI" dirty="0" err="1"/>
              <a:t>of</a:t>
            </a:r>
            <a:r>
              <a:rPr lang="sl-SI" dirty="0"/>
              <a:t> </a:t>
            </a:r>
            <a:r>
              <a:rPr lang="sl-SI" dirty="0" err="1"/>
              <a:t>the</a:t>
            </a:r>
            <a:r>
              <a:rPr lang="sl-SI" dirty="0"/>
              <a:t> </a:t>
            </a:r>
            <a:r>
              <a:rPr lang="sl-SI" dirty="0" err="1"/>
              <a:t>fields</a:t>
            </a:r>
            <a:r>
              <a:rPr lang="sl-SI" dirty="0"/>
              <a:t> </a:t>
            </a:r>
            <a:r>
              <a:rPr lang="sl-SI" dirty="0" err="1"/>
              <a:t>and</a:t>
            </a:r>
            <a:r>
              <a:rPr lang="sl-SI" dirty="0"/>
              <a:t>  </a:t>
            </a:r>
            <a:r>
              <a:rPr lang="sl-SI" dirty="0" err="1"/>
              <a:t>force</a:t>
            </a:r>
            <a:r>
              <a:rPr lang="sl-SI" dirty="0"/>
              <a:t> </a:t>
            </a:r>
            <a:r>
              <a:rPr lang="sl-SI" dirty="0" err="1"/>
              <a:t>others</a:t>
            </a:r>
            <a:r>
              <a:rPr lang="sl-SI" dirty="0"/>
              <a:t> </a:t>
            </a:r>
            <a:r>
              <a:rPr lang="sl-SI" dirty="0" err="1"/>
              <a:t>into</a:t>
            </a:r>
            <a:r>
              <a:rPr lang="sl-SI" dirty="0"/>
              <a:t> </a:t>
            </a:r>
            <a:r>
              <a:rPr lang="sl-SI" dirty="0" err="1"/>
              <a:t>bankrupcy</a:t>
            </a:r>
            <a:r>
              <a:rPr lang="sl-SI" dirty="0"/>
              <a:t> </a:t>
            </a:r>
            <a:r>
              <a:rPr lang="sl-SI" dirty="0" err="1"/>
              <a:t>by</a:t>
            </a:r>
            <a:r>
              <a:rPr lang="sl-SI" dirty="0"/>
              <a:t> </a:t>
            </a:r>
            <a:r>
              <a:rPr lang="sl-SI" dirty="0" err="1"/>
              <a:t>investing</a:t>
            </a:r>
            <a:r>
              <a:rPr lang="sl-SI" dirty="0"/>
              <a:t>. </a:t>
            </a:r>
          </a:p>
        </p:txBody>
      </p:sp>
      <p:sp>
        <p:nvSpPr>
          <p:cNvPr id="6" name="Označba mesta vsebine 2">
            <a:extLst>
              <a:ext uri="{FF2B5EF4-FFF2-40B4-BE49-F238E27FC236}">
                <a16:creationId xmlns:a16="http://schemas.microsoft.com/office/drawing/2014/main" id="{88E04970-6E55-4CAC-A519-056E3C7B465C}"/>
              </a:ext>
            </a:extLst>
          </p:cNvPr>
          <p:cNvSpPr txBox="1">
            <a:spLocks/>
          </p:cNvSpPr>
          <p:nvPr/>
        </p:nvSpPr>
        <p:spPr>
          <a:xfrm>
            <a:off x="465134" y="2049349"/>
            <a:ext cx="6629401" cy="1302496"/>
          </a:xfrm>
          <a:prstGeom prst="rect">
            <a:avLst/>
          </a:prstGeom>
        </p:spPr>
        <p:txBody>
          <a:bodyPr vert="horz" lIns="91440" tIns="45720" rIns="91440" bIns="45720" rtlCol="0">
            <a:normAutofit lnSpcReduction="10000"/>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sl-SI" b="1" dirty="0" err="1"/>
              <a:t>Article</a:t>
            </a:r>
            <a:r>
              <a:rPr lang="sl-SI" b="1" dirty="0"/>
              <a:t> 2</a:t>
            </a:r>
          </a:p>
          <a:p>
            <a:pPr marL="377967" lvl="1" indent="0">
              <a:buFont typeface="Arial" panose="020B0604020202020204" pitchFamily="34" charset="0"/>
              <a:buNone/>
            </a:pPr>
            <a:endParaRPr lang="sl-SI" b="1" dirty="0"/>
          </a:p>
          <a:p>
            <a:pPr marL="377967" lvl="1" indent="0">
              <a:buNone/>
            </a:pPr>
            <a:r>
              <a:rPr lang="pl-PL" dirty="0"/>
              <a:t>Rental price for 3 days: 2,00 €</a:t>
            </a:r>
            <a:endParaRPr lang="sl-SI" dirty="0"/>
          </a:p>
          <a:p>
            <a:pPr marL="377967" lvl="1" indent="0">
              <a:buNone/>
            </a:pPr>
            <a:r>
              <a:rPr lang="pl-PL" dirty="0"/>
              <a:t>Rental price for 7 days: 4,00 €</a:t>
            </a:r>
            <a:endParaRPr lang="sl-SI" dirty="0"/>
          </a:p>
          <a:p>
            <a:pPr marL="377967" lvl="1" indent="0">
              <a:buFont typeface="Arial" panose="020B0604020202020204" pitchFamily="34" charset="0"/>
              <a:buNone/>
            </a:pPr>
            <a:endParaRPr lang="sl-SI" dirty="0"/>
          </a:p>
        </p:txBody>
      </p:sp>
    </p:spTree>
    <p:extLst>
      <p:ext uri="{BB962C8B-B14F-4D97-AF65-F5344CB8AC3E}">
        <p14:creationId xmlns:p14="http://schemas.microsoft.com/office/powerpoint/2010/main" val="325636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C52924-1C96-4717-BE01-1B6EE38A600D}"/>
              </a:ext>
            </a:extLst>
          </p:cNvPr>
          <p:cNvSpPr>
            <a:spLocks noGrp="1"/>
          </p:cNvSpPr>
          <p:nvPr>
            <p:ph type="title"/>
          </p:nvPr>
        </p:nvSpPr>
        <p:spPr>
          <a:xfrm>
            <a:off x="465136" y="415194"/>
            <a:ext cx="6520220" cy="2066590"/>
          </a:xfrm>
        </p:spPr>
        <p:txBody>
          <a:bodyPr/>
          <a:lstStyle/>
          <a:p>
            <a:r>
              <a:rPr lang="sl-SI" dirty="0"/>
              <a:t>BOARD GAME BINGO</a:t>
            </a:r>
          </a:p>
        </p:txBody>
      </p:sp>
      <p:pic>
        <p:nvPicPr>
          <p:cNvPr id="3074" name="Picture 2" descr="https://1.bp.blogspot.com/-p-28fuEMq7c/YAArNqT-ufI/AAAAAAAAD0c/J6qzYCNlOIkx-EJPbIu4cD1H6y5P9N-TgCLcBGAsYHQ/s320/druzabna-igra-bingo.jpg">
            <a:hlinkClick r:id="rId2"/>
            <a:extLst>
              <a:ext uri="{FF2B5EF4-FFF2-40B4-BE49-F238E27FC236}">
                <a16:creationId xmlns:a16="http://schemas.microsoft.com/office/drawing/2014/main" id="{74C7AFAA-520C-4D65-9744-44CF711A9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63" y="3434202"/>
            <a:ext cx="5465384" cy="5465384"/>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E19BEB1B-89F9-4311-8A86-0C2776CB9963}"/>
              </a:ext>
            </a:extLst>
          </p:cNvPr>
          <p:cNvSpPr txBox="1"/>
          <p:nvPr/>
        </p:nvSpPr>
        <p:spPr>
          <a:xfrm>
            <a:off x="492431" y="8899586"/>
            <a:ext cx="6309249" cy="923330"/>
          </a:xfrm>
          <a:prstGeom prst="rect">
            <a:avLst/>
          </a:prstGeom>
          <a:noFill/>
        </p:spPr>
        <p:txBody>
          <a:bodyPr wrap="square" rtlCol="0">
            <a:spAutoFit/>
          </a:bodyPr>
          <a:lstStyle/>
          <a:p>
            <a:pPr algn="just"/>
            <a:r>
              <a:rPr lang="sl-SI" dirty="0" err="1"/>
              <a:t>The</a:t>
            </a:r>
            <a:r>
              <a:rPr lang="sl-SI" dirty="0"/>
              <a:t> </a:t>
            </a:r>
            <a:r>
              <a:rPr lang="sl-SI" dirty="0" err="1"/>
              <a:t>dynamic</a:t>
            </a:r>
            <a:r>
              <a:rPr lang="sl-SI" dirty="0"/>
              <a:t> </a:t>
            </a:r>
            <a:r>
              <a:rPr lang="sl-SI" dirty="0" err="1"/>
              <a:t>board</a:t>
            </a:r>
            <a:r>
              <a:rPr lang="sl-SI" dirty="0"/>
              <a:t> game </a:t>
            </a:r>
            <a:r>
              <a:rPr lang="sl-SI" dirty="0" err="1"/>
              <a:t>Bingo</a:t>
            </a:r>
            <a:r>
              <a:rPr lang="sl-SI" dirty="0"/>
              <a:t> is </a:t>
            </a:r>
            <a:r>
              <a:rPr lang="sl-SI" dirty="0" err="1"/>
              <a:t>designed</a:t>
            </a:r>
            <a:r>
              <a:rPr lang="sl-SI" dirty="0"/>
              <a:t> </a:t>
            </a:r>
            <a:r>
              <a:rPr lang="sl-SI" dirty="0" err="1"/>
              <a:t>for</a:t>
            </a:r>
            <a:r>
              <a:rPr lang="sl-SI" dirty="0"/>
              <a:t> </a:t>
            </a:r>
            <a:r>
              <a:rPr lang="sl-SI" dirty="0" err="1"/>
              <a:t>two</a:t>
            </a:r>
            <a:r>
              <a:rPr lang="sl-SI" dirty="0"/>
              <a:t> </a:t>
            </a:r>
            <a:r>
              <a:rPr lang="sl-SI" dirty="0" err="1"/>
              <a:t>or</a:t>
            </a:r>
            <a:r>
              <a:rPr lang="sl-SI" dirty="0"/>
              <a:t> more </a:t>
            </a:r>
            <a:r>
              <a:rPr lang="sl-SI" dirty="0" err="1"/>
              <a:t>players</a:t>
            </a:r>
            <a:r>
              <a:rPr lang="sl-SI" dirty="0"/>
              <a:t>. </a:t>
            </a:r>
            <a:r>
              <a:rPr lang="sl-SI" dirty="0" err="1"/>
              <a:t>The</a:t>
            </a:r>
            <a:r>
              <a:rPr lang="sl-SI" dirty="0"/>
              <a:t> one </a:t>
            </a:r>
            <a:r>
              <a:rPr lang="sl-SI" dirty="0" err="1"/>
              <a:t>who</a:t>
            </a:r>
            <a:r>
              <a:rPr lang="sl-SI" dirty="0"/>
              <a:t> </a:t>
            </a:r>
            <a:r>
              <a:rPr lang="sl-SI" dirty="0" err="1"/>
              <a:t>fills</a:t>
            </a:r>
            <a:r>
              <a:rPr lang="sl-SI" dirty="0"/>
              <a:t> </a:t>
            </a:r>
            <a:r>
              <a:rPr lang="sl-SI" dirty="0" err="1"/>
              <a:t>two</a:t>
            </a:r>
            <a:r>
              <a:rPr lang="sl-SI" dirty="0"/>
              <a:t> horizontal </a:t>
            </a:r>
            <a:r>
              <a:rPr lang="sl-SI" dirty="0" err="1"/>
              <a:t>lines</a:t>
            </a:r>
            <a:r>
              <a:rPr lang="sl-SI" dirty="0"/>
              <a:t> </a:t>
            </a:r>
            <a:r>
              <a:rPr lang="sl-SI" dirty="0" err="1"/>
              <a:t>or</a:t>
            </a:r>
            <a:r>
              <a:rPr lang="sl-SI" dirty="0"/>
              <a:t> one </a:t>
            </a:r>
            <a:r>
              <a:rPr lang="sl-SI" dirty="0" err="1"/>
              <a:t>column</a:t>
            </a:r>
            <a:r>
              <a:rPr lang="sl-SI" dirty="0"/>
              <a:t> on </a:t>
            </a:r>
            <a:r>
              <a:rPr lang="sl-SI" dirty="0" err="1"/>
              <a:t>the</a:t>
            </a:r>
            <a:r>
              <a:rPr lang="sl-SI" dirty="0"/>
              <a:t> </a:t>
            </a:r>
            <a:r>
              <a:rPr lang="sl-SI" dirty="0" err="1"/>
              <a:t>board</a:t>
            </a:r>
            <a:r>
              <a:rPr lang="sl-SI" dirty="0"/>
              <a:t>, </a:t>
            </a:r>
            <a:r>
              <a:rPr lang="sl-SI" dirty="0" err="1"/>
              <a:t>wins</a:t>
            </a:r>
            <a:r>
              <a:rPr lang="sl-SI" dirty="0"/>
              <a:t>. </a:t>
            </a:r>
          </a:p>
        </p:txBody>
      </p:sp>
      <p:sp>
        <p:nvSpPr>
          <p:cNvPr id="8" name="Označba mesta vsebine 2">
            <a:extLst>
              <a:ext uri="{FF2B5EF4-FFF2-40B4-BE49-F238E27FC236}">
                <a16:creationId xmlns:a16="http://schemas.microsoft.com/office/drawing/2014/main" id="{22348E64-6DAA-49C6-A1D2-86165284293D}"/>
              </a:ext>
            </a:extLst>
          </p:cNvPr>
          <p:cNvSpPr txBox="1">
            <a:spLocks/>
          </p:cNvSpPr>
          <p:nvPr/>
        </p:nvSpPr>
        <p:spPr>
          <a:xfrm>
            <a:off x="465138" y="2151176"/>
            <a:ext cx="6629401" cy="1302496"/>
          </a:xfrm>
          <a:prstGeom prst="rect">
            <a:avLst/>
          </a:prstGeom>
        </p:spPr>
        <p:txBody>
          <a:bodyPr vert="horz" lIns="91440" tIns="45720" rIns="91440" bIns="45720" rtlCol="0">
            <a:normAutofit lnSpcReduction="10000"/>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sl-SI" b="1" dirty="0" err="1"/>
              <a:t>Article</a:t>
            </a:r>
            <a:r>
              <a:rPr lang="sl-SI" b="1" dirty="0"/>
              <a:t> 3</a:t>
            </a:r>
          </a:p>
          <a:p>
            <a:pPr marL="377967" lvl="1" indent="0">
              <a:buFont typeface="Arial" panose="020B0604020202020204" pitchFamily="34" charset="0"/>
              <a:buNone/>
            </a:pPr>
            <a:endParaRPr lang="sl-SI" b="1" dirty="0"/>
          </a:p>
          <a:p>
            <a:pPr marL="377967" lvl="1" indent="0">
              <a:buNone/>
            </a:pPr>
            <a:r>
              <a:rPr lang="pl-PL" dirty="0"/>
              <a:t>Rental price for 3 days: 2,00 €</a:t>
            </a:r>
            <a:endParaRPr lang="sl-SI" dirty="0"/>
          </a:p>
          <a:p>
            <a:pPr marL="377967" lvl="1" indent="0">
              <a:buNone/>
            </a:pPr>
            <a:r>
              <a:rPr lang="pl-PL" dirty="0"/>
              <a:t>Rental price for 7 days: 4,00 €</a:t>
            </a:r>
            <a:endParaRPr lang="sl-SI" dirty="0"/>
          </a:p>
        </p:txBody>
      </p:sp>
    </p:spTree>
    <p:extLst>
      <p:ext uri="{BB962C8B-B14F-4D97-AF65-F5344CB8AC3E}">
        <p14:creationId xmlns:p14="http://schemas.microsoft.com/office/powerpoint/2010/main" val="233359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A85487-0FEF-4086-8FB9-01D7FB42510E}"/>
              </a:ext>
            </a:extLst>
          </p:cNvPr>
          <p:cNvSpPr>
            <a:spLocks noGrp="1"/>
          </p:cNvSpPr>
          <p:nvPr>
            <p:ph type="title"/>
          </p:nvPr>
        </p:nvSpPr>
        <p:spPr>
          <a:xfrm>
            <a:off x="519728" y="569242"/>
            <a:ext cx="6126732" cy="2160310"/>
          </a:xfrm>
        </p:spPr>
        <p:txBody>
          <a:bodyPr/>
          <a:lstStyle/>
          <a:p>
            <a:r>
              <a:rPr lang="sl-SI" dirty="0"/>
              <a:t>BOARD GAME LUDO</a:t>
            </a:r>
          </a:p>
        </p:txBody>
      </p:sp>
      <p:pic>
        <p:nvPicPr>
          <p:cNvPr id="4098" name="Picture 2" descr="https://1.bp.blogspot.com/--jDqlsgv_ts/YAAqmhRlW7I/AAAAAAAAD0U/lcdel3FO4MYWz_jwlx3RIoL9A6Y-Z5ozQCLcBGAsYHQ/w483-h293/unnamdtgf.jpg">
            <a:hlinkClick r:id="rId2"/>
            <a:extLst>
              <a:ext uri="{FF2B5EF4-FFF2-40B4-BE49-F238E27FC236}">
                <a16:creationId xmlns:a16="http://schemas.microsoft.com/office/drawing/2014/main" id="{39C03AF6-2D6B-4BD8-94B4-12641024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50" y="4308311"/>
            <a:ext cx="7251373" cy="4398866"/>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F8078384-1A8B-473A-B851-41B9C75C28C2}"/>
              </a:ext>
            </a:extLst>
          </p:cNvPr>
          <p:cNvSpPr txBox="1"/>
          <p:nvPr/>
        </p:nvSpPr>
        <p:spPr>
          <a:xfrm>
            <a:off x="913215" y="8384012"/>
            <a:ext cx="5733245" cy="646331"/>
          </a:xfrm>
          <a:prstGeom prst="rect">
            <a:avLst/>
          </a:prstGeom>
          <a:noFill/>
        </p:spPr>
        <p:txBody>
          <a:bodyPr wrap="square" rtlCol="0">
            <a:spAutoFit/>
          </a:bodyPr>
          <a:lstStyle/>
          <a:p>
            <a:pPr algn="just"/>
            <a:r>
              <a:rPr lang="sl-SI" dirty="0"/>
              <a:t>A </a:t>
            </a:r>
            <a:r>
              <a:rPr lang="sl-SI" dirty="0" err="1"/>
              <a:t>fun</a:t>
            </a:r>
            <a:r>
              <a:rPr lang="sl-SI" dirty="0"/>
              <a:t> </a:t>
            </a:r>
            <a:r>
              <a:rPr lang="sl-SI" dirty="0" err="1"/>
              <a:t>board</a:t>
            </a:r>
            <a:r>
              <a:rPr lang="sl-SI" dirty="0"/>
              <a:t> game </a:t>
            </a:r>
            <a:r>
              <a:rPr lang="sl-SI" dirty="0" err="1"/>
              <a:t>for</a:t>
            </a:r>
            <a:r>
              <a:rPr lang="sl-SI" dirty="0"/>
              <a:t> </a:t>
            </a:r>
            <a:r>
              <a:rPr lang="sl-SI" dirty="0" err="1"/>
              <a:t>two</a:t>
            </a:r>
            <a:r>
              <a:rPr lang="sl-SI" dirty="0"/>
              <a:t> to </a:t>
            </a:r>
            <a:r>
              <a:rPr lang="sl-SI" dirty="0" err="1"/>
              <a:t>four</a:t>
            </a:r>
            <a:r>
              <a:rPr lang="sl-SI" dirty="0"/>
              <a:t> </a:t>
            </a:r>
            <a:r>
              <a:rPr lang="sl-SI" dirty="0" err="1"/>
              <a:t>players</a:t>
            </a:r>
            <a:r>
              <a:rPr lang="sl-SI" dirty="0"/>
              <a:t>, in </a:t>
            </a:r>
            <a:r>
              <a:rPr lang="sl-SI" dirty="0" err="1"/>
              <a:t>which</a:t>
            </a:r>
            <a:r>
              <a:rPr lang="sl-SI" dirty="0"/>
              <a:t> </a:t>
            </a:r>
            <a:r>
              <a:rPr lang="sl-SI" dirty="0" err="1"/>
              <a:t>the</a:t>
            </a:r>
            <a:r>
              <a:rPr lang="sl-SI" dirty="0"/>
              <a:t> one, </a:t>
            </a:r>
            <a:r>
              <a:rPr lang="sl-SI" dirty="0" err="1"/>
              <a:t>who</a:t>
            </a:r>
            <a:r>
              <a:rPr lang="sl-SI" dirty="0"/>
              <a:t> </a:t>
            </a:r>
            <a:r>
              <a:rPr lang="sl-SI" dirty="0" err="1"/>
              <a:t>brings</a:t>
            </a:r>
            <a:r>
              <a:rPr lang="sl-SI" dirty="0"/>
              <a:t> </a:t>
            </a:r>
            <a:r>
              <a:rPr lang="sl-SI" dirty="0" err="1"/>
              <a:t>all</a:t>
            </a:r>
            <a:r>
              <a:rPr lang="sl-SI" dirty="0"/>
              <a:t> </a:t>
            </a:r>
            <a:r>
              <a:rPr lang="sl-SI" dirty="0" err="1"/>
              <a:t>their</a:t>
            </a:r>
            <a:r>
              <a:rPr lang="sl-SI" dirty="0"/>
              <a:t> </a:t>
            </a:r>
            <a:r>
              <a:rPr lang="sl-SI" dirty="0" err="1"/>
              <a:t>pieces</a:t>
            </a:r>
            <a:r>
              <a:rPr lang="sl-SI" dirty="0"/>
              <a:t> </a:t>
            </a:r>
            <a:r>
              <a:rPr lang="sl-SI" dirty="0" err="1"/>
              <a:t>into</a:t>
            </a:r>
            <a:r>
              <a:rPr lang="sl-SI" dirty="0"/>
              <a:t> </a:t>
            </a:r>
            <a:r>
              <a:rPr lang="sl-SI" dirty="0" err="1"/>
              <a:t>the</a:t>
            </a:r>
            <a:r>
              <a:rPr lang="sl-SI" dirty="0"/>
              <a:t> </a:t>
            </a:r>
            <a:r>
              <a:rPr lang="sl-SI" dirty="0" err="1"/>
              <a:t>marked</a:t>
            </a:r>
            <a:r>
              <a:rPr lang="sl-SI" dirty="0"/>
              <a:t> </a:t>
            </a:r>
            <a:r>
              <a:rPr lang="sl-SI" dirty="0" err="1"/>
              <a:t>boxes</a:t>
            </a:r>
            <a:r>
              <a:rPr lang="sl-SI" dirty="0"/>
              <a:t>, </a:t>
            </a:r>
            <a:r>
              <a:rPr lang="sl-SI" dirty="0" err="1"/>
              <a:t>wins</a:t>
            </a:r>
            <a:r>
              <a:rPr lang="sl-SI" dirty="0"/>
              <a:t>.</a:t>
            </a:r>
          </a:p>
        </p:txBody>
      </p:sp>
      <p:sp>
        <p:nvSpPr>
          <p:cNvPr id="8" name="Označba mesta vsebine 2">
            <a:extLst>
              <a:ext uri="{FF2B5EF4-FFF2-40B4-BE49-F238E27FC236}">
                <a16:creationId xmlns:a16="http://schemas.microsoft.com/office/drawing/2014/main" id="{1793E2DC-2D86-4967-AC53-63DF90A9A0E8}"/>
              </a:ext>
            </a:extLst>
          </p:cNvPr>
          <p:cNvSpPr>
            <a:spLocks noGrp="1"/>
          </p:cNvSpPr>
          <p:nvPr>
            <p:ph idx="1"/>
          </p:nvPr>
        </p:nvSpPr>
        <p:spPr>
          <a:xfrm>
            <a:off x="913215" y="2565780"/>
            <a:ext cx="6629401" cy="1302496"/>
          </a:xfrm>
        </p:spPr>
        <p:txBody>
          <a:bodyPr>
            <a:normAutofit/>
          </a:bodyPr>
          <a:lstStyle/>
          <a:p>
            <a:pPr marL="377967" lvl="1" indent="0">
              <a:buNone/>
            </a:pPr>
            <a:r>
              <a:rPr lang="sl-SI" b="1" dirty="0" err="1"/>
              <a:t>Article</a:t>
            </a:r>
            <a:r>
              <a:rPr lang="sl-SI" b="1" dirty="0"/>
              <a:t> 4</a:t>
            </a:r>
          </a:p>
          <a:p>
            <a:pPr marL="377967" lvl="1" indent="0">
              <a:buNone/>
            </a:pPr>
            <a:r>
              <a:rPr lang="pl-PL" dirty="0"/>
              <a:t>Rental price for 3 days: 2,00 €</a:t>
            </a:r>
            <a:endParaRPr lang="sl-SI" dirty="0"/>
          </a:p>
          <a:p>
            <a:pPr marL="377967" lvl="1" indent="0">
              <a:buNone/>
            </a:pPr>
            <a:r>
              <a:rPr lang="pl-PL" dirty="0"/>
              <a:t>Rental price for 7 days: 4,00 €</a:t>
            </a:r>
            <a:endParaRPr lang="sl-SI" dirty="0"/>
          </a:p>
        </p:txBody>
      </p:sp>
    </p:spTree>
    <p:extLst>
      <p:ext uri="{BB962C8B-B14F-4D97-AF65-F5344CB8AC3E}">
        <p14:creationId xmlns:p14="http://schemas.microsoft.com/office/powerpoint/2010/main" val="284652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9D03FA-78E7-4BC2-A090-35071661572C}"/>
              </a:ext>
            </a:extLst>
          </p:cNvPr>
          <p:cNvSpPr>
            <a:spLocks noGrp="1"/>
          </p:cNvSpPr>
          <p:nvPr>
            <p:ph type="title"/>
          </p:nvPr>
        </p:nvSpPr>
        <p:spPr>
          <a:xfrm>
            <a:off x="519727" y="861025"/>
            <a:ext cx="6520220" cy="2066590"/>
          </a:xfrm>
        </p:spPr>
        <p:txBody>
          <a:bodyPr/>
          <a:lstStyle/>
          <a:p>
            <a:r>
              <a:rPr lang="sl-SI" dirty="0"/>
              <a:t>ACOUSTIC GUITAR D-175</a:t>
            </a:r>
          </a:p>
        </p:txBody>
      </p:sp>
      <p:pic>
        <p:nvPicPr>
          <p:cNvPr id="5122" name="Picture 2" descr="https://1.bp.blogspot.com/-1f81nCH3uDM/YAAwfi2knHI/AAAAAAAAD1I/Qkdgz-vLQZgfuQNAdaDcPxw8km0AFrwqACLcBGAsYHQ/s320/GCb8QsWKTyP8.jpg">
            <a:hlinkClick r:id="rId2"/>
            <a:extLst>
              <a:ext uri="{FF2B5EF4-FFF2-40B4-BE49-F238E27FC236}">
                <a16:creationId xmlns:a16="http://schemas.microsoft.com/office/drawing/2014/main" id="{42B2ED58-9186-4D4F-A750-CC339D24D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5" y="3453105"/>
            <a:ext cx="4498522" cy="4498522"/>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29A5E1A2-323B-44EF-BC4D-6F4F1695BF30}"/>
              </a:ext>
            </a:extLst>
          </p:cNvPr>
          <p:cNvSpPr txBox="1"/>
          <p:nvPr/>
        </p:nvSpPr>
        <p:spPr>
          <a:xfrm>
            <a:off x="743766" y="7951627"/>
            <a:ext cx="6072141" cy="1754326"/>
          </a:xfrm>
          <a:prstGeom prst="rect">
            <a:avLst/>
          </a:prstGeom>
          <a:noFill/>
        </p:spPr>
        <p:txBody>
          <a:bodyPr wrap="square" rtlCol="0">
            <a:spAutoFit/>
          </a:bodyPr>
          <a:lstStyle/>
          <a:p>
            <a:pPr algn="just"/>
            <a:r>
              <a:rPr lang="sl-SI" dirty="0" err="1"/>
              <a:t>Flight</a:t>
            </a:r>
            <a:r>
              <a:rPr lang="sl-SI" dirty="0"/>
              <a:t> D-175NA, </a:t>
            </a:r>
            <a:r>
              <a:rPr lang="sl-SI" dirty="0" err="1"/>
              <a:t>acoustic</a:t>
            </a:r>
            <a:r>
              <a:rPr lang="sl-SI" dirty="0"/>
              <a:t> </a:t>
            </a:r>
            <a:r>
              <a:rPr lang="sl-SI" dirty="0" err="1"/>
              <a:t>guitar</a:t>
            </a:r>
            <a:r>
              <a:rPr lang="sl-SI" dirty="0"/>
              <a:t> D-175 </a:t>
            </a:r>
            <a:r>
              <a:rPr lang="sl-SI" dirty="0" err="1"/>
              <a:t>represents</a:t>
            </a:r>
            <a:r>
              <a:rPr lang="sl-SI" dirty="0"/>
              <a:t> </a:t>
            </a:r>
            <a:r>
              <a:rPr lang="sl-SI" dirty="0" err="1"/>
              <a:t>an</a:t>
            </a:r>
            <a:r>
              <a:rPr lang="sl-SI" dirty="0"/>
              <a:t> instrument, </a:t>
            </a:r>
            <a:r>
              <a:rPr lang="sl-SI" dirty="0" err="1"/>
              <a:t>that</a:t>
            </a:r>
            <a:r>
              <a:rPr lang="sl-SI" dirty="0"/>
              <a:t> </a:t>
            </a:r>
            <a:r>
              <a:rPr lang="sl-SI" dirty="0" err="1"/>
              <a:t>offers</a:t>
            </a:r>
            <a:r>
              <a:rPr lang="sl-SI" dirty="0"/>
              <a:t> </a:t>
            </a:r>
            <a:r>
              <a:rPr lang="sl-SI" dirty="0" err="1"/>
              <a:t>each</a:t>
            </a:r>
            <a:r>
              <a:rPr lang="sl-SI" dirty="0"/>
              <a:t> </a:t>
            </a:r>
            <a:r>
              <a:rPr lang="sl-SI" dirty="0" err="1"/>
              <a:t>guitarist</a:t>
            </a:r>
            <a:r>
              <a:rPr lang="sl-SI" dirty="0"/>
              <a:t> </a:t>
            </a:r>
            <a:r>
              <a:rPr lang="sl-SI" dirty="0" err="1"/>
              <a:t>all</a:t>
            </a:r>
            <a:r>
              <a:rPr lang="sl-SI" dirty="0"/>
              <a:t> </a:t>
            </a:r>
            <a:r>
              <a:rPr lang="sl-SI" dirty="0" err="1"/>
              <a:t>the</a:t>
            </a:r>
            <a:r>
              <a:rPr lang="sl-SI" dirty="0"/>
              <a:t> </a:t>
            </a:r>
            <a:r>
              <a:rPr lang="sl-SI" dirty="0" err="1"/>
              <a:t>characteristics</a:t>
            </a:r>
            <a:r>
              <a:rPr lang="sl-SI" dirty="0"/>
              <a:t> </a:t>
            </a:r>
            <a:r>
              <a:rPr lang="sl-SI" dirty="0" err="1"/>
              <a:t>we</a:t>
            </a:r>
            <a:r>
              <a:rPr lang="sl-SI" dirty="0"/>
              <a:t> </a:t>
            </a:r>
            <a:r>
              <a:rPr lang="sl-SI" dirty="0" err="1"/>
              <a:t>expected</a:t>
            </a:r>
            <a:r>
              <a:rPr lang="sl-SI" dirty="0"/>
              <a:t> </a:t>
            </a:r>
            <a:r>
              <a:rPr lang="sl-SI" dirty="0" err="1"/>
              <a:t>and</a:t>
            </a:r>
            <a:r>
              <a:rPr lang="sl-SI" dirty="0"/>
              <a:t> </a:t>
            </a:r>
            <a:r>
              <a:rPr lang="sl-SI" dirty="0" err="1"/>
              <a:t>looked</a:t>
            </a:r>
            <a:r>
              <a:rPr lang="sl-SI" dirty="0"/>
              <a:t> </a:t>
            </a:r>
            <a:r>
              <a:rPr lang="sl-SI" dirty="0" err="1"/>
              <a:t>for</a:t>
            </a:r>
            <a:r>
              <a:rPr lang="sl-SI" dirty="0"/>
              <a:t> in </a:t>
            </a:r>
            <a:r>
              <a:rPr lang="sl-SI" dirty="0" err="1"/>
              <a:t>the</a:t>
            </a:r>
            <a:r>
              <a:rPr lang="sl-SI" dirty="0"/>
              <a:t> instrument. </a:t>
            </a:r>
          </a:p>
          <a:p>
            <a:pPr algn="just"/>
            <a:r>
              <a:rPr lang="sl-SI" dirty="0" err="1"/>
              <a:t>It‘s</a:t>
            </a:r>
            <a:r>
              <a:rPr lang="sl-SI" dirty="0"/>
              <a:t> </a:t>
            </a:r>
            <a:r>
              <a:rPr lang="sl-SI" dirty="0" err="1"/>
              <a:t>suitable</a:t>
            </a:r>
            <a:r>
              <a:rPr lang="sl-SI" dirty="0"/>
              <a:t> </a:t>
            </a:r>
            <a:r>
              <a:rPr lang="sl-SI" dirty="0" err="1"/>
              <a:t>for</a:t>
            </a:r>
            <a:r>
              <a:rPr lang="sl-SI" dirty="0"/>
              <a:t> </a:t>
            </a:r>
            <a:r>
              <a:rPr lang="sl-SI" dirty="0" err="1"/>
              <a:t>beginners</a:t>
            </a:r>
            <a:r>
              <a:rPr lang="sl-SI" dirty="0"/>
              <a:t> </a:t>
            </a:r>
            <a:r>
              <a:rPr lang="sl-SI" dirty="0" err="1"/>
              <a:t>and</a:t>
            </a:r>
            <a:r>
              <a:rPr lang="sl-SI" dirty="0"/>
              <a:t> </a:t>
            </a:r>
            <a:r>
              <a:rPr lang="sl-SI" dirty="0" err="1"/>
              <a:t>those</a:t>
            </a:r>
            <a:r>
              <a:rPr lang="sl-SI" dirty="0"/>
              <a:t> </a:t>
            </a:r>
            <a:r>
              <a:rPr lang="sl-SI" dirty="0" err="1"/>
              <a:t>with</a:t>
            </a:r>
            <a:r>
              <a:rPr lang="sl-SI" dirty="0"/>
              <a:t> more </a:t>
            </a:r>
            <a:r>
              <a:rPr lang="sl-SI" dirty="0" err="1"/>
              <a:t>guitar</a:t>
            </a:r>
            <a:r>
              <a:rPr lang="sl-SI" dirty="0"/>
              <a:t> </a:t>
            </a:r>
            <a:r>
              <a:rPr lang="sl-SI" dirty="0" err="1"/>
              <a:t>skills</a:t>
            </a:r>
            <a:r>
              <a:rPr lang="sl-SI" dirty="0"/>
              <a:t>! </a:t>
            </a:r>
            <a:r>
              <a:rPr lang="sl-SI" dirty="0" err="1"/>
              <a:t>Because</a:t>
            </a:r>
            <a:r>
              <a:rPr lang="sl-SI" dirty="0"/>
              <a:t> </a:t>
            </a:r>
            <a:r>
              <a:rPr lang="sl-SI" dirty="0" err="1"/>
              <a:t>of</a:t>
            </a:r>
            <a:r>
              <a:rPr lang="sl-SI" dirty="0"/>
              <a:t> </a:t>
            </a:r>
            <a:r>
              <a:rPr lang="sl-SI" dirty="0" err="1"/>
              <a:t>its</a:t>
            </a:r>
            <a:r>
              <a:rPr lang="sl-SI" dirty="0"/>
              <a:t> </a:t>
            </a:r>
            <a:r>
              <a:rPr lang="sl-SI" dirty="0" err="1"/>
              <a:t>construction</a:t>
            </a:r>
            <a:r>
              <a:rPr lang="sl-SI" dirty="0"/>
              <a:t> </a:t>
            </a:r>
            <a:r>
              <a:rPr lang="sl-SI" dirty="0" err="1"/>
              <a:t>and</a:t>
            </a:r>
            <a:r>
              <a:rPr lang="sl-SI" dirty="0"/>
              <a:t> </a:t>
            </a:r>
            <a:r>
              <a:rPr lang="sl-SI" dirty="0" err="1"/>
              <a:t>shape</a:t>
            </a:r>
            <a:r>
              <a:rPr lang="sl-SI" dirty="0"/>
              <a:t>, it </a:t>
            </a:r>
            <a:r>
              <a:rPr lang="sl-SI" dirty="0" err="1"/>
              <a:t>offers</a:t>
            </a:r>
            <a:r>
              <a:rPr lang="sl-SI" dirty="0"/>
              <a:t> a </a:t>
            </a:r>
            <a:r>
              <a:rPr lang="sl-SI" dirty="0" err="1"/>
              <a:t>dynamic</a:t>
            </a:r>
            <a:r>
              <a:rPr lang="sl-SI" dirty="0"/>
              <a:t> </a:t>
            </a:r>
            <a:r>
              <a:rPr lang="sl-SI" dirty="0" err="1"/>
              <a:t>and</a:t>
            </a:r>
            <a:r>
              <a:rPr lang="sl-SI" dirty="0"/>
              <a:t> </a:t>
            </a:r>
            <a:r>
              <a:rPr lang="sl-SI" dirty="0" err="1"/>
              <a:t>loud</a:t>
            </a:r>
            <a:r>
              <a:rPr lang="sl-SI" dirty="0"/>
              <a:t> </a:t>
            </a:r>
            <a:r>
              <a:rPr lang="sl-SI" dirty="0" err="1"/>
              <a:t>sound</a:t>
            </a:r>
            <a:r>
              <a:rPr lang="sl-SI" dirty="0"/>
              <a:t>, </a:t>
            </a:r>
            <a:r>
              <a:rPr lang="sl-SI" dirty="0" err="1"/>
              <a:t>which</a:t>
            </a:r>
            <a:r>
              <a:rPr lang="sl-SI" dirty="0"/>
              <a:t> is </a:t>
            </a:r>
            <a:r>
              <a:rPr lang="sl-SI" dirty="0" err="1"/>
              <a:t>very</a:t>
            </a:r>
            <a:r>
              <a:rPr lang="sl-SI" dirty="0"/>
              <a:t> </a:t>
            </a:r>
            <a:r>
              <a:rPr lang="sl-SI" dirty="0" err="1"/>
              <a:t>important</a:t>
            </a:r>
            <a:r>
              <a:rPr lang="sl-SI" dirty="0"/>
              <a:t> </a:t>
            </a:r>
            <a:r>
              <a:rPr lang="sl-SI" dirty="0" err="1"/>
              <a:t>for</a:t>
            </a:r>
            <a:r>
              <a:rPr lang="sl-SI" dirty="0"/>
              <a:t> </a:t>
            </a:r>
            <a:r>
              <a:rPr lang="sl-SI" dirty="0" err="1"/>
              <a:t>an</a:t>
            </a:r>
            <a:r>
              <a:rPr lang="sl-SI" dirty="0"/>
              <a:t> </a:t>
            </a:r>
            <a:r>
              <a:rPr lang="sl-SI" dirty="0" err="1"/>
              <a:t>acoustic</a:t>
            </a:r>
            <a:r>
              <a:rPr lang="sl-SI" dirty="0"/>
              <a:t> instrument. </a:t>
            </a:r>
          </a:p>
        </p:txBody>
      </p:sp>
      <p:sp>
        <p:nvSpPr>
          <p:cNvPr id="6" name="Naslov 1">
            <a:extLst>
              <a:ext uri="{FF2B5EF4-FFF2-40B4-BE49-F238E27FC236}">
                <a16:creationId xmlns:a16="http://schemas.microsoft.com/office/drawing/2014/main" id="{CE920206-DA73-4DF3-8101-BB74E1657CF6}"/>
              </a:ext>
            </a:extLst>
          </p:cNvPr>
          <p:cNvSpPr txBox="1">
            <a:spLocks/>
          </p:cNvSpPr>
          <p:nvPr/>
        </p:nvSpPr>
        <p:spPr>
          <a:xfrm>
            <a:off x="519727" y="75103"/>
            <a:ext cx="6520220" cy="2066590"/>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sl-SI" sz="4800" dirty="0">
                <a:ln w="0"/>
                <a:solidFill>
                  <a:schemeClr val="accent1"/>
                </a:solidFill>
                <a:effectLst>
                  <a:outerShdw blurRad="38100" dist="25400" dir="5400000" algn="ctr" rotWithShape="0">
                    <a:srgbClr val="6E747A">
                      <a:alpha val="43000"/>
                    </a:srgbClr>
                  </a:outerShdw>
                </a:effectLst>
              </a:rPr>
              <a:t>MUSIC</a:t>
            </a:r>
          </a:p>
        </p:txBody>
      </p:sp>
      <p:sp>
        <p:nvSpPr>
          <p:cNvPr id="9" name="Označba mesta vsebine 2">
            <a:extLst>
              <a:ext uri="{FF2B5EF4-FFF2-40B4-BE49-F238E27FC236}">
                <a16:creationId xmlns:a16="http://schemas.microsoft.com/office/drawing/2014/main" id="{A9AE49E0-9C14-4020-915A-F1F43012AF57}"/>
              </a:ext>
            </a:extLst>
          </p:cNvPr>
          <p:cNvSpPr>
            <a:spLocks noGrp="1"/>
          </p:cNvSpPr>
          <p:nvPr>
            <p:ph idx="1"/>
          </p:nvPr>
        </p:nvSpPr>
        <p:spPr>
          <a:xfrm>
            <a:off x="766481" y="2411041"/>
            <a:ext cx="6629401" cy="1302496"/>
          </a:xfrm>
        </p:spPr>
        <p:txBody>
          <a:bodyPr>
            <a:normAutofit/>
          </a:bodyPr>
          <a:lstStyle/>
          <a:p>
            <a:pPr marL="377967" lvl="1" indent="0">
              <a:buNone/>
            </a:pPr>
            <a:r>
              <a:rPr lang="sl-SI" b="1" dirty="0" err="1"/>
              <a:t>Article</a:t>
            </a:r>
            <a:r>
              <a:rPr lang="sl-SI" b="1" dirty="0"/>
              <a:t> 5</a:t>
            </a:r>
          </a:p>
          <a:p>
            <a:pPr marL="377967" lvl="1" indent="0">
              <a:buNone/>
            </a:pPr>
            <a:r>
              <a:rPr lang="pl-PL" dirty="0"/>
              <a:t>Rental price for 3 days: 8,00 €</a:t>
            </a:r>
            <a:endParaRPr lang="sl-SI" dirty="0"/>
          </a:p>
          <a:p>
            <a:pPr marL="377967" lvl="1" indent="0">
              <a:buNone/>
            </a:pPr>
            <a:r>
              <a:rPr lang="pl-PL" dirty="0"/>
              <a:t>Rental price for 7 days: 15,00 €</a:t>
            </a:r>
            <a:endParaRPr lang="sl-SI" dirty="0"/>
          </a:p>
        </p:txBody>
      </p:sp>
    </p:spTree>
    <p:extLst>
      <p:ext uri="{BB962C8B-B14F-4D97-AF65-F5344CB8AC3E}">
        <p14:creationId xmlns:p14="http://schemas.microsoft.com/office/powerpoint/2010/main" val="329454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127BD6-1D46-4A35-9C77-F3992F678CDB}"/>
              </a:ext>
            </a:extLst>
          </p:cNvPr>
          <p:cNvSpPr>
            <a:spLocks noGrp="1"/>
          </p:cNvSpPr>
          <p:nvPr>
            <p:ph type="title"/>
          </p:nvPr>
        </p:nvSpPr>
        <p:spPr>
          <a:xfrm>
            <a:off x="642557" y="459318"/>
            <a:ext cx="6520220" cy="2066590"/>
          </a:xfrm>
        </p:spPr>
        <p:txBody>
          <a:bodyPr/>
          <a:lstStyle/>
          <a:p>
            <a:r>
              <a:rPr lang="sl-SI" dirty="0"/>
              <a:t>MIXING TABLE </a:t>
            </a:r>
          </a:p>
        </p:txBody>
      </p:sp>
      <p:pic>
        <p:nvPicPr>
          <p:cNvPr id="6146" name="Picture 2" descr="https://1.bp.blogspot.com/-GCG6ZauPm3I/YAAw43fjAkI/AAAAAAAAD1U/BrEZNRKwsSgv3FQCuGJ7M9jeEzdaQEBkwCLcBGAsYHQ/w412-h201/behringer-x32-digitalna-mesalna-miza.jpg">
            <a:hlinkClick r:id="rId2"/>
            <a:extLst>
              <a:ext uri="{FF2B5EF4-FFF2-40B4-BE49-F238E27FC236}">
                <a16:creationId xmlns:a16="http://schemas.microsoft.com/office/drawing/2014/main" id="{B3927A68-61A8-4E18-B57E-ACE5E251F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64" y="3958619"/>
            <a:ext cx="5901049" cy="2878910"/>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6B056118-19D7-45FB-A748-20585E3ACB13}"/>
              </a:ext>
            </a:extLst>
          </p:cNvPr>
          <p:cNvSpPr txBox="1"/>
          <p:nvPr/>
        </p:nvSpPr>
        <p:spPr>
          <a:xfrm>
            <a:off x="667554" y="7552220"/>
            <a:ext cx="6426983" cy="1477328"/>
          </a:xfrm>
          <a:prstGeom prst="rect">
            <a:avLst/>
          </a:prstGeom>
          <a:noFill/>
        </p:spPr>
        <p:txBody>
          <a:bodyPr wrap="square" rtlCol="0">
            <a:spAutoFit/>
          </a:bodyPr>
          <a:lstStyle/>
          <a:p>
            <a:pPr algn="just"/>
            <a:r>
              <a:rPr lang="sl-SI" dirty="0" err="1"/>
              <a:t>The</a:t>
            </a:r>
            <a:r>
              <a:rPr lang="sl-SI" dirty="0"/>
              <a:t> </a:t>
            </a:r>
            <a:r>
              <a:rPr lang="sl-SI" dirty="0" err="1"/>
              <a:t>mixing</a:t>
            </a:r>
            <a:r>
              <a:rPr lang="sl-SI" dirty="0"/>
              <a:t> table </a:t>
            </a:r>
            <a:r>
              <a:rPr lang="sl-SI" dirty="0" err="1"/>
              <a:t>allows</a:t>
            </a:r>
            <a:r>
              <a:rPr lang="sl-SI" dirty="0"/>
              <a:t> a </a:t>
            </a:r>
            <a:r>
              <a:rPr lang="sl-SI" dirty="0" err="1"/>
              <a:t>variety</a:t>
            </a:r>
            <a:r>
              <a:rPr lang="sl-SI" dirty="0"/>
              <a:t> </a:t>
            </a:r>
            <a:r>
              <a:rPr lang="sl-SI" dirty="0" err="1"/>
              <a:t>of</a:t>
            </a:r>
            <a:r>
              <a:rPr lang="sl-SI" dirty="0"/>
              <a:t> </a:t>
            </a:r>
            <a:r>
              <a:rPr lang="sl-SI" dirty="0" err="1"/>
              <a:t>inputs</a:t>
            </a:r>
            <a:r>
              <a:rPr lang="sl-SI" dirty="0"/>
              <a:t> </a:t>
            </a:r>
            <a:r>
              <a:rPr lang="sl-SI" dirty="0" err="1"/>
              <a:t>and</a:t>
            </a:r>
            <a:r>
              <a:rPr lang="sl-SI" dirty="0"/>
              <a:t> </a:t>
            </a:r>
            <a:r>
              <a:rPr lang="sl-SI" dirty="0" err="1"/>
              <a:t>outputs</a:t>
            </a:r>
            <a:r>
              <a:rPr lang="sl-SI" dirty="0"/>
              <a:t>, </a:t>
            </a:r>
            <a:r>
              <a:rPr lang="sl-SI" dirty="0" err="1"/>
              <a:t>control</a:t>
            </a:r>
            <a:r>
              <a:rPr lang="sl-SI" dirty="0"/>
              <a:t> </a:t>
            </a:r>
            <a:r>
              <a:rPr lang="sl-SI" dirty="0" err="1"/>
              <a:t>of</a:t>
            </a:r>
            <a:r>
              <a:rPr lang="sl-SI" dirty="0"/>
              <a:t> </a:t>
            </a:r>
            <a:r>
              <a:rPr lang="sl-SI" dirty="0" err="1"/>
              <a:t>volume</a:t>
            </a:r>
            <a:r>
              <a:rPr lang="sl-SI" dirty="0"/>
              <a:t>, signal </a:t>
            </a:r>
            <a:r>
              <a:rPr lang="sl-SI" dirty="0" err="1"/>
              <a:t>indication</a:t>
            </a:r>
            <a:r>
              <a:rPr lang="sl-SI" dirty="0"/>
              <a:t> </a:t>
            </a:r>
            <a:r>
              <a:rPr lang="sl-SI" dirty="0" err="1"/>
              <a:t>and</a:t>
            </a:r>
            <a:r>
              <a:rPr lang="sl-SI" dirty="0"/>
              <a:t> </a:t>
            </a:r>
            <a:r>
              <a:rPr lang="sl-SI" dirty="0" err="1"/>
              <a:t>sending</a:t>
            </a:r>
            <a:r>
              <a:rPr lang="sl-SI" dirty="0"/>
              <a:t> </a:t>
            </a:r>
            <a:r>
              <a:rPr lang="sl-SI" dirty="0" err="1"/>
              <a:t>an</a:t>
            </a:r>
            <a:r>
              <a:rPr lang="sl-SI" dirty="0"/>
              <a:t> </a:t>
            </a:r>
            <a:r>
              <a:rPr lang="sl-SI" dirty="0" err="1"/>
              <a:t>audio</a:t>
            </a:r>
            <a:r>
              <a:rPr lang="sl-SI" dirty="0"/>
              <a:t> signal to a </a:t>
            </a:r>
            <a:r>
              <a:rPr lang="sl-SI" dirty="0" err="1"/>
              <a:t>technician</a:t>
            </a:r>
            <a:r>
              <a:rPr lang="sl-SI" dirty="0"/>
              <a:t>. </a:t>
            </a:r>
            <a:r>
              <a:rPr lang="sl-SI" dirty="0" err="1"/>
              <a:t>Its</a:t>
            </a:r>
            <a:r>
              <a:rPr lang="sl-SI" dirty="0"/>
              <a:t> </a:t>
            </a:r>
            <a:r>
              <a:rPr lang="sl-SI" dirty="0" err="1"/>
              <a:t>basic</a:t>
            </a:r>
            <a:r>
              <a:rPr lang="sl-SI" dirty="0"/>
              <a:t> </a:t>
            </a:r>
            <a:r>
              <a:rPr lang="sl-SI" dirty="0" err="1"/>
              <a:t>functions</a:t>
            </a:r>
            <a:r>
              <a:rPr lang="sl-SI" dirty="0"/>
              <a:t> are signal </a:t>
            </a:r>
            <a:r>
              <a:rPr lang="sl-SI" dirty="0" err="1"/>
              <a:t>processing</a:t>
            </a:r>
            <a:r>
              <a:rPr lang="sl-SI" dirty="0"/>
              <a:t>, </a:t>
            </a:r>
            <a:r>
              <a:rPr lang="sl-SI" dirty="0" err="1"/>
              <a:t>which</a:t>
            </a:r>
            <a:r>
              <a:rPr lang="sl-SI" dirty="0"/>
              <a:t> </a:t>
            </a:r>
            <a:r>
              <a:rPr lang="sl-SI" dirty="0" err="1"/>
              <a:t>means</a:t>
            </a:r>
            <a:r>
              <a:rPr lang="sl-SI" dirty="0"/>
              <a:t> </a:t>
            </a:r>
            <a:r>
              <a:rPr lang="sl-SI" dirty="0" err="1"/>
              <a:t>preamplification</a:t>
            </a:r>
            <a:r>
              <a:rPr lang="sl-SI" dirty="0"/>
              <a:t>, </a:t>
            </a:r>
            <a:r>
              <a:rPr lang="sl-SI" dirty="0" err="1"/>
              <a:t>level</a:t>
            </a:r>
            <a:r>
              <a:rPr lang="sl-SI" dirty="0"/>
              <a:t> </a:t>
            </a:r>
            <a:r>
              <a:rPr lang="sl-SI" dirty="0" err="1"/>
              <a:t>adjustment</a:t>
            </a:r>
            <a:r>
              <a:rPr lang="sl-SI" dirty="0"/>
              <a:t>, </a:t>
            </a:r>
            <a:r>
              <a:rPr lang="sl-SI" dirty="0" err="1"/>
              <a:t>adding</a:t>
            </a:r>
            <a:r>
              <a:rPr lang="sl-SI" dirty="0"/>
              <a:t> </a:t>
            </a:r>
            <a:r>
              <a:rPr lang="sl-SI" dirty="0" err="1"/>
              <a:t>effects</a:t>
            </a:r>
            <a:r>
              <a:rPr lang="sl-SI" dirty="0"/>
              <a:t>, </a:t>
            </a:r>
            <a:r>
              <a:rPr lang="sl-SI" dirty="0" err="1"/>
              <a:t>and</a:t>
            </a:r>
            <a:r>
              <a:rPr lang="sl-SI" dirty="0"/>
              <a:t> </a:t>
            </a:r>
            <a:r>
              <a:rPr lang="sl-SI" dirty="0" err="1"/>
              <a:t>frequency</a:t>
            </a:r>
            <a:r>
              <a:rPr lang="sl-SI" dirty="0"/>
              <a:t> </a:t>
            </a:r>
            <a:r>
              <a:rPr lang="sl-SI" dirty="0" err="1"/>
              <a:t>control</a:t>
            </a:r>
            <a:r>
              <a:rPr lang="sl-SI" dirty="0"/>
              <a:t>. </a:t>
            </a:r>
          </a:p>
        </p:txBody>
      </p:sp>
      <p:sp>
        <p:nvSpPr>
          <p:cNvPr id="6" name="Označba mesta vsebine 2">
            <a:extLst>
              <a:ext uri="{FF2B5EF4-FFF2-40B4-BE49-F238E27FC236}">
                <a16:creationId xmlns:a16="http://schemas.microsoft.com/office/drawing/2014/main" id="{6CC34328-B9F0-46C8-8679-381FBD69B5B6}"/>
              </a:ext>
            </a:extLst>
          </p:cNvPr>
          <p:cNvSpPr txBox="1">
            <a:spLocks/>
          </p:cNvSpPr>
          <p:nvPr/>
        </p:nvSpPr>
        <p:spPr>
          <a:xfrm>
            <a:off x="587967" y="2226097"/>
            <a:ext cx="6629401" cy="1302496"/>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77967" lvl="1" indent="0">
              <a:buFont typeface="Arial" panose="020B0604020202020204" pitchFamily="34" charset="0"/>
              <a:buNone/>
            </a:pPr>
            <a:r>
              <a:rPr lang="sl-SI" b="1" dirty="0" err="1"/>
              <a:t>Article</a:t>
            </a:r>
            <a:r>
              <a:rPr lang="sl-SI" b="1" dirty="0"/>
              <a:t> 6</a:t>
            </a:r>
          </a:p>
          <a:p>
            <a:pPr marL="377967" lvl="1" indent="0">
              <a:buNone/>
            </a:pPr>
            <a:r>
              <a:rPr lang="pl-PL" dirty="0"/>
              <a:t>Rental price for 3 days: 15,00 €</a:t>
            </a:r>
            <a:endParaRPr lang="sl-SI" dirty="0"/>
          </a:p>
          <a:p>
            <a:pPr marL="377967" lvl="1" indent="0">
              <a:buNone/>
            </a:pPr>
            <a:r>
              <a:rPr lang="pl-PL" dirty="0"/>
              <a:t>Rental price for 7 days: 25,00 €</a:t>
            </a:r>
            <a:endParaRPr lang="sl-SI" dirty="0"/>
          </a:p>
        </p:txBody>
      </p:sp>
    </p:spTree>
    <p:extLst>
      <p:ext uri="{BB962C8B-B14F-4D97-AF65-F5344CB8AC3E}">
        <p14:creationId xmlns:p14="http://schemas.microsoft.com/office/powerpoint/2010/main" val="357102555"/>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TotalTime>
  <Words>2063</Words>
  <Application>Microsoft Office PowerPoint</Application>
  <PresentationFormat>Po meri</PresentationFormat>
  <Paragraphs>159</Paragraphs>
  <Slides>25</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25</vt:i4>
      </vt:variant>
    </vt:vector>
  </HeadingPairs>
  <TitlesOfParts>
    <vt:vector size="29" baseType="lpstr">
      <vt:lpstr>Arial</vt:lpstr>
      <vt:lpstr>Calibri</vt:lpstr>
      <vt:lpstr>Calibri Light</vt:lpstr>
      <vt:lpstr>Officeova tema</vt:lpstr>
      <vt:lpstr>Catalog 2021 </vt:lpstr>
      <vt:lpstr>TEAM, LLC – team and responsibility</vt:lpstr>
      <vt:lpstr> </vt:lpstr>
      <vt:lpstr>BOARD GAME ACTIVITY</vt:lpstr>
      <vt:lpstr>BOARD GAMEMONOPOLY</vt:lpstr>
      <vt:lpstr>BOARD GAME BINGO</vt:lpstr>
      <vt:lpstr>BOARD GAME LUDO</vt:lpstr>
      <vt:lpstr>ACOUSTIC GUITAR D-175</vt:lpstr>
      <vt:lpstr>MIXING TABLE </vt:lpstr>
      <vt:lpstr>ELECTRIC KEYBOARD</vt:lpstr>
      <vt:lpstr>SPEAKERS JBL FLIP 4</vt:lpstr>
      <vt:lpstr>SKATES</vt:lpstr>
      <vt:lpstr>BYCICLE</vt:lpstr>
      <vt:lpstr>SWIMMING GOGGLES</vt:lpstr>
      <vt:lpstr>CYCLING HELMET</vt:lpstr>
      <vt:lpstr>BADMINTON RACKETS </vt:lpstr>
      <vt:lpstr>SNOWBOARD</vt:lpstr>
      <vt:lpstr>ALPINE SKIS  </vt:lpstr>
      <vt:lpstr>BINOCULARS </vt:lpstr>
      <vt:lpstr>TEA SERVICE</vt:lpstr>
      <vt:lpstr>COFFEE MACHINE</vt:lpstr>
      <vt:lpstr>SET FOR DECORATING DESSERTS AND MAKING BISCUITS</vt:lpstr>
      <vt:lpstr>COOLING BAG</vt:lpstr>
      <vt:lpstr>OUTDOOR GRILL </vt:lpstr>
      <vt:lpstr>KNIFE GRINDER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NAČRT  UP TEAM d. o. o.</dc:title>
  <dc:creator>Rok Kralj</dc:creator>
  <cp:lastModifiedBy>Rok Kralj</cp:lastModifiedBy>
  <cp:revision>138</cp:revision>
  <dcterms:created xsi:type="dcterms:W3CDTF">2018-01-05T07:08:35Z</dcterms:created>
  <dcterms:modified xsi:type="dcterms:W3CDTF">2021-02-11T20:43:37Z</dcterms:modified>
</cp:coreProperties>
</file>