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2" r:id="rId10"/>
    <p:sldId id="266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3DE8A8-6C6B-401C-A01C-C50A8530D120}" v="2219" dt="2021-02-11T17:23:46.656"/>
    <p1510:client id="{77B8DA9B-B020-49DE-B7AD-145548AE46F9}" v="4189" dt="2021-02-12T20:32:27.9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5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2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4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76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7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14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2/12/2021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77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34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2/12/2021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3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1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44" r:id="rId6"/>
    <p:sldLayoutId id="2147483840" r:id="rId7"/>
    <p:sldLayoutId id="2147483841" r:id="rId8"/>
    <p:sldLayoutId id="2147483842" r:id="rId9"/>
    <p:sldLayoutId id="2147483843" r:id="rId10"/>
    <p:sldLayoutId id="214748384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ive.google.com/file/d/19a8Z6JzUsyrWWlUdjFSVRU80nKqj994z/view?usp=sharing" TargetMode="Externa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arnes-si.zoom.us/j/97315552375?pwd=RkFNdGZaZTVrWmtrNXE5VXlQYWdFUT09" TargetMode="External"/><Relationship Id="rId3" Type="http://schemas.openxmlformats.org/officeDocument/2006/relationships/image" Target="../media/image23.jpeg"/><Relationship Id="rId7" Type="http://schemas.openxmlformats.org/officeDocument/2006/relationships/hyperlink" Target="https://www.facebook.com/up.imuna.5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upimuna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D99578A-5517-4361-8249-598D1C9FB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8996F2B3-791E-4703-8E65-A0D82F6942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30" b="11209"/>
          <a:stretch/>
        </p:blipFill>
        <p:spPr>
          <a:xfrm>
            <a:off x="680545" y="685800"/>
            <a:ext cx="10820400" cy="54864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88C0414-4070-42B4-B359-C995754D7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10255" y="2333477"/>
            <a:ext cx="8115300" cy="818391"/>
          </a:xfrm>
        </p:spPr>
        <p:txBody>
          <a:bodyPr>
            <a:normAutofit/>
          </a:bodyPr>
          <a:lstStyle/>
          <a:p>
            <a:r>
              <a:rPr lang="sl-SI" sz="4800" b="1">
                <a:cs typeface="Calibri Light"/>
              </a:rPr>
              <a:t>IMUNA, D. O. O.</a:t>
            </a:r>
            <a:endParaRPr lang="sl-SI" sz="4800" b="1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439010" y="3182883"/>
            <a:ext cx="4994730" cy="5515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z="2800">
                <a:cs typeface="Calibri"/>
              </a:rPr>
              <a:t>Imuna zdravi, zaupajte naravi!</a:t>
            </a:r>
            <a:endParaRPr lang="sl-SI" sz="280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7D7A057F-14BE-4E41-B542-21D770FC8DE3}"/>
              </a:ext>
            </a:extLst>
          </p:cNvPr>
          <p:cNvSpPr txBox="1"/>
          <p:nvPr/>
        </p:nvSpPr>
        <p:spPr>
          <a:xfrm>
            <a:off x="8103478" y="4792716"/>
            <a:ext cx="4025461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>
                <a:latin typeface="Goudy Old Style"/>
                <a:ea typeface="+mn-lt"/>
                <a:cs typeface="+mn-lt"/>
              </a:rPr>
              <a:t>: 01 2342 42</a:t>
            </a:r>
            <a:endParaRPr lang="sl-SI">
              <a:latin typeface="Goudy Old Style"/>
            </a:endParaRPr>
          </a:p>
          <a:p>
            <a:r>
              <a:rPr lang="sl-SI">
                <a:latin typeface="Goudy Old Style"/>
                <a:ea typeface="+mn-lt"/>
                <a:cs typeface="+mn-lt"/>
              </a:rPr>
              <a:t>: Celjska ulica 16, 1000 Ljubljana</a:t>
            </a:r>
            <a:endParaRPr lang="sl-SI">
              <a:latin typeface="Goudy Old Style"/>
            </a:endParaRPr>
          </a:p>
          <a:p>
            <a:r>
              <a:rPr lang="sl-SI">
                <a:latin typeface="Goudy Old Style"/>
                <a:ea typeface="+mn-lt"/>
                <a:cs typeface="+mn-lt"/>
              </a:rPr>
              <a:t>: upimuna2020@gmail.com</a:t>
            </a:r>
            <a:endParaRPr lang="sl-SI">
              <a:latin typeface="Goudy Old Style"/>
            </a:endParaRPr>
          </a:p>
          <a:p>
            <a:pPr algn="ctr"/>
            <a:br>
              <a:rPr lang="en-US"/>
            </a:br>
            <a:endParaRPr lang="en-US"/>
          </a:p>
          <a:p>
            <a:br>
              <a:rPr lang="en-US"/>
            </a:br>
            <a:r>
              <a:rPr lang="sl-SI"/>
              <a:t> </a:t>
            </a:r>
          </a:p>
        </p:txBody>
      </p:sp>
      <p:pic>
        <p:nvPicPr>
          <p:cNvPr id="5" name="Grafika 5" descr="Online Network with solid fill">
            <a:extLst>
              <a:ext uri="{FF2B5EF4-FFF2-40B4-BE49-F238E27FC236}">
                <a16:creationId xmlns:a16="http://schemas.microsoft.com/office/drawing/2014/main" id="{ED1D8205-C29D-4838-9064-CD1EB5BFA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2757" y="4879427"/>
            <a:ext cx="220718" cy="220718"/>
          </a:xfrm>
          <a:prstGeom prst="rect">
            <a:avLst/>
          </a:prstGeom>
        </p:spPr>
      </p:pic>
      <p:pic>
        <p:nvPicPr>
          <p:cNvPr id="6" name="Grafika 6" descr="Bank with solid fill">
            <a:extLst>
              <a:ext uri="{FF2B5EF4-FFF2-40B4-BE49-F238E27FC236}">
                <a16:creationId xmlns:a16="http://schemas.microsoft.com/office/drawing/2014/main" id="{BCB14FFA-A5B8-4639-AB9E-BDB9338D7B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98676" y="5105400"/>
            <a:ext cx="304801" cy="304801"/>
          </a:xfrm>
          <a:prstGeom prst="rect">
            <a:avLst/>
          </a:prstGeom>
        </p:spPr>
      </p:pic>
      <p:pic>
        <p:nvPicPr>
          <p:cNvPr id="7" name="Grafika 7" descr="Bank check with solid fill">
            <a:extLst>
              <a:ext uri="{FF2B5EF4-FFF2-40B4-BE49-F238E27FC236}">
                <a16:creationId xmlns:a16="http://schemas.microsoft.com/office/drawing/2014/main" id="{7CF0427C-2AEA-4A67-9D72-F1AAA232B4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83062" y="5326117"/>
            <a:ext cx="420414" cy="42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5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4D50C41-5487-4C6D-B233-2DC613D05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794E3E-966D-43D0-B426-D33988B92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0767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C219039-FB2B-4C7A-A831-2ED411F85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28" y="685800"/>
            <a:ext cx="2692372" cy="5486400"/>
          </a:xfrm>
        </p:spPr>
        <p:txBody>
          <a:bodyPr anchor="ctr">
            <a:normAutofit/>
          </a:bodyPr>
          <a:lstStyle/>
          <a:p>
            <a:pPr algn="ctr"/>
            <a:r>
              <a:rPr lang="sl-SI">
                <a:latin typeface="Times New Roman"/>
                <a:cs typeface="Times New Roman"/>
              </a:rPr>
              <a:t>FINANČNI NAČRT</a:t>
            </a:r>
          </a:p>
        </p:txBody>
      </p:sp>
      <p:pic>
        <p:nvPicPr>
          <p:cNvPr id="4" name="Slika 4" descr="Slika, ki vsebuje besede besedilo, elektronika, kalkulator&#10;&#10;Opis je samodejno ustvarjen">
            <a:extLst>
              <a:ext uri="{FF2B5EF4-FFF2-40B4-BE49-F238E27FC236}">
                <a16:creationId xmlns:a16="http://schemas.microsoft.com/office/drawing/2014/main" id="{F66BC56B-7EF0-49DA-9023-E24D0848F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1" y="1007584"/>
            <a:ext cx="3144348" cy="1760834"/>
          </a:xfrm>
          <a:prstGeom prst="rect">
            <a:avLst/>
          </a:prstGeo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id="{21FABAA2-D8FE-4E88-B7FE-8A3582937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853" y="1128684"/>
            <a:ext cx="3144348" cy="1518632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AE60833-E15A-48FC-95FB-F9BB92FF7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362" y="3772242"/>
            <a:ext cx="6737837" cy="246860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sl-SI" sz="2000">
                <a:latin typeface="Times New Roman"/>
                <a:cs typeface="Times New Roman"/>
              </a:rPr>
              <a:t>Nakup zemljišča, opreme... načrtujemo v drugi polovici 2021 v industrijski coni Domžale. Skupni znesek 131.000 eur. </a:t>
            </a:r>
          </a:p>
          <a:p>
            <a:pPr algn="ctr">
              <a:lnSpc>
                <a:spcPct val="90000"/>
              </a:lnSpc>
            </a:pPr>
            <a:r>
              <a:rPr lang="sl-SI" sz="2000">
                <a:latin typeface="Times New Roman"/>
                <a:cs typeface="Times New Roman"/>
              </a:rPr>
              <a:t>Zemljišče za vzgojo rastlin (vrednost – 5.000 eur)</a:t>
            </a:r>
            <a:endParaRPr lang="en-US" sz="2000">
              <a:ea typeface="+mj-lt"/>
              <a:cs typeface="+mj-lt"/>
            </a:endParaRPr>
          </a:p>
          <a:p>
            <a:pPr algn="ctr">
              <a:lnSpc>
                <a:spcPct val="90000"/>
              </a:lnSpc>
            </a:pPr>
            <a:r>
              <a:rPr lang="sl-SI" sz="2000">
                <a:latin typeface="Times New Roman"/>
                <a:cs typeface="Times New Roman"/>
              </a:rPr>
              <a:t>Lastni prostori (vrednost – 80.000 eur)</a:t>
            </a:r>
            <a:endParaRPr lang="sl-SI" sz="2000">
              <a:ea typeface="+mj-lt"/>
              <a:cs typeface="+mj-lt"/>
            </a:endParaRPr>
          </a:p>
          <a:p>
            <a:pPr algn="ctr">
              <a:lnSpc>
                <a:spcPct val="90000"/>
              </a:lnSpc>
            </a:pPr>
            <a:r>
              <a:rPr lang="sl-SI" sz="2000">
                <a:latin typeface="Times New Roman"/>
                <a:cs typeface="Times New Roman"/>
              </a:rPr>
              <a:t>Oprema (vrednost – 40.000 eur)</a:t>
            </a:r>
            <a:endParaRPr lang="en-US" sz="2000">
              <a:ea typeface="+mj-lt"/>
              <a:cs typeface="+mj-lt"/>
            </a:endParaRPr>
          </a:p>
          <a:p>
            <a:pPr algn="ctr">
              <a:lnSpc>
                <a:spcPct val="90000"/>
              </a:lnSpc>
            </a:pPr>
            <a:r>
              <a:rPr lang="sl-SI" sz="2000">
                <a:latin typeface="Times New Roman"/>
                <a:cs typeface="Times New Roman"/>
              </a:rPr>
              <a:t>Surovine/materiali (vrednost – 6.000 eur)</a:t>
            </a:r>
            <a:endParaRPr lang="en-US" sz="2000">
              <a:ea typeface="+mj-lt"/>
              <a:cs typeface="+mj-lt"/>
            </a:endParaRPr>
          </a:p>
          <a:p>
            <a:pPr algn="ctr">
              <a:lnSpc>
                <a:spcPct val="90000"/>
              </a:lnSpc>
            </a:pPr>
            <a:endParaRPr lang="sl-SI"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432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6753ACD-8389-4A4D-8E6D-14DCDB250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528" y="685800"/>
            <a:ext cx="4063972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ED31F2E-8C49-4DE9-BD0D-18B3A62B0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686" y="1371600"/>
            <a:ext cx="3048734" cy="4114800"/>
          </a:xfrm>
        </p:spPr>
        <p:txBody>
          <a:bodyPr anchor="ctr">
            <a:normAutofit/>
          </a:bodyPr>
          <a:lstStyle/>
          <a:p>
            <a:pPr algn="ctr"/>
            <a:r>
              <a:rPr lang="sl-SI"/>
              <a:t>NAŠE PODJETJE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BC328E8D-7ABB-4368-94B8-28E018FAF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166" y="685801"/>
            <a:ext cx="5259340" cy="2498187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1C0BC24-3BF2-4F51-B4AF-0773B8900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00" y="3429000"/>
            <a:ext cx="6083272" cy="27936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>
                <a:latin typeface="Times New Roman"/>
                <a:cs typeface="Times New Roman"/>
              </a:rPr>
              <a:t>UP IMUNA, d. o. o.</a:t>
            </a:r>
            <a:endParaRPr lang="sl-SI"/>
          </a:p>
          <a:p>
            <a:r>
              <a:rPr lang="sl-SI">
                <a:latin typeface="Times New Roman"/>
                <a:cs typeface="Times New Roman"/>
              </a:rPr>
              <a:t>Ustanovljeni, da bi z našimi izdelki premagali virusna obolenja.</a:t>
            </a:r>
          </a:p>
          <a:p>
            <a:r>
              <a:rPr lang="sl-SI">
                <a:latin typeface="Times New Roman"/>
                <a:cs typeface="Times New Roman"/>
              </a:rPr>
              <a:t>Proizvodnja in prodaja prehranskih dopolnil.</a:t>
            </a:r>
          </a:p>
          <a:p>
            <a:r>
              <a:rPr lang="sl-SI">
                <a:latin typeface="Times New Roman"/>
                <a:cs typeface="Times New Roman"/>
              </a:rPr>
              <a:t>Spodbujanje kupcev k jemanju prehranskih dopolnil za jačanje imunskega sistema.</a:t>
            </a:r>
          </a:p>
        </p:txBody>
      </p:sp>
    </p:spTree>
    <p:extLst>
      <p:ext uri="{BB962C8B-B14F-4D97-AF65-F5344CB8AC3E}">
        <p14:creationId xmlns:p14="http://schemas.microsoft.com/office/powerpoint/2010/main" val="306068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3">
            <a:extLst>
              <a:ext uri="{FF2B5EF4-FFF2-40B4-BE49-F238E27FC236}">
                <a16:creationId xmlns:a16="http://schemas.microsoft.com/office/drawing/2014/main" id="{52EF0E33-776D-494A-8A41-381EC6C93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112D01D7-E963-40F4-8993-614F96B68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0900" y="0"/>
            <a:ext cx="5437668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2241DFF-B1BE-4E19-A35B-970714908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9809" y="190088"/>
            <a:ext cx="4404003" cy="675497"/>
          </a:xfrm>
        </p:spPr>
        <p:txBody>
          <a:bodyPr anchor="b">
            <a:normAutofit/>
          </a:bodyPr>
          <a:lstStyle/>
          <a:p>
            <a:pPr algn="ctr"/>
            <a:r>
              <a:rPr lang="sl-SI">
                <a:latin typeface="Times New Roman"/>
                <a:cs typeface="Times New Roman"/>
              </a:rPr>
              <a:t>IZDELKI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FD824DF2-E0CC-4C77-8181-1E8EB8A54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79" y="1169978"/>
            <a:ext cx="2062321" cy="2062321"/>
          </a:xfrm>
          <a:prstGeom prst="rect">
            <a:avLst/>
          </a:prstGeom>
        </p:spPr>
      </p:pic>
      <p:pic>
        <p:nvPicPr>
          <p:cNvPr id="7" name="Slika 7">
            <a:extLst>
              <a:ext uri="{FF2B5EF4-FFF2-40B4-BE49-F238E27FC236}">
                <a16:creationId xmlns:a16="http://schemas.microsoft.com/office/drawing/2014/main" id="{5DFBF0CB-AE22-44C5-A878-10928FCC4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79" y="3618451"/>
            <a:ext cx="2062322" cy="2062322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6E78B1C-9121-4060-8B26-31776CE36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4466" y="1317487"/>
            <a:ext cx="4189900" cy="526743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sl-SI" sz="2000">
                <a:latin typeface="Times New Roman"/>
                <a:cs typeface="Times New Roman"/>
              </a:rPr>
              <a:t>Preteklo leto - trženje in prodaja prehranskih dopolnil, ki jačajo imunski sistem, blagovne znamke Hiša zdravja.</a:t>
            </a:r>
            <a:endParaRPr lang="sl-SI" sz="2000"/>
          </a:p>
          <a:p>
            <a:pPr>
              <a:lnSpc>
                <a:spcPct val="90000"/>
              </a:lnSpc>
            </a:pPr>
            <a:r>
              <a:rPr lang="sl-SI" sz="2000">
                <a:latin typeface="Times New Roman"/>
                <a:cs typeface="Times New Roman"/>
              </a:rPr>
              <a:t>Vitamin A, Vitamin D, Cink, Vitamin C, </a:t>
            </a:r>
            <a:r>
              <a:rPr lang="sl-SI" sz="2000" err="1">
                <a:latin typeface="Times New Roman"/>
                <a:cs typeface="Times New Roman"/>
              </a:rPr>
              <a:t>Echinaforce</a:t>
            </a:r>
            <a:r>
              <a:rPr lang="sl-SI" sz="2000">
                <a:latin typeface="Times New Roman"/>
                <a:cs typeface="Times New Roman"/>
              </a:rPr>
              <a:t>, </a:t>
            </a:r>
            <a:r>
              <a:rPr lang="sl-SI" sz="2000" err="1">
                <a:latin typeface="Times New Roman"/>
                <a:cs typeface="Times New Roman"/>
              </a:rPr>
              <a:t>Selenium</a:t>
            </a:r>
            <a:r>
              <a:rPr lang="sl-SI" sz="2000">
                <a:latin typeface="Times New Roman"/>
                <a:cs typeface="Times New Roman"/>
              </a:rPr>
              <a:t>...</a:t>
            </a:r>
          </a:p>
          <a:p>
            <a:pPr>
              <a:lnSpc>
                <a:spcPct val="90000"/>
              </a:lnSpc>
            </a:pPr>
            <a:r>
              <a:rPr lang="sl-SI" sz="2000">
                <a:latin typeface="Times New Roman"/>
                <a:cs typeface="Times New Roman"/>
              </a:rPr>
              <a:t>Letošnje leto – proizvodnja in prodaja lastnih izdelkov, za lajšanje težav ob virusnih obolenjih (npr. Covid-19).</a:t>
            </a:r>
          </a:p>
          <a:p>
            <a:pPr>
              <a:lnSpc>
                <a:spcPct val="90000"/>
              </a:lnSpc>
            </a:pPr>
            <a:r>
              <a:rPr lang="sl-SI" sz="2000">
                <a:latin typeface="Times New Roman"/>
                <a:cs typeface="Times New Roman"/>
              </a:rPr>
              <a:t>Brinove jagode, posušeni cvetovi Ameriškega slamnika, tinktura Ameriškega slamnika, lizika z okusom lovorja...</a:t>
            </a:r>
          </a:p>
          <a:p>
            <a:pPr>
              <a:lnSpc>
                <a:spcPct val="90000"/>
              </a:lnSpc>
            </a:pPr>
            <a:r>
              <a:rPr lang="sl-SI" sz="2000">
                <a:latin typeface="Times New Roman"/>
                <a:cs typeface="Times New Roman"/>
              </a:rPr>
              <a:t>V prihodnje bo delež lastnih izdelkov prevladal.</a:t>
            </a:r>
          </a:p>
        </p:txBody>
      </p:sp>
      <p:pic>
        <p:nvPicPr>
          <p:cNvPr id="5" name="Slika 5" descr="Slika, ki vsebuje besede besedilo, steklenica, notranji&#10;&#10;Opis je samodejno ustvarjen">
            <a:extLst>
              <a:ext uri="{FF2B5EF4-FFF2-40B4-BE49-F238E27FC236}">
                <a16:creationId xmlns:a16="http://schemas.microsoft.com/office/drawing/2014/main" id="{9620820E-54A4-426B-9562-E05FA63C0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4368" y="1240466"/>
            <a:ext cx="1991832" cy="1991832"/>
          </a:xfrm>
          <a:prstGeom prst="rect">
            <a:avLst/>
          </a:prstGeom>
        </p:spPr>
      </p:pic>
      <p:pic>
        <p:nvPicPr>
          <p:cNvPr id="6" name="Slika 6" descr="Slika, ki vsebuje besede besedilo, posnetek zaslona, vizitka&#10;&#10;Opis je samodejno ustvarjen">
            <a:extLst>
              <a:ext uri="{FF2B5EF4-FFF2-40B4-BE49-F238E27FC236}">
                <a16:creationId xmlns:a16="http://schemas.microsoft.com/office/drawing/2014/main" id="{221EF00B-4431-46A2-B868-DF41EF645B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000" y="3618451"/>
            <a:ext cx="1723780" cy="255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2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14693AD-1FBF-444A-BBC7-6CE452B2B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A0717D-4DDE-44EB-9382-15E583EFB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767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AD020E9-1DF8-433E-934F-EA83B253C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2705100" cy="5486400"/>
          </a:xfrm>
        </p:spPr>
        <p:txBody>
          <a:bodyPr anchor="ctr">
            <a:normAutofit/>
          </a:bodyPr>
          <a:lstStyle/>
          <a:p>
            <a:pPr algn="ctr"/>
            <a:r>
              <a:rPr lang="sl-SI">
                <a:latin typeface="Times New Roman"/>
                <a:cs typeface="Times New Roman"/>
              </a:rPr>
              <a:t>PRODAJNI TRG</a:t>
            </a:r>
          </a:p>
        </p:txBody>
      </p:sp>
      <p:pic>
        <p:nvPicPr>
          <p:cNvPr id="5" name="Slika 5" descr="Slika, ki vsebuje besede notranji&#10;&#10;Opis je samodejno ustvarjen">
            <a:extLst>
              <a:ext uri="{FF2B5EF4-FFF2-40B4-BE49-F238E27FC236}">
                <a16:creationId xmlns:a16="http://schemas.microsoft.com/office/drawing/2014/main" id="{15AE155C-62A8-4653-A754-F7CC364A98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46" r="8" b="7495"/>
          <a:stretch/>
        </p:blipFill>
        <p:spPr>
          <a:xfrm>
            <a:off x="4547852" y="782392"/>
            <a:ext cx="1614726" cy="1793745"/>
          </a:xfrm>
          <a:prstGeom prst="rect">
            <a:avLst/>
          </a:prstGeom>
        </p:spPr>
      </p:pic>
      <p:pic>
        <p:nvPicPr>
          <p:cNvPr id="4" name="Slika 4" descr="Slika, ki vsebuje besede notranji&#10;&#10;Opis je samodejno ustvarjen">
            <a:extLst>
              <a:ext uri="{FF2B5EF4-FFF2-40B4-BE49-F238E27FC236}">
                <a16:creationId xmlns:a16="http://schemas.microsoft.com/office/drawing/2014/main" id="{E8A7DF6D-9D39-4174-956C-E32BD1CCD4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42" r="-5" b="15652"/>
          <a:stretch/>
        </p:blipFill>
        <p:spPr>
          <a:xfrm>
            <a:off x="6395722" y="782392"/>
            <a:ext cx="1624035" cy="1858140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id="{74F5C062-D7BA-4969-A30D-A62F807284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866" r="-3" b="14418"/>
          <a:stretch/>
        </p:blipFill>
        <p:spPr>
          <a:xfrm>
            <a:off x="8349381" y="782392"/>
            <a:ext cx="1647566" cy="1879605"/>
          </a:xfrm>
          <a:prstGeom prst="rect">
            <a:avLst/>
          </a:prstGeom>
        </p:spPr>
      </p:pic>
      <p:pic>
        <p:nvPicPr>
          <p:cNvPr id="7" name="Slika 8" descr="Slika, ki vsebuje besede hrana, oseba, notranji&#10;&#10;Opis je samodejno ustvarjen">
            <a:extLst>
              <a:ext uri="{FF2B5EF4-FFF2-40B4-BE49-F238E27FC236}">
                <a16:creationId xmlns:a16="http://schemas.microsoft.com/office/drawing/2014/main" id="{BE9A8E8C-F579-4505-89F2-E4C9D74337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645" r="-1" b="5803"/>
          <a:stretch/>
        </p:blipFill>
        <p:spPr>
          <a:xfrm>
            <a:off x="10105479" y="782392"/>
            <a:ext cx="1690495" cy="1901069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37561F1-3A2C-4B41-B300-44B4ED26E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0" y="2743200"/>
            <a:ext cx="6743700" cy="3554437"/>
          </a:xfrm>
        </p:spPr>
        <p:txBody>
          <a:bodyPr anchor="ctr">
            <a:normAutofit/>
          </a:bodyPr>
          <a:lstStyle/>
          <a:p>
            <a:pPr algn="ctr"/>
            <a:r>
              <a:rPr lang="sl-SI">
                <a:latin typeface="Times New Roman"/>
                <a:cs typeface="Times New Roman"/>
              </a:rPr>
              <a:t>Poslujemo na trgu učnih podjetij, prodajamo tudi ostalim </a:t>
            </a:r>
            <a:r>
              <a:rPr lang="sl-SI" dirty="0">
                <a:latin typeface="Times New Roman"/>
                <a:cs typeface="Times New Roman"/>
              </a:rPr>
              <a:t>strankam (učitelji, starši...).</a:t>
            </a:r>
            <a:endParaRPr lang="sl-SI" dirty="0"/>
          </a:p>
          <a:p>
            <a:pPr algn="ctr"/>
            <a:r>
              <a:rPr lang="sl-SI">
                <a:latin typeface="Times New Roman"/>
                <a:cs typeface="Times New Roman"/>
              </a:rPr>
              <a:t>Na tujem trgu, zaradi različnih zdravstvenih predpisov, trenutno ne poslujemo.</a:t>
            </a:r>
          </a:p>
          <a:p>
            <a:pPr algn="ctr"/>
            <a:r>
              <a:rPr lang="sl-SI" dirty="0">
                <a:latin typeface="Times New Roman"/>
                <a:cs typeface="Times New Roman"/>
              </a:rPr>
              <a:t>Naša vizija je, da bi naši izdelki prišli v vsak slovenski dom.</a:t>
            </a:r>
          </a:p>
        </p:txBody>
      </p:sp>
    </p:spTree>
    <p:extLst>
      <p:ext uri="{BB962C8B-B14F-4D97-AF65-F5344CB8AC3E}">
        <p14:creationId xmlns:p14="http://schemas.microsoft.com/office/powerpoint/2010/main" val="300402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2">
            <a:extLst>
              <a:ext uri="{FF2B5EF4-FFF2-40B4-BE49-F238E27FC236}">
                <a16:creationId xmlns:a16="http://schemas.microsoft.com/office/drawing/2014/main" id="{E6CBEDF9-B8A9-44B1-9BA8-A667FC2AD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4">
            <a:extLst>
              <a:ext uri="{FF2B5EF4-FFF2-40B4-BE49-F238E27FC236}">
                <a16:creationId xmlns:a16="http://schemas.microsoft.com/office/drawing/2014/main" id="{91BCF0FD-CFAA-467C-B2E0-19F383507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767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17E8A09-2DA3-4DC6-B2B7-71B90B209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799"/>
            <a:ext cx="2705100" cy="5486402"/>
          </a:xfrm>
        </p:spPr>
        <p:txBody>
          <a:bodyPr anchor="ctr">
            <a:normAutofit/>
          </a:bodyPr>
          <a:lstStyle/>
          <a:p>
            <a:pPr algn="ctr"/>
            <a:r>
              <a:rPr lang="sl-SI">
                <a:latin typeface="Times New Roman"/>
                <a:cs typeface="Times New Roman"/>
              </a:rPr>
              <a:t>Prodaja</a:t>
            </a:r>
          </a:p>
        </p:txBody>
      </p:sp>
      <p:pic>
        <p:nvPicPr>
          <p:cNvPr id="4" name="Slika 6">
            <a:extLst>
              <a:ext uri="{FF2B5EF4-FFF2-40B4-BE49-F238E27FC236}">
                <a16:creationId xmlns:a16="http://schemas.microsoft.com/office/drawing/2014/main" id="{3A5320DE-EC53-44EC-9A92-9055E9AFB4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511" b="-1"/>
          <a:stretch/>
        </p:blipFill>
        <p:spPr>
          <a:xfrm>
            <a:off x="4397598" y="310167"/>
            <a:ext cx="2386546" cy="2433034"/>
          </a:xfrm>
          <a:prstGeom prst="rect">
            <a:avLst/>
          </a:prstGeom>
        </p:spPr>
      </p:pic>
      <p:pic>
        <p:nvPicPr>
          <p:cNvPr id="3" name="Slika 4" descr="Slika, ki vsebuje besede steklenica&#10;&#10;Opis je samodejno ustvarjen">
            <a:extLst>
              <a:ext uri="{FF2B5EF4-FFF2-40B4-BE49-F238E27FC236}">
                <a16:creationId xmlns:a16="http://schemas.microsoft.com/office/drawing/2014/main" id="{15B52243-D289-42EA-A4EF-3FF22B83A6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4"/>
          <a:stretch/>
        </p:blipFill>
        <p:spPr>
          <a:xfrm>
            <a:off x="7153422" y="685799"/>
            <a:ext cx="1981200" cy="2057401"/>
          </a:xfrm>
          <a:prstGeom prst="rect">
            <a:avLst/>
          </a:prstGeo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id="{95AD3B49-3F05-436F-B89E-DB126E674A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04"/>
          <a:stretch/>
        </p:blipFill>
        <p:spPr>
          <a:xfrm>
            <a:off x="9525000" y="685799"/>
            <a:ext cx="1981200" cy="2057401"/>
          </a:xfrm>
          <a:prstGeom prst="rect">
            <a:avLst/>
          </a:prstGeom>
        </p:spPr>
      </p:pic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3CF14D9F-421B-4FAE-A6FE-2641FBA0A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0" y="3062068"/>
            <a:ext cx="6743700" cy="32449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>
                <a:latin typeface="Times New Roman"/>
                <a:cs typeface="Times New Roman"/>
                <a:hlinkClick r:id="rId5"/>
              </a:rPr>
              <a:t>Tedenski interni časopis</a:t>
            </a:r>
            <a:r>
              <a:rPr lang="en-US">
                <a:latin typeface="Times New Roman"/>
                <a:cs typeface="Times New Roman"/>
              </a:rPr>
              <a:t> </a:t>
            </a:r>
          </a:p>
          <a:p>
            <a:pPr algn="ctr">
              <a:lnSpc>
                <a:spcPct val="90000"/>
              </a:lnSpc>
            </a:pPr>
            <a:r>
              <a:rPr lang="en-US" err="1">
                <a:latin typeface="Times New Roman"/>
                <a:cs typeface="Times New Roman"/>
              </a:rPr>
              <a:t>Izdani</a:t>
            </a:r>
            <a:r>
              <a:rPr lang="en-US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računi</a:t>
            </a:r>
            <a:r>
              <a:rPr lang="en-US">
                <a:latin typeface="Times New Roman"/>
                <a:cs typeface="Times New Roman"/>
              </a:rPr>
              <a:t>: 60</a:t>
            </a:r>
          </a:p>
          <a:p>
            <a:pPr algn="ctr">
              <a:lnSpc>
                <a:spcPct val="90000"/>
              </a:lnSpc>
            </a:pPr>
            <a:r>
              <a:rPr lang="en-US" err="1">
                <a:latin typeface="Times New Roman"/>
                <a:cs typeface="Times New Roman"/>
              </a:rPr>
              <a:t>Plačani</a:t>
            </a:r>
            <a:r>
              <a:rPr lang="en-US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računi</a:t>
            </a:r>
            <a:r>
              <a:rPr lang="en-US">
                <a:latin typeface="Times New Roman"/>
                <a:cs typeface="Times New Roman"/>
              </a:rPr>
              <a:t>: 60</a:t>
            </a:r>
          </a:p>
          <a:p>
            <a:pPr algn="ctr">
              <a:lnSpc>
                <a:spcPct val="90000"/>
              </a:lnSpc>
            </a:pPr>
            <a:r>
              <a:rPr lang="en-US" err="1">
                <a:latin typeface="Times New Roman"/>
                <a:cs typeface="Times New Roman"/>
              </a:rPr>
              <a:t>Vrednost</a:t>
            </a:r>
            <a:r>
              <a:rPr lang="en-US">
                <a:latin typeface="Times New Roman"/>
                <a:cs typeface="Times New Roman"/>
              </a:rPr>
              <a:t>: 4.226,69 EUR</a:t>
            </a:r>
          </a:p>
          <a:p>
            <a:pPr algn="ctr">
              <a:lnSpc>
                <a:spcPct val="90000"/>
              </a:lnSpc>
            </a:pPr>
            <a:r>
              <a:rPr lang="en-US" err="1">
                <a:latin typeface="Times New Roman"/>
                <a:cs typeface="Times New Roman"/>
              </a:rPr>
              <a:t>Najbolj</a:t>
            </a:r>
            <a:r>
              <a:rPr lang="en-US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prodajana</a:t>
            </a:r>
            <a:r>
              <a:rPr lang="en-US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izdelka</a:t>
            </a:r>
            <a:r>
              <a:rPr lang="en-US">
                <a:latin typeface="Times New Roman"/>
                <a:cs typeface="Times New Roman"/>
              </a:rPr>
              <a:t>: Multivitamin za </a:t>
            </a:r>
            <a:r>
              <a:rPr lang="en-US" err="1">
                <a:latin typeface="Times New Roman"/>
                <a:cs typeface="Times New Roman"/>
              </a:rPr>
              <a:t>odrasle</a:t>
            </a:r>
            <a:r>
              <a:rPr lang="en-US">
                <a:latin typeface="Times New Roman"/>
                <a:cs typeface="Times New Roman"/>
              </a:rPr>
              <a:t> / 47 kos</a:t>
            </a:r>
          </a:p>
          <a:p>
            <a:pPr algn="ctr">
              <a:lnSpc>
                <a:spcPct val="90000"/>
              </a:lnSpc>
            </a:pPr>
            <a:r>
              <a:rPr lang="en-US" err="1">
                <a:latin typeface="Times New Roman"/>
                <a:cs typeface="Times New Roman"/>
              </a:rPr>
              <a:t>Koencim</a:t>
            </a:r>
            <a:r>
              <a:rPr lang="en-US">
                <a:latin typeface="Times New Roman"/>
                <a:cs typeface="Times New Roman"/>
              </a:rPr>
              <a:t> / 41 kos ...</a:t>
            </a:r>
          </a:p>
          <a:p>
            <a:pPr algn="ctr">
              <a:lnSpc>
                <a:spcPct val="90000"/>
              </a:lnSpc>
            </a:pPr>
            <a:endParaRPr lang="en-US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280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00AFF91-7641-444B-BC0B-4D536BE05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7C5C6A8-3DFC-41EE-8BDC-AF44AF9FD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528" y="685800"/>
            <a:ext cx="3378172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0A98B5B-0265-487C-86DD-B94E77665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764" y="1159413"/>
            <a:ext cx="2569700" cy="4539175"/>
          </a:xfrm>
        </p:spPr>
        <p:txBody>
          <a:bodyPr anchor="ctr">
            <a:normAutofit/>
          </a:bodyPr>
          <a:lstStyle/>
          <a:p>
            <a:pPr algn="ctr"/>
            <a:r>
              <a:rPr lang="sl-SI" sz="2200">
                <a:latin typeface="Times New Roman"/>
                <a:cs typeface="Times New Roman"/>
              </a:rPr>
              <a:t>Tržni delež,</a:t>
            </a:r>
            <a:br>
              <a:rPr lang="sl-SI" sz="2200">
                <a:latin typeface="Times New Roman"/>
                <a:cs typeface="Times New Roman"/>
              </a:rPr>
            </a:br>
            <a:r>
              <a:rPr lang="sl-SI" sz="2200">
                <a:latin typeface="Times New Roman"/>
                <a:cs typeface="Times New Roman"/>
              </a:rPr>
              <a:t>Konkurenca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E79E73F-31A9-4629-972D-ABFFEC76D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9227" y="685801"/>
            <a:ext cx="6835729" cy="39330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sl-SI" sz="2000">
                <a:latin typeface="Times New Roman"/>
                <a:cs typeface="Times New Roman"/>
              </a:rPr>
              <a:t>Tržni delež na trgu učnih podjetij je 100%, saj trenutno ne beležimo konkurence. </a:t>
            </a:r>
          </a:p>
          <a:p>
            <a:pPr>
              <a:lnSpc>
                <a:spcPct val="90000"/>
              </a:lnSpc>
            </a:pPr>
            <a:r>
              <a:rPr lang="sl-SI" sz="2000">
                <a:latin typeface="Times New Roman"/>
                <a:cs typeface="Times New Roman"/>
              </a:rPr>
              <a:t>Globalno – trg prehranskih dopolnil je ocenjen na 53 milijard ameriških dolarjev (vir: Bukovec).</a:t>
            </a:r>
          </a:p>
          <a:p>
            <a:pPr>
              <a:lnSpc>
                <a:spcPct val="90000"/>
              </a:lnSpc>
            </a:pPr>
            <a:r>
              <a:rPr lang="sl-SI" sz="2000">
                <a:latin typeface="Times New Roman"/>
                <a:cs typeface="Times New Roman"/>
              </a:rPr>
              <a:t>Lokalno – registriranih je 2100 prehranskih dopolnil, prodaja pa jih preko 288 različnih podjetij. </a:t>
            </a:r>
          </a:p>
          <a:p>
            <a:pPr>
              <a:lnSpc>
                <a:spcPct val="90000"/>
              </a:lnSpc>
            </a:pPr>
            <a:r>
              <a:rPr lang="sl-SI" sz="2000">
                <a:latin typeface="Times New Roman"/>
                <a:cs typeface="Times New Roman"/>
              </a:rPr>
              <a:t>Prednost konkurenčnih podjetij lokalno je, da imajo ustvarjeno dobro ime ter lastne prodajne kanale, kot slabost pa razen </a:t>
            </a:r>
            <a:r>
              <a:rPr lang="sl-SI" sz="2000" err="1">
                <a:latin typeface="Times New Roman"/>
                <a:cs typeface="Times New Roman"/>
              </a:rPr>
              <a:t>Sensilab</a:t>
            </a:r>
            <a:r>
              <a:rPr lang="sl-SI" sz="2000">
                <a:latin typeface="Times New Roman"/>
                <a:cs typeface="Times New Roman"/>
              </a:rPr>
              <a:t>-a in </a:t>
            </a:r>
            <a:r>
              <a:rPr lang="sl-SI" sz="2000" err="1">
                <a:latin typeface="Times New Roman"/>
                <a:cs typeface="Times New Roman"/>
              </a:rPr>
              <a:t>Medex</a:t>
            </a:r>
            <a:r>
              <a:rPr lang="sl-SI" sz="2000">
                <a:latin typeface="Times New Roman"/>
                <a:cs typeface="Times New Roman"/>
              </a:rPr>
              <a:t>-a, vsi tržijo tuje blagovne znamke.</a:t>
            </a:r>
          </a:p>
          <a:p>
            <a:pPr>
              <a:lnSpc>
                <a:spcPct val="90000"/>
              </a:lnSpc>
            </a:pPr>
            <a:r>
              <a:rPr lang="sl-SI" sz="2000">
                <a:latin typeface="Times New Roman"/>
                <a:cs typeface="Times New Roman"/>
              </a:rPr>
              <a:t>Lokalni tržni delež je trenutno 0.07% </a:t>
            </a:r>
          </a:p>
          <a:p>
            <a:pPr>
              <a:lnSpc>
                <a:spcPct val="90000"/>
              </a:lnSpc>
            </a:pPr>
            <a:r>
              <a:rPr lang="sl-SI" sz="2000">
                <a:latin typeface="Times New Roman"/>
                <a:cs typeface="Times New Roman"/>
              </a:rPr>
              <a:t>Ciljni tržni delež na lokalni ravni je 1%</a:t>
            </a:r>
          </a:p>
        </p:txBody>
      </p:sp>
      <p:pic>
        <p:nvPicPr>
          <p:cNvPr id="6" name="Slika 6">
            <a:extLst>
              <a:ext uri="{FF2B5EF4-FFF2-40B4-BE49-F238E27FC236}">
                <a16:creationId xmlns:a16="http://schemas.microsoft.com/office/drawing/2014/main" id="{22C501AA-449E-4261-B357-3FB729D81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5194107"/>
            <a:ext cx="2059141" cy="978092"/>
          </a:xfrm>
          <a:prstGeom prst="rect">
            <a:avLst/>
          </a:prstGeom>
        </p:spPr>
      </p:pic>
      <p:pic>
        <p:nvPicPr>
          <p:cNvPr id="5" name="Slika 5" descr="Slika, ki vsebuje besede besedilo, izrezek&#10;&#10;Opis je samodejno ustvarjen">
            <a:extLst>
              <a:ext uri="{FF2B5EF4-FFF2-40B4-BE49-F238E27FC236}">
                <a16:creationId xmlns:a16="http://schemas.microsoft.com/office/drawing/2014/main" id="{ABF45BA1-F345-426B-A86B-1D00F9B0D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373" y="5252941"/>
            <a:ext cx="2059141" cy="919259"/>
          </a:xfrm>
          <a:prstGeom prst="rect">
            <a:avLst/>
          </a:prstGeom>
        </p:spPr>
      </p:pic>
      <p:pic>
        <p:nvPicPr>
          <p:cNvPr id="4" name="Slika 4" descr="Slika, ki vsebuje besede besedilo, izrezek&#10;&#10;Opis je samodejno ustvarjen">
            <a:extLst>
              <a:ext uri="{FF2B5EF4-FFF2-40B4-BE49-F238E27FC236}">
                <a16:creationId xmlns:a16="http://schemas.microsoft.com/office/drawing/2014/main" id="{02C48A1A-491A-4085-9747-00E950D4B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059" y="5458797"/>
            <a:ext cx="2059141" cy="71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5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A1BDC00-8752-4321-AFF4-F04019189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2D01D7-E963-40F4-8993-614F96B68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0767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1A45054-FDE1-4626-A178-6030E98FB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73" y="1264276"/>
            <a:ext cx="3711949" cy="4114800"/>
          </a:xfrm>
        </p:spPr>
        <p:txBody>
          <a:bodyPr anchor="ctr">
            <a:normAutofit/>
          </a:bodyPr>
          <a:lstStyle/>
          <a:p>
            <a:pPr algn="ctr"/>
            <a:r>
              <a:rPr lang="sl-SI" sz="2800">
                <a:latin typeface="Times New Roman"/>
                <a:cs typeface="Times New Roman"/>
              </a:rPr>
              <a:t>Promocija, </a:t>
            </a:r>
            <a:r>
              <a:rPr lang="sl-SI" sz="2800" err="1">
                <a:latin typeface="Times New Roman"/>
                <a:cs typeface="Times New Roman"/>
              </a:rPr>
              <a:t>Pozicioniranje</a:t>
            </a:r>
            <a:endParaRPr lang="sl-SI" sz="2800">
              <a:latin typeface="Times New Roman"/>
              <a:cs typeface="Times New Roman"/>
            </a:endParaRP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6147EE3C-FCFB-48CF-A754-A88EC010C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417" y="788773"/>
            <a:ext cx="930123" cy="930123"/>
          </a:xfrm>
          <a:prstGeom prst="rect">
            <a:avLst/>
          </a:prstGeom>
        </p:spPr>
      </p:pic>
      <p:pic>
        <p:nvPicPr>
          <p:cNvPr id="4" name="Slika 4">
            <a:extLst>
              <a:ext uri="{FF2B5EF4-FFF2-40B4-BE49-F238E27FC236}">
                <a16:creationId xmlns:a16="http://schemas.microsoft.com/office/drawing/2014/main" id="{2747C527-3DB5-446B-A3B2-58E2418CB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957" y="2132450"/>
            <a:ext cx="985042" cy="985042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id="{C5B6200F-41BC-4D1D-AA8C-64441C68A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714" y="3541008"/>
            <a:ext cx="1271763" cy="1163528"/>
          </a:xfrm>
          <a:prstGeom prst="rect">
            <a:avLst/>
          </a:prstGeom>
        </p:spPr>
      </p:pic>
      <p:pic>
        <p:nvPicPr>
          <p:cNvPr id="7" name="Slika 7">
            <a:extLst>
              <a:ext uri="{FF2B5EF4-FFF2-40B4-BE49-F238E27FC236}">
                <a16:creationId xmlns:a16="http://schemas.microsoft.com/office/drawing/2014/main" id="{E337EFCD-6471-42B8-B1EE-202AF8C595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4460" y="5252792"/>
            <a:ext cx="1739116" cy="825543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ACDF36C-28AC-4E16-8E5D-97AB74BF3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4460" y="622006"/>
            <a:ext cx="4791740" cy="566715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l-SI" sz="1800" b="1">
                <a:latin typeface="Times New Roman"/>
                <a:cs typeface="Times New Roman"/>
              </a:rPr>
              <a:t>Promocija</a:t>
            </a:r>
          </a:p>
          <a:p>
            <a:pPr>
              <a:lnSpc>
                <a:spcPct val="90000"/>
              </a:lnSpc>
            </a:pPr>
            <a:r>
              <a:rPr lang="sl-SI" sz="1800">
                <a:latin typeface="Times New Roman"/>
                <a:cs typeface="Times New Roman"/>
              </a:rPr>
              <a:t>Slogan: "Imuna zdravi, zaupajte naravi!"</a:t>
            </a:r>
            <a:endParaRPr lang="sl-SI" sz="1800"/>
          </a:p>
          <a:p>
            <a:pPr>
              <a:lnSpc>
                <a:spcPct val="90000"/>
              </a:lnSpc>
            </a:pPr>
            <a:r>
              <a:rPr lang="sl-SI" sz="1800">
                <a:latin typeface="Times New Roman"/>
                <a:cs typeface="Times New Roman"/>
              </a:rPr>
              <a:t>Pripadnost tradicionalnim slovenskim izdelkom.</a:t>
            </a:r>
          </a:p>
          <a:p>
            <a:pPr>
              <a:lnSpc>
                <a:spcPct val="90000"/>
              </a:lnSpc>
            </a:pPr>
            <a:r>
              <a:rPr lang="sl-SI" sz="1800">
                <a:latin typeface="Times New Roman"/>
                <a:cs typeface="Times New Roman"/>
              </a:rPr>
              <a:t>Katalog</a:t>
            </a:r>
          </a:p>
          <a:p>
            <a:pPr>
              <a:lnSpc>
                <a:spcPct val="90000"/>
              </a:lnSpc>
            </a:pPr>
            <a:r>
              <a:rPr lang="sl-SI" sz="1800">
                <a:latin typeface="Times New Roman"/>
                <a:cs typeface="Times New Roman"/>
              </a:rPr>
              <a:t>Televizijski oglas</a:t>
            </a:r>
          </a:p>
          <a:p>
            <a:pPr>
              <a:lnSpc>
                <a:spcPct val="90000"/>
              </a:lnSpc>
            </a:pPr>
            <a:r>
              <a:rPr lang="sl-SI" sz="1800" dirty="0">
                <a:latin typeface="Times New Roman"/>
                <a:cs typeface="Times New Roman"/>
                <a:hlinkClick r:id="rId6"/>
              </a:rPr>
              <a:t>Instagram</a:t>
            </a:r>
            <a:r>
              <a:rPr lang="sl-SI" sz="1800" dirty="0">
                <a:latin typeface="Times New Roman"/>
                <a:cs typeface="Times New Roman"/>
              </a:rPr>
              <a:t> </a:t>
            </a:r>
            <a:endParaRPr lang="sl-SI" sz="1800" dirty="0">
              <a:latin typeface="Times New Roman"/>
              <a:ea typeface="+mj-lt"/>
              <a:cs typeface="Times New Roman"/>
            </a:endParaRPr>
          </a:p>
          <a:p>
            <a:pPr>
              <a:lnSpc>
                <a:spcPct val="90000"/>
              </a:lnSpc>
            </a:pPr>
            <a:r>
              <a:rPr lang="sl-SI" sz="1800" dirty="0">
                <a:latin typeface="Times New Roman"/>
                <a:cs typeface="Times New Roman"/>
                <a:hlinkClick r:id="rId7"/>
              </a:rPr>
              <a:t>Facebook</a:t>
            </a:r>
            <a:endParaRPr lang="sl-SI" sz="1800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r>
              <a:rPr lang="sl-SI" sz="1800" dirty="0">
                <a:latin typeface="Times New Roman"/>
                <a:cs typeface="Times New Roman"/>
                <a:hlinkClick r:id="rId8"/>
              </a:rPr>
              <a:t>Klicni center preko Zoom video konference</a:t>
            </a:r>
            <a:endParaRPr lang="sl-SI" sz="1800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r>
              <a:rPr lang="sl-SI" sz="1800">
                <a:latin typeface="Times New Roman"/>
                <a:cs typeface="Times New Roman"/>
              </a:rPr>
              <a:t>Spletna trgovina</a:t>
            </a:r>
          </a:p>
          <a:p>
            <a:pPr>
              <a:lnSpc>
                <a:spcPct val="90000"/>
              </a:lnSpc>
            </a:pPr>
            <a:r>
              <a:rPr lang="sl-SI" sz="1800">
                <a:latin typeface="Times New Roman"/>
                <a:cs typeface="Times New Roman"/>
              </a:rPr>
              <a:t>Spletna stran</a:t>
            </a:r>
            <a:endParaRPr lang="sl-SI" sz="1800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r>
              <a:rPr lang="sl-SI" sz="1800">
                <a:latin typeface="Times New Roman"/>
                <a:cs typeface="Times New Roman"/>
              </a:rPr>
              <a:t>Vizitka </a:t>
            </a:r>
            <a:endParaRPr lang="sl-SI" sz="1800" dirty="0">
              <a:latin typeface="Times New Roman"/>
              <a:cs typeface="Times New Roman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sl-SI" sz="1800" b="1" err="1">
                <a:latin typeface="Times New Roman"/>
                <a:cs typeface="Times New Roman"/>
              </a:rPr>
              <a:t>Pozicioniranje</a:t>
            </a:r>
            <a:r>
              <a:rPr lang="sl-SI" sz="1800" dirty="0">
                <a:latin typeface="Times New Roman"/>
                <a:cs typeface="Times New Roman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sl-SI" sz="1800">
                <a:latin typeface="Times New Roman"/>
                <a:cs typeface="Times New Roman"/>
              </a:rPr>
              <a:t>Naravni in ročno izdelani izdelki.</a:t>
            </a:r>
            <a:endParaRPr lang="en-US" sz="1800">
              <a:ea typeface="+mj-lt"/>
              <a:cs typeface="+mj-lt"/>
            </a:endParaRPr>
          </a:p>
          <a:p>
            <a:pPr>
              <a:lnSpc>
                <a:spcPct val="90000"/>
              </a:lnSpc>
            </a:pPr>
            <a:r>
              <a:rPr lang="sl-SI" sz="1800">
                <a:latin typeface="Times New Roman"/>
                <a:cs typeface="Times New Roman"/>
              </a:rPr>
              <a:t>Opiramo se na zeliščarsko tradicijo. </a:t>
            </a:r>
            <a:endParaRPr lang="en-US" sz="1800">
              <a:ea typeface="+mj-lt"/>
              <a:cs typeface="+mj-lt"/>
            </a:endParaRPr>
          </a:p>
          <a:p>
            <a:pPr>
              <a:lnSpc>
                <a:spcPct val="90000"/>
              </a:lnSpc>
            </a:pPr>
            <a:r>
              <a:rPr lang="sl-SI" sz="1800">
                <a:latin typeface="Times New Roman"/>
                <a:cs typeface="Times New Roman"/>
              </a:rPr>
              <a:t>Ciljni kupci so tisti, ki cenijo tradicijo, naravne ter ročno pridelane slovenske izdelke. </a:t>
            </a:r>
            <a:endParaRPr lang="sl-SI" sz="1800"/>
          </a:p>
        </p:txBody>
      </p:sp>
    </p:spTree>
    <p:extLst>
      <p:ext uri="{BB962C8B-B14F-4D97-AF65-F5344CB8AC3E}">
        <p14:creationId xmlns:p14="http://schemas.microsoft.com/office/powerpoint/2010/main" val="278464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CD6474-47AA-4D47-AF35-32FA3089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D96BC9C-E056-4FDA-B9A3-AA25D7618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20728"/>
            <a:ext cx="9486900" cy="996061"/>
          </a:xfrm>
        </p:spPr>
        <p:txBody>
          <a:bodyPr anchor="b">
            <a:normAutofit/>
          </a:bodyPr>
          <a:lstStyle/>
          <a:p>
            <a:pPr algn="ctr"/>
            <a:r>
              <a:rPr lang="sl-SI">
                <a:latin typeface="Times New Roman"/>
                <a:cs typeface="Times New Roman"/>
              </a:rPr>
              <a:t>ZAPOSLENI 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DBE0344-E269-4616-85CC-0AD2BCA5A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0455" y="3335508"/>
            <a:ext cx="1620159" cy="3992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l-SI" sz="1800">
                <a:solidFill>
                  <a:schemeClr val="tx1"/>
                </a:solidFill>
                <a:latin typeface="Times New Roman"/>
                <a:cs typeface="Times New Roman"/>
              </a:rPr>
              <a:t>TAJNIŠTVO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F40639F-BC8B-4825-9573-C4F197F6F225}"/>
              </a:ext>
            </a:extLst>
          </p:cNvPr>
          <p:cNvSpPr txBox="1"/>
          <p:nvPr/>
        </p:nvSpPr>
        <p:spPr>
          <a:xfrm>
            <a:off x="4659086" y="349068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l-SI">
                <a:latin typeface="Times New Roman"/>
                <a:cs typeface="Times New Roman"/>
              </a:rPr>
              <a:t>DIREKTORICA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8A6CC71-A3B9-4D41-8B16-F30AF596F55A}"/>
              </a:ext>
            </a:extLst>
          </p:cNvPr>
          <p:cNvSpPr txBox="1"/>
          <p:nvPr/>
        </p:nvSpPr>
        <p:spPr>
          <a:xfrm>
            <a:off x="7767578" y="1347765"/>
            <a:ext cx="230777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l-SI">
                <a:latin typeface="Times New Roman"/>
                <a:cs typeface="Times New Roman"/>
              </a:rPr>
              <a:t>RAČUNOVODSTVO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4AF1FE4-5BE9-4D18-B754-AFBB013ABB1B}"/>
              </a:ext>
            </a:extLst>
          </p:cNvPr>
          <p:cNvSpPr txBox="1"/>
          <p:nvPr/>
        </p:nvSpPr>
        <p:spPr>
          <a:xfrm>
            <a:off x="8002137" y="294615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>
                <a:latin typeface="Times New Roman"/>
                <a:cs typeface="Times New Roman"/>
              </a:rPr>
              <a:t>KADROVSKA SLUŽBA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F3D5A299-9E7E-4B3D-B761-75455A4DC038}"/>
              </a:ext>
            </a:extLst>
          </p:cNvPr>
          <p:cNvSpPr txBox="1"/>
          <p:nvPr/>
        </p:nvSpPr>
        <p:spPr>
          <a:xfrm>
            <a:off x="7359196" y="4550682"/>
            <a:ext cx="32076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>
                <a:latin typeface="Times New Roman"/>
                <a:cs typeface="Times New Roman"/>
              </a:rPr>
              <a:t>ODNOSI Z JAVNOSTJO - PR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EF92EE5E-E7DA-483C-81FA-31159D0CECC1}"/>
              </a:ext>
            </a:extLst>
          </p:cNvPr>
          <p:cNvSpPr txBox="1"/>
          <p:nvPr/>
        </p:nvSpPr>
        <p:spPr>
          <a:xfrm>
            <a:off x="1326243" y="390978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>
                <a:latin typeface="Times New Roman"/>
                <a:cs typeface="Times New Roman"/>
              </a:rPr>
              <a:t>PRODAJNI ODDELEK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247068BA-2034-4E87-879F-F5A721FEF05B}"/>
              </a:ext>
            </a:extLst>
          </p:cNvPr>
          <p:cNvSpPr txBox="1"/>
          <p:nvPr/>
        </p:nvSpPr>
        <p:spPr>
          <a:xfrm>
            <a:off x="4241347" y="483643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>
                <a:latin typeface="Times New Roman"/>
                <a:cs typeface="Times New Roman"/>
              </a:rPr>
              <a:t>NABAVNI ODDELEK</a:t>
            </a:r>
          </a:p>
        </p:txBody>
      </p:sp>
      <p:cxnSp>
        <p:nvCxnSpPr>
          <p:cNvPr id="13" name="Raven puščični povezovalnik 12">
            <a:extLst>
              <a:ext uri="{FF2B5EF4-FFF2-40B4-BE49-F238E27FC236}">
                <a16:creationId xmlns:a16="http://schemas.microsoft.com/office/drawing/2014/main" id="{B3F939D4-E38E-432A-8655-4059CD3D1505}"/>
              </a:ext>
            </a:extLst>
          </p:cNvPr>
          <p:cNvCxnSpPr/>
          <p:nvPr/>
        </p:nvCxnSpPr>
        <p:spPr>
          <a:xfrm flipH="1" flipV="1">
            <a:off x="6365422" y="3850822"/>
            <a:ext cx="1095829" cy="595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>
            <a:extLst>
              <a:ext uri="{FF2B5EF4-FFF2-40B4-BE49-F238E27FC236}">
                <a16:creationId xmlns:a16="http://schemas.microsoft.com/office/drawing/2014/main" id="{6D8D686A-6121-40D5-B244-6DF6632B7106}"/>
              </a:ext>
            </a:extLst>
          </p:cNvPr>
          <p:cNvCxnSpPr/>
          <p:nvPr/>
        </p:nvCxnSpPr>
        <p:spPr>
          <a:xfrm flipV="1">
            <a:off x="3167967" y="3445935"/>
            <a:ext cx="1623861" cy="21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povezovalnik 14">
            <a:extLst>
              <a:ext uri="{FF2B5EF4-FFF2-40B4-BE49-F238E27FC236}">
                <a16:creationId xmlns:a16="http://schemas.microsoft.com/office/drawing/2014/main" id="{C8F70CC6-425E-4E24-B952-46E54FBF21A7}"/>
              </a:ext>
            </a:extLst>
          </p:cNvPr>
          <p:cNvCxnSpPr/>
          <p:nvPr/>
        </p:nvCxnSpPr>
        <p:spPr>
          <a:xfrm flipV="1">
            <a:off x="3784600" y="3744685"/>
            <a:ext cx="849086" cy="304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uščični povezovalnik 15">
            <a:extLst>
              <a:ext uri="{FF2B5EF4-FFF2-40B4-BE49-F238E27FC236}">
                <a16:creationId xmlns:a16="http://schemas.microsoft.com/office/drawing/2014/main" id="{B6883664-5EFF-4E31-A36B-10A1E003B340}"/>
              </a:ext>
            </a:extLst>
          </p:cNvPr>
          <p:cNvCxnSpPr/>
          <p:nvPr/>
        </p:nvCxnSpPr>
        <p:spPr>
          <a:xfrm flipH="1">
            <a:off x="6042576" y="2394020"/>
            <a:ext cx="1696944" cy="989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uščični povezovalnik 16">
            <a:extLst>
              <a:ext uri="{FF2B5EF4-FFF2-40B4-BE49-F238E27FC236}">
                <a16:creationId xmlns:a16="http://schemas.microsoft.com/office/drawing/2014/main" id="{31C94CF9-C8A8-482E-9ADF-A2B2C260030D}"/>
              </a:ext>
            </a:extLst>
          </p:cNvPr>
          <p:cNvCxnSpPr/>
          <p:nvPr/>
        </p:nvCxnSpPr>
        <p:spPr>
          <a:xfrm flipH="1">
            <a:off x="6392943" y="3123805"/>
            <a:ext cx="1634286" cy="47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uščični povezovalnik 17">
            <a:extLst>
              <a:ext uri="{FF2B5EF4-FFF2-40B4-BE49-F238E27FC236}">
                <a16:creationId xmlns:a16="http://schemas.microsoft.com/office/drawing/2014/main" id="{7ADE6C46-BBD0-457B-B95D-7377C2E7122C}"/>
              </a:ext>
            </a:extLst>
          </p:cNvPr>
          <p:cNvCxnSpPr/>
          <p:nvPr/>
        </p:nvCxnSpPr>
        <p:spPr>
          <a:xfrm flipV="1">
            <a:off x="5270019" y="3827098"/>
            <a:ext cx="232229" cy="899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Slika 19" descr="Slika, ki vsebuje besede besedilo, predmet za pisanje, nepremičen, svinčnik&#10;&#10;Opis je samodejno ustvarjen">
            <a:extLst>
              <a:ext uri="{FF2B5EF4-FFF2-40B4-BE49-F238E27FC236}">
                <a16:creationId xmlns:a16="http://schemas.microsoft.com/office/drawing/2014/main" id="{A2FCF996-4AF8-4E6D-A49A-613B72EC6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514" y="1677541"/>
            <a:ext cx="1110267" cy="927145"/>
          </a:xfrm>
          <a:prstGeom prst="rect">
            <a:avLst/>
          </a:prstGeom>
        </p:spPr>
      </p:pic>
      <p:pic>
        <p:nvPicPr>
          <p:cNvPr id="20" name="Slika 20">
            <a:extLst>
              <a:ext uri="{FF2B5EF4-FFF2-40B4-BE49-F238E27FC236}">
                <a16:creationId xmlns:a16="http://schemas.microsoft.com/office/drawing/2014/main" id="{2244E0DE-D1F8-4F6F-8700-148158516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369" y="2260509"/>
            <a:ext cx="1612811" cy="1038360"/>
          </a:xfrm>
          <a:prstGeom prst="rect">
            <a:avLst/>
          </a:prstGeom>
        </p:spPr>
      </p:pic>
      <p:pic>
        <p:nvPicPr>
          <p:cNvPr id="21" name="Slika 21" descr="Slika, ki vsebuje besede besedilo, preslikava&#10;&#10;Opis je samodejno ustvarjen">
            <a:extLst>
              <a:ext uri="{FF2B5EF4-FFF2-40B4-BE49-F238E27FC236}">
                <a16:creationId xmlns:a16="http://schemas.microsoft.com/office/drawing/2014/main" id="{3E7E8CFD-59DB-4C8C-BF3B-44EF5C7CA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949" y="4917778"/>
            <a:ext cx="2325757" cy="930062"/>
          </a:xfrm>
          <a:prstGeom prst="rect">
            <a:avLst/>
          </a:prstGeom>
        </p:spPr>
      </p:pic>
      <p:pic>
        <p:nvPicPr>
          <p:cNvPr id="22" name="Slika 22">
            <a:extLst>
              <a:ext uri="{FF2B5EF4-FFF2-40B4-BE49-F238E27FC236}">
                <a16:creationId xmlns:a16="http://schemas.microsoft.com/office/drawing/2014/main" id="{5559A4B0-36A5-4B88-9BDA-1C6952785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8851" y="4639689"/>
            <a:ext cx="2034862" cy="755412"/>
          </a:xfrm>
          <a:prstGeom prst="rect">
            <a:avLst/>
          </a:prstGeom>
        </p:spPr>
      </p:pic>
      <p:pic>
        <p:nvPicPr>
          <p:cNvPr id="23" name="Slika 23" descr="Slika, ki vsebuje besede besedilo, izrezek&#10;&#10;Opis je samodejno ustvarjen">
            <a:extLst>
              <a:ext uri="{FF2B5EF4-FFF2-40B4-BE49-F238E27FC236}">
                <a16:creationId xmlns:a16="http://schemas.microsoft.com/office/drawing/2014/main" id="{885CDFC5-4945-47D2-9A34-E6ED4C79B4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5104" y="3332473"/>
            <a:ext cx="2099257" cy="1169703"/>
          </a:xfrm>
          <a:prstGeom prst="rect">
            <a:avLst/>
          </a:prstGeom>
        </p:spPr>
      </p:pic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B61B170B-A02A-44E6-85A1-EF74CEFBB861}"/>
              </a:ext>
            </a:extLst>
          </p:cNvPr>
          <p:cNvSpPr txBox="1"/>
          <p:nvPr/>
        </p:nvSpPr>
        <p:spPr>
          <a:xfrm>
            <a:off x="2953555" y="195544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l-SI">
                <a:latin typeface="Times New Roman"/>
                <a:cs typeface="Times New Roman"/>
              </a:rPr>
              <a:t>PROIZVODNJA</a:t>
            </a:r>
          </a:p>
        </p:txBody>
      </p:sp>
      <p:pic>
        <p:nvPicPr>
          <p:cNvPr id="25" name="Slika 25">
            <a:extLst>
              <a:ext uri="{FF2B5EF4-FFF2-40B4-BE49-F238E27FC236}">
                <a16:creationId xmlns:a16="http://schemas.microsoft.com/office/drawing/2014/main" id="{9D9B0EAB-3543-49E8-8C72-94FC96B064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6682" y="866340"/>
            <a:ext cx="1798750" cy="1036278"/>
          </a:xfrm>
          <a:prstGeom prst="rect">
            <a:avLst/>
          </a:prstGeom>
        </p:spPr>
      </p:pic>
      <p:cxnSp>
        <p:nvCxnSpPr>
          <p:cNvPr id="26" name="Raven puščični povezovalnik 25">
            <a:extLst>
              <a:ext uri="{FF2B5EF4-FFF2-40B4-BE49-F238E27FC236}">
                <a16:creationId xmlns:a16="http://schemas.microsoft.com/office/drawing/2014/main" id="{170C8508-4054-4468-B9E2-B224EC5068DF}"/>
              </a:ext>
            </a:extLst>
          </p:cNvPr>
          <p:cNvCxnSpPr/>
          <p:nvPr/>
        </p:nvCxnSpPr>
        <p:spPr>
          <a:xfrm flipH="1" flipV="1">
            <a:off x="4227625" y="2397751"/>
            <a:ext cx="1199881" cy="802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C3A760DD-2A97-4122-BD5B-B1C26C0230EB}"/>
              </a:ext>
            </a:extLst>
          </p:cNvPr>
          <p:cNvSpPr txBox="1"/>
          <p:nvPr/>
        </p:nvSpPr>
        <p:spPr>
          <a:xfrm>
            <a:off x="8673548" y="5797826"/>
            <a:ext cx="13119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>
                <a:latin typeface="Times New Roman"/>
                <a:cs typeface="Times New Roman"/>
              </a:rPr>
              <a:t>Klara, Anja</a:t>
            </a:r>
            <a:endParaRPr lang="sl-SI" dirty="0">
              <a:latin typeface="Times New Roman"/>
              <a:cs typeface="Times New Roman"/>
            </a:endParaRP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5C3B0084-AD16-44D8-8D95-B3E63601454D}"/>
              </a:ext>
            </a:extLst>
          </p:cNvPr>
          <p:cNvSpPr txBox="1"/>
          <p:nvPr/>
        </p:nvSpPr>
        <p:spPr>
          <a:xfrm>
            <a:off x="5238336" y="3303518"/>
            <a:ext cx="7288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l-SI">
                <a:latin typeface="Times New Roman"/>
                <a:cs typeface="Times New Roman"/>
              </a:rPr>
              <a:t>Nina</a:t>
            </a:r>
            <a:endParaRPr lang="sl-SI" dirty="0">
              <a:latin typeface="Times New Roman"/>
              <a:cs typeface="Times New Roman"/>
            </a:endParaRPr>
          </a:p>
        </p:txBody>
      </p: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50FFB5F1-0AC6-4480-986D-D081F3C60733}"/>
              </a:ext>
            </a:extLst>
          </p:cNvPr>
          <p:cNvSpPr txBox="1"/>
          <p:nvPr/>
        </p:nvSpPr>
        <p:spPr>
          <a:xfrm>
            <a:off x="9913454" y="3267489"/>
            <a:ext cx="14312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>
                <a:latin typeface="Times New Roman"/>
                <a:cs typeface="Times New Roman"/>
              </a:rPr>
              <a:t>Klara, Arnela</a:t>
            </a:r>
            <a:endParaRPr lang="sl-SI" dirty="0">
              <a:latin typeface="Times New Roman"/>
              <a:cs typeface="Times New Roman"/>
            </a:endParaRPr>
          </a:p>
        </p:txBody>
      </p:sp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75612439-BBC8-4EF7-B787-B234478EB5AE}"/>
              </a:ext>
            </a:extLst>
          </p:cNvPr>
          <p:cNvSpPr txBox="1"/>
          <p:nvPr/>
        </p:nvSpPr>
        <p:spPr>
          <a:xfrm>
            <a:off x="8923268" y="167432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>
                <a:latin typeface="Times New Roman"/>
                <a:cs typeface="Times New Roman"/>
              </a:rPr>
              <a:t>Ines, Nevena, Valentina</a:t>
            </a:r>
            <a:endParaRPr lang="sl-SI" dirty="0">
              <a:latin typeface="Times New Roman"/>
              <a:cs typeface="Times New Roman"/>
            </a:endParaRPr>
          </a:p>
        </p:txBody>
      </p:sp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75EBA295-9BA0-4744-898D-542805A91B20}"/>
              </a:ext>
            </a:extLst>
          </p:cNvPr>
          <p:cNvSpPr txBox="1"/>
          <p:nvPr/>
        </p:nvSpPr>
        <p:spPr>
          <a:xfrm>
            <a:off x="796787" y="1996109"/>
            <a:ext cx="14709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>
                <a:latin typeface="Times New Roman"/>
                <a:cs typeface="Times New Roman"/>
              </a:rPr>
              <a:t>Sara, Amna</a:t>
            </a:r>
            <a:endParaRPr lang="sl-SI" dirty="0">
              <a:latin typeface="Times New Roman"/>
              <a:cs typeface="Times New Roman"/>
            </a:endParaRPr>
          </a:p>
        </p:txBody>
      </p:sp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F0C102E9-5503-43A3-B238-68B8B9626001}"/>
              </a:ext>
            </a:extLst>
          </p:cNvPr>
          <p:cNvSpPr txBox="1"/>
          <p:nvPr/>
        </p:nvSpPr>
        <p:spPr>
          <a:xfrm>
            <a:off x="4656897" y="5153853"/>
            <a:ext cx="183542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>
                <a:latin typeface="Times New Roman"/>
                <a:cs typeface="Times New Roman"/>
              </a:rPr>
              <a:t>Aleksander, Anesa, Lara</a:t>
            </a:r>
            <a:endParaRPr lang="sl-SI" dirty="0">
              <a:latin typeface="Times New Roman"/>
              <a:cs typeface="Times New Roman"/>
            </a:endParaRPr>
          </a:p>
        </p:txBody>
      </p:sp>
      <p:sp>
        <p:nvSpPr>
          <p:cNvPr id="33" name="PoljeZBesedilom 32">
            <a:extLst>
              <a:ext uri="{FF2B5EF4-FFF2-40B4-BE49-F238E27FC236}">
                <a16:creationId xmlns:a16="http://schemas.microsoft.com/office/drawing/2014/main" id="{01095BBE-628D-46C9-B843-91045C178CB8}"/>
              </a:ext>
            </a:extLst>
          </p:cNvPr>
          <p:cNvSpPr txBox="1"/>
          <p:nvPr/>
        </p:nvSpPr>
        <p:spPr>
          <a:xfrm>
            <a:off x="1659007" y="538286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>
                <a:latin typeface="Times New Roman"/>
                <a:cs typeface="Times New Roman"/>
              </a:rPr>
              <a:t>Žiga, Sara, Denis</a:t>
            </a:r>
            <a:endParaRPr lang="sl-SI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92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7BA30B5-B051-4F5B-A4AE-7E19F4507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C1B525-FD47-4FDC-A756-858A1D14C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767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81DB2D-F78C-4246-8B09-841DCB5B5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0" y="685798"/>
            <a:ext cx="6743700" cy="5486401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2AAFD17-8099-4CF7-BC26-75BF5F42C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199" y="990599"/>
            <a:ext cx="5448301" cy="885826"/>
          </a:xfrm>
        </p:spPr>
        <p:txBody>
          <a:bodyPr>
            <a:normAutofit/>
          </a:bodyPr>
          <a:lstStyle/>
          <a:p>
            <a:pPr algn="ctr"/>
            <a:r>
              <a:rPr lang="sl-SI">
                <a:latin typeface="Times New Roman"/>
                <a:cs typeface="Times New Roman"/>
              </a:rPr>
              <a:t>FINANČNI NAČRT</a:t>
            </a:r>
          </a:p>
        </p:txBody>
      </p:sp>
      <p:pic>
        <p:nvPicPr>
          <p:cNvPr id="4" name="Slika 4" descr="Slika, ki vsebuje besede besedilo&#10;&#10;Opis je samodejno ustvarjen">
            <a:extLst>
              <a:ext uri="{FF2B5EF4-FFF2-40B4-BE49-F238E27FC236}">
                <a16:creationId xmlns:a16="http://schemas.microsoft.com/office/drawing/2014/main" id="{002C6119-A36A-4BDD-85B2-23B4BC359E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0" r="7688" b="-1"/>
          <a:stretch/>
        </p:blipFill>
        <p:spPr>
          <a:xfrm>
            <a:off x="685800" y="685798"/>
            <a:ext cx="2705100" cy="2445088"/>
          </a:xfrm>
          <a:prstGeom prst="rect">
            <a:avLst/>
          </a:prstGeom>
        </p:spPr>
      </p:pic>
      <p:pic>
        <p:nvPicPr>
          <p:cNvPr id="5" name="Slika 5" descr="Slika, ki vsebuje besede besedilo, ovojnica&#10;&#10;Opis je samodejno ustvarjen">
            <a:extLst>
              <a:ext uri="{FF2B5EF4-FFF2-40B4-BE49-F238E27FC236}">
                <a16:creationId xmlns:a16="http://schemas.microsoft.com/office/drawing/2014/main" id="{BF0464FD-AB3F-4A8F-B321-138D783322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28" r="10216" b="-1"/>
          <a:stretch/>
        </p:blipFill>
        <p:spPr>
          <a:xfrm>
            <a:off x="685800" y="3727111"/>
            <a:ext cx="2705100" cy="2445088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6B51C47-5578-42EF-8B8C-D3AB4F842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171" y="2135938"/>
            <a:ext cx="5633439" cy="348857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just"/>
            <a:r>
              <a:rPr lang="sl-SI">
                <a:latin typeface="Times New Roman"/>
                <a:cs typeface="Times New Roman"/>
              </a:rPr>
              <a:t>Ustanovni kapital: 175.000 eur </a:t>
            </a:r>
            <a:endParaRPr lang="sl-SI"/>
          </a:p>
          <a:p>
            <a:pPr algn="just"/>
            <a:r>
              <a:rPr lang="sl-SI">
                <a:latin typeface="Times New Roman"/>
                <a:cs typeface="Times New Roman"/>
              </a:rPr>
              <a:t>Vsak družbenik je vložil 10.937,50 eur</a:t>
            </a:r>
          </a:p>
          <a:p>
            <a:pPr algn="just"/>
            <a:r>
              <a:rPr lang="sl-SI">
                <a:latin typeface="Times New Roman"/>
                <a:cs typeface="Times New Roman"/>
              </a:rPr>
              <a:t>100% lastni viri </a:t>
            </a:r>
          </a:p>
          <a:p>
            <a:pPr marL="0" indent="0" algn="just">
              <a:buNone/>
            </a:pPr>
            <a:r>
              <a:rPr lang="sl-SI">
                <a:latin typeface="Times New Roman"/>
                <a:cs typeface="Times New Roman"/>
              </a:rPr>
              <a:t>TOČKA PRELOMA</a:t>
            </a:r>
          </a:p>
          <a:p>
            <a:pPr algn="just">
              <a:buFont typeface="Arial"/>
              <a:buChar char="•"/>
            </a:pPr>
            <a:r>
              <a:rPr lang="sl-SI">
                <a:latin typeface="Times New Roman"/>
                <a:ea typeface="+mj-lt"/>
                <a:cs typeface="+mj-lt"/>
              </a:rPr>
              <a:t>Točka preloma -  764 / kos</a:t>
            </a:r>
            <a:endParaRPr lang="en-US">
              <a:latin typeface="Times New Roman"/>
              <a:ea typeface="+mj-lt"/>
              <a:cs typeface="+mj-lt"/>
            </a:endParaRPr>
          </a:p>
          <a:p>
            <a:pPr algn="just">
              <a:buFont typeface="Arial"/>
              <a:buChar char="•"/>
            </a:pPr>
            <a:r>
              <a:rPr lang="sl-SI">
                <a:latin typeface="Times New Roman"/>
                <a:ea typeface="+mj-lt"/>
                <a:cs typeface="+mj-lt"/>
              </a:rPr>
              <a:t>V dvanajstem mesecu poslovanja (oktober 2021)</a:t>
            </a:r>
            <a:endParaRPr lang="sl-SI"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  <a:buFont typeface="Arial"/>
              <a:buChar char="•"/>
            </a:pPr>
            <a:r>
              <a:rPr lang="sl-SI">
                <a:latin typeface="Times New Roman"/>
                <a:cs typeface="Times New Roman"/>
              </a:rPr>
              <a:t>Mesečni fiksni stroški ( 2.500 eur)</a:t>
            </a:r>
            <a:endParaRPr lang="en-US">
              <a:ea typeface="+mj-lt"/>
              <a:cs typeface="+mj-lt"/>
            </a:endParaRPr>
          </a:p>
          <a:p>
            <a:pPr algn="just">
              <a:lnSpc>
                <a:spcPct val="90000"/>
              </a:lnSpc>
              <a:buFont typeface="Arial"/>
              <a:buChar char="•"/>
            </a:pPr>
            <a:r>
              <a:rPr lang="sl-SI">
                <a:latin typeface="Times New Roman"/>
                <a:cs typeface="Times New Roman"/>
              </a:rPr>
              <a:t>Mesečni variabilni stroški (454,04 eur)</a:t>
            </a:r>
            <a:endParaRPr lang="sl-SI"/>
          </a:p>
          <a:p>
            <a:pPr marL="0" indent="0">
              <a:buNone/>
            </a:pPr>
            <a:endParaRPr lang="sl-SI" sz="2000">
              <a:latin typeface="Times New Roman"/>
              <a:cs typeface="Times New Roman"/>
            </a:endParaRPr>
          </a:p>
          <a:p>
            <a:endParaRPr lang="sl-SI"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526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Širokozaslonsko</PresentationFormat>
  <Slides>10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1" baseType="lpstr">
      <vt:lpstr>ClassicFrameVTI</vt:lpstr>
      <vt:lpstr>IMUNA, D. O. O.</vt:lpstr>
      <vt:lpstr>NAŠE PODJETJE</vt:lpstr>
      <vt:lpstr>IZDELKI</vt:lpstr>
      <vt:lpstr>PRODAJNI TRG</vt:lpstr>
      <vt:lpstr>Prodaja</vt:lpstr>
      <vt:lpstr>Tržni delež, Konkurenca</vt:lpstr>
      <vt:lpstr>Promocija, Pozicioniranje</vt:lpstr>
      <vt:lpstr>ZAPOSLENI </vt:lpstr>
      <vt:lpstr>FINANČNI NAČRT</vt:lpstr>
      <vt:lpstr>FINANČNI NAČRT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/>
  <cp:revision>79</cp:revision>
  <dcterms:created xsi:type="dcterms:W3CDTF">2021-02-11T12:58:01Z</dcterms:created>
  <dcterms:modified xsi:type="dcterms:W3CDTF">2021-02-12T20:34:28Z</dcterms:modified>
</cp:coreProperties>
</file>