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5" r:id="rId3"/>
    <p:sldId id="257" r:id="rId4"/>
    <p:sldId id="258" r:id="rId5"/>
    <p:sldId id="272" r:id="rId6"/>
    <p:sldId id="273" r:id="rId7"/>
    <p:sldId id="261" r:id="rId8"/>
    <p:sldId id="274" r:id="rId9"/>
    <p:sldId id="268" r:id="rId10"/>
    <p:sldId id="275" r:id="rId11"/>
    <p:sldId id="276" r:id="rId12"/>
    <p:sldId id="269" r:id="rId13"/>
    <p:sldId id="270" r:id="rId14"/>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F2A9E0F-89D8-4AE9-B560-ADE3E3EB5F2A}"/>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8DE6A771-A3BD-42BC-AEED-07C3BA0738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D3BF2EAD-AE53-460D-8B9D-FBA6FA4F7735}"/>
              </a:ext>
            </a:extLst>
          </p:cNvPr>
          <p:cNvSpPr>
            <a:spLocks noGrp="1"/>
          </p:cNvSpPr>
          <p:nvPr>
            <p:ph type="dt" sz="half" idx="10"/>
          </p:nvPr>
        </p:nvSpPr>
        <p:spPr/>
        <p:txBody>
          <a:bodyPr/>
          <a:lstStyle/>
          <a:p>
            <a:fld id="{754CBBA9-A5D5-4DF4-8CCD-E10746197E30}" type="datetimeFigureOut">
              <a:rPr lang="sl-SI" smtClean="0"/>
              <a:t>12. 02. 2021</a:t>
            </a:fld>
            <a:endParaRPr lang="sl-SI"/>
          </a:p>
        </p:txBody>
      </p:sp>
      <p:sp>
        <p:nvSpPr>
          <p:cNvPr id="5" name="Označba mesta noge 4">
            <a:extLst>
              <a:ext uri="{FF2B5EF4-FFF2-40B4-BE49-F238E27FC236}">
                <a16:creationId xmlns:a16="http://schemas.microsoft.com/office/drawing/2014/main" id="{844F8C7A-7726-419E-9AB8-3E71D240E6FD}"/>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725DD43F-CA9F-419E-9069-7B410508C93E}"/>
              </a:ext>
            </a:extLst>
          </p:cNvPr>
          <p:cNvSpPr>
            <a:spLocks noGrp="1"/>
          </p:cNvSpPr>
          <p:nvPr>
            <p:ph type="sldNum" sz="quarter" idx="12"/>
          </p:nvPr>
        </p:nvSpPr>
        <p:spPr/>
        <p:txBody>
          <a:bodyPr/>
          <a:lstStyle/>
          <a:p>
            <a:fld id="{3C8E6437-9327-4DD9-A9CB-FF4F1779578F}" type="slidenum">
              <a:rPr lang="sl-SI" smtClean="0"/>
              <a:t>‹#›</a:t>
            </a:fld>
            <a:endParaRPr lang="sl-SI"/>
          </a:p>
        </p:txBody>
      </p:sp>
    </p:spTree>
    <p:extLst>
      <p:ext uri="{BB962C8B-B14F-4D97-AF65-F5344CB8AC3E}">
        <p14:creationId xmlns:p14="http://schemas.microsoft.com/office/powerpoint/2010/main" val="2384719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3FF0E15-B1F3-4988-94D7-EBA971CF886E}"/>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F2867588-A0B9-4B9D-99DD-1F9AAA19BB15}"/>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DD8A7D4A-EBE3-4BF0-87F8-5FEDEFA6ED8B}"/>
              </a:ext>
            </a:extLst>
          </p:cNvPr>
          <p:cNvSpPr>
            <a:spLocks noGrp="1"/>
          </p:cNvSpPr>
          <p:nvPr>
            <p:ph type="dt" sz="half" idx="10"/>
          </p:nvPr>
        </p:nvSpPr>
        <p:spPr/>
        <p:txBody>
          <a:bodyPr/>
          <a:lstStyle/>
          <a:p>
            <a:fld id="{754CBBA9-A5D5-4DF4-8CCD-E10746197E30}" type="datetimeFigureOut">
              <a:rPr lang="sl-SI" smtClean="0"/>
              <a:t>12. 02. 2021</a:t>
            </a:fld>
            <a:endParaRPr lang="sl-SI"/>
          </a:p>
        </p:txBody>
      </p:sp>
      <p:sp>
        <p:nvSpPr>
          <p:cNvPr id="5" name="Označba mesta noge 4">
            <a:extLst>
              <a:ext uri="{FF2B5EF4-FFF2-40B4-BE49-F238E27FC236}">
                <a16:creationId xmlns:a16="http://schemas.microsoft.com/office/drawing/2014/main" id="{82A728F7-4CFC-4DAD-A1A6-172FC30939CA}"/>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A6CC4F0A-6FBF-4E82-9482-431568B02C1C}"/>
              </a:ext>
            </a:extLst>
          </p:cNvPr>
          <p:cNvSpPr>
            <a:spLocks noGrp="1"/>
          </p:cNvSpPr>
          <p:nvPr>
            <p:ph type="sldNum" sz="quarter" idx="12"/>
          </p:nvPr>
        </p:nvSpPr>
        <p:spPr/>
        <p:txBody>
          <a:bodyPr/>
          <a:lstStyle/>
          <a:p>
            <a:fld id="{3C8E6437-9327-4DD9-A9CB-FF4F1779578F}" type="slidenum">
              <a:rPr lang="sl-SI" smtClean="0"/>
              <a:t>‹#›</a:t>
            </a:fld>
            <a:endParaRPr lang="sl-SI"/>
          </a:p>
        </p:txBody>
      </p:sp>
    </p:spTree>
    <p:extLst>
      <p:ext uri="{BB962C8B-B14F-4D97-AF65-F5344CB8AC3E}">
        <p14:creationId xmlns:p14="http://schemas.microsoft.com/office/powerpoint/2010/main" val="3775934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1BC53EF8-1C24-41D7-B4C4-909ECA2F9976}"/>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E62D5406-1900-48B2-840D-392BF8174D01}"/>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91481B77-99CE-4B62-BB17-E660ED2314C3}"/>
              </a:ext>
            </a:extLst>
          </p:cNvPr>
          <p:cNvSpPr>
            <a:spLocks noGrp="1"/>
          </p:cNvSpPr>
          <p:nvPr>
            <p:ph type="dt" sz="half" idx="10"/>
          </p:nvPr>
        </p:nvSpPr>
        <p:spPr/>
        <p:txBody>
          <a:bodyPr/>
          <a:lstStyle/>
          <a:p>
            <a:fld id="{754CBBA9-A5D5-4DF4-8CCD-E10746197E30}" type="datetimeFigureOut">
              <a:rPr lang="sl-SI" smtClean="0"/>
              <a:t>12. 02. 2021</a:t>
            </a:fld>
            <a:endParaRPr lang="sl-SI"/>
          </a:p>
        </p:txBody>
      </p:sp>
      <p:sp>
        <p:nvSpPr>
          <p:cNvPr id="5" name="Označba mesta noge 4">
            <a:extLst>
              <a:ext uri="{FF2B5EF4-FFF2-40B4-BE49-F238E27FC236}">
                <a16:creationId xmlns:a16="http://schemas.microsoft.com/office/drawing/2014/main" id="{44F47B49-0B1E-4282-A6F6-C5641438CBAD}"/>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3278C6DD-5766-4E94-BC4C-A58FEBF76CF2}"/>
              </a:ext>
            </a:extLst>
          </p:cNvPr>
          <p:cNvSpPr>
            <a:spLocks noGrp="1"/>
          </p:cNvSpPr>
          <p:nvPr>
            <p:ph type="sldNum" sz="quarter" idx="12"/>
          </p:nvPr>
        </p:nvSpPr>
        <p:spPr/>
        <p:txBody>
          <a:bodyPr/>
          <a:lstStyle/>
          <a:p>
            <a:fld id="{3C8E6437-9327-4DD9-A9CB-FF4F1779578F}" type="slidenum">
              <a:rPr lang="sl-SI" smtClean="0"/>
              <a:t>‹#›</a:t>
            </a:fld>
            <a:endParaRPr lang="sl-SI"/>
          </a:p>
        </p:txBody>
      </p:sp>
    </p:spTree>
    <p:extLst>
      <p:ext uri="{BB962C8B-B14F-4D97-AF65-F5344CB8AC3E}">
        <p14:creationId xmlns:p14="http://schemas.microsoft.com/office/powerpoint/2010/main" val="4217369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27141A1-502E-48FB-BBF1-732B0BD225EC}"/>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86E02787-8DD9-402C-9213-70A3E464B6DC}"/>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06D531CC-37CC-4A4D-83E5-EF9ADA4B9BB6}"/>
              </a:ext>
            </a:extLst>
          </p:cNvPr>
          <p:cNvSpPr>
            <a:spLocks noGrp="1"/>
          </p:cNvSpPr>
          <p:nvPr>
            <p:ph type="dt" sz="half" idx="10"/>
          </p:nvPr>
        </p:nvSpPr>
        <p:spPr/>
        <p:txBody>
          <a:bodyPr/>
          <a:lstStyle/>
          <a:p>
            <a:fld id="{754CBBA9-A5D5-4DF4-8CCD-E10746197E30}" type="datetimeFigureOut">
              <a:rPr lang="sl-SI" smtClean="0"/>
              <a:t>12. 02. 2021</a:t>
            </a:fld>
            <a:endParaRPr lang="sl-SI"/>
          </a:p>
        </p:txBody>
      </p:sp>
      <p:sp>
        <p:nvSpPr>
          <p:cNvPr id="5" name="Označba mesta noge 4">
            <a:extLst>
              <a:ext uri="{FF2B5EF4-FFF2-40B4-BE49-F238E27FC236}">
                <a16:creationId xmlns:a16="http://schemas.microsoft.com/office/drawing/2014/main" id="{5CBAB348-9754-4A5E-A68A-808E694068BF}"/>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45719E97-15DF-4478-92EC-7EB733F1EB2F}"/>
              </a:ext>
            </a:extLst>
          </p:cNvPr>
          <p:cNvSpPr>
            <a:spLocks noGrp="1"/>
          </p:cNvSpPr>
          <p:nvPr>
            <p:ph type="sldNum" sz="quarter" idx="12"/>
          </p:nvPr>
        </p:nvSpPr>
        <p:spPr/>
        <p:txBody>
          <a:bodyPr/>
          <a:lstStyle/>
          <a:p>
            <a:fld id="{3C8E6437-9327-4DD9-A9CB-FF4F1779578F}" type="slidenum">
              <a:rPr lang="sl-SI" smtClean="0"/>
              <a:t>‹#›</a:t>
            </a:fld>
            <a:endParaRPr lang="sl-SI"/>
          </a:p>
        </p:txBody>
      </p:sp>
    </p:spTree>
    <p:extLst>
      <p:ext uri="{BB962C8B-B14F-4D97-AF65-F5344CB8AC3E}">
        <p14:creationId xmlns:p14="http://schemas.microsoft.com/office/powerpoint/2010/main" val="123901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A4FD319-906E-4EC3-BA56-BBD78E13EDD7}"/>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9338F82A-F52B-44C4-B8D8-A2C6BB8C9B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2621707B-69E8-4ACE-8E1F-B4649E0C6BEA}"/>
              </a:ext>
            </a:extLst>
          </p:cNvPr>
          <p:cNvSpPr>
            <a:spLocks noGrp="1"/>
          </p:cNvSpPr>
          <p:nvPr>
            <p:ph type="dt" sz="half" idx="10"/>
          </p:nvPr>
        </p:nvSpPr>
        <p:spPr/>
        <p:txBody>
          <a:bodyPr/>
          <a:lstStyle/>
          <a:p>
            <a:fld id="{754CBBA9-A5D5-4DF4-8CCD-E10746197E30}" type="datetimeFigureOut">
              <a:rPr lang="sl-SI" smtClean="0"/>
              <a:t>12. 02. 2021</a:t>
            </a:fld>
            <a:endParaRPr lang="sl-SI"/>
          </a:p>
        </p:txBody>
      </p:sp>
      <p:sp>
        <p:nvSpPr>
          <p:cNvPr id="5" name="Označba mesta noge 4">
            <a:extLst>
              <a:ext uri="{FF2B5EF4-FFF2-40B4-BE49-F238E27FC236}">
                <a16:creationId xmlns:a16="http://schemas.microsoft.com/office/drawing/2014/main" id="{3F469B1A-A5EE-4874-A2C4-D49F92C6C5C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221C21B9-D6C5-4254-A721-DB51DB9F649C}"/>
              </a:ext>
            </a:extLst>
          </p:cNvPr>
          <p:cNvSpPr>
            <a:spLocks noGrp="1"/>
          </p:cNvSpPr>
          <p:nvPr>
            <p:ph type="sldNum" sz="quarter" idx="12"/>
          </p:nvPr>
        </p:nvSpPr>
        <p:spPr/>
        <p:txBody>
          <a:bodyPr/>
          <a:lstStyle/>
          <a:p>
            <a:fld id="{3C8E6437-9327-4DD9-A9CB-FF4F1779578F}" type="slidenum">
              <a:rPr lang="sl-SI" smtClean="0"/>
              <a:t>‹#›</a:t>
            </a:fld>
            <a:endParaRPr lang="sl-SI"/>
          </a:p>
        </p:txBody>
      </p:sp>
    </p:spTree>
    <p:extLst>
      <p:ext uri="{BB962C8B-B14F-4D97-AF65-F5344CB8AC3E}">
        <p14:creationId xmlns:p14="http://schemas.microsoft.com/office/powerpoint/2010/main" val="376388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B9506B-005E-44D0-BD01-9466186B32EE}"/>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61C41435-C5CD-4203-AF07-92404CBAC4D9}"/>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46B6DF3D-34A3-4285-A7F8-3429A8E4F0F0}"/>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274BFD4C-8C2D-440C-B79B-8D8899BB8FCA}"/>
              </a:ext>
            </a:extLst>
          </p:cNvPr>
          <p:cNvSpPr>
            <a:spLocks noGrp="1"/>
          </p:cNvSpPr>
          <p:nvPr>
            <p:ph type="dt" sz="half" idx="10"/>
          </p:nvPr>
        </p:nvSpPr>
        <p:spPr/>
        <p:txBody>
          <a:bodyPr/>
          <a:lstStyle/>
          <a:p>
            <a:fld id="{754CBBA9-A5D5-4DF4-8CCD-E10746197E30}" type="datetimeFigureOut">
              <a:rPr lang="sl-SI" smtClean="0"/>
              <a:t>12. 02. 2021</a:t>
            </a:fld>
            <a:endParaRPr lang="sl-SI"/>
          </a:p>
        </p:txBody>
      </p:sp>
      <p:sp>
        <p:nvSpPr>
          <p:cNvPr id="6" name="Označba mesta noge 5">
            <a:extLst>
              <a:ext uri="{FF2B5EF4-FFF2-40B4-BE49-F238E27FC236}">
                <a16:creationId xmlns:a16="http://schemas.microsoft.com/office/drawing/2014/main" id="{F0877FEF-2761-4033-AD34-A42BCB1B578D}"/>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B24AD8E4-0207-4CE2-B8C8-6A83D8323E15}"/>
              </a:ext>
            </a:extLst>
          </p:cNvPr>
          <p:cNvSpPr>
            <a:spLocks noGrp="1"/>
          </p:cNvSpPr>
          <p:nvPr>
            <p:ph type="sldNum" sz="quarter" idx="12"/>
          </p:nvPr>
        </p:nvSpPr>
        <p:spPr/>
        <p:txBody>
          <a:bodyPr/>
          <a:lstStyle/>
          <a:p>
            <a:fld id="{3C8E6437-9327-4DD9-A9CB-FF4F1779578F}" type="slidenum">
              <a:rPr lang="sl-SI" smtClean="0"/>
              <a:t>‹#›</a:t>
            </a:fld>
            <a:endParaRPr lang="sl-SI"/>
          </a:p>
        </p:txBody>
      </p:sp>
    </p:spTree>
    <p:extLst>
      <p:ext uri="{BB962C8B-B14F-4D97-AF65-F5344CB8AC3E}">
        <p14:creationId xmlns:p14="http://schemas.microsoft.com/office/powerpoint/2010/main" val="421493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B43BA72-EDC4-4499-838C-BC29C01EE00F}"/>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7BEE06B0-8049-460E-A70F-30100FF28B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1B1558D1-2159-4BF4-A9A6-706E64750B03}"/>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6B3BDAB3-2154-4D8F-9074-69D8981111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7778A844-D893-4B1E-9567-1C9A34727CA0}"/>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546F9D57-D47B-43E1-8B55-3C14047E801A}"/>
              </a:ext>
            </a:extLst>
          </p:cNvPr>
          <p:cNvSpPr>
            <a:spLocks noGrp="1"/>
          </p:cNvSpPr>
          <p:nvPr>
            <p:ph type="dt" sz="half" idx="10"/>
          </p:nvPr>
        </p:nvSpPr>
        <p:spPr/>
        <p:txBody>
          <a:bodyPr/>
          <a:lstStyle/>
          <a:p>
            <a:fld id="{754CBBA9-A5D5-4DF4-8CCD-E10746197E30}" type="datetimeFigureOut">
              <a:rPr lang="sl-SI" smtClean="0"/>
              <a:t>12. 02. 2021</a:t>
            </a:fld>
            <a:endParaRPr lang="sl-SI"/>
          </a:p>
        </p:txBody>
      </p:sp>
      <p:sp>
        <p:nvSpPr>
          <p:cNvPr id="8" name="Označba mesta noge 7">
            <a:extLst>
              <a:ext uri="{FF2B5EF4-FFF2-40B4-BE49-F238E27FC236}">
                <a16:creationId xmlns:a16="http://schemas.microsoft.com/office/drawing/2014/main" id="{6C47C715-6733-4712-A7A0-D045D98B3BBD}"/>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B2C4C838-115C-42B5-BBD0-14FFFF7F3385}"/>
              </a:ext>
            </a:extLst>
          </p:cNvPr>
          <p:cNvSpPr>
            <a:spLocks noGrp="1"/>
          </p:cNvSpPr>
          <p:nvPr>
            <p:ph type="sldNum" sz="quarter" idx="12"/>
          </p:nvPr>
        </p:nvSpPr>
        <p:spPr/>
        <p:txBody>
          <a:bodyPr/>
          <a:lstStyle/>
          <a:p>
            <a:fld id="{3C8E6437-9327-4DD9-A9CB-FF4F1779578F}" type="slidenum">
              <a:rPr lang="sl-SI" smtClean="0"/>
              <a:t>‹#›</a:t>
            </a:fld>
            <a:endParaRPr lang="sl-SI"/>
          </a:p>
        </p:txBody>
      </p:sp>
    </p:spTree>
    <p:extLst>
      <p:ext uri="{BB962C8B-B14F-4D97-AF65-F5344CB8AC3E}">
        <p14:creationId xmlns:p14="http://schemas.microsoft.com/office/powerpoint/2010/main" val="2616117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79F24F-CA93-40CD-BE36-C3D82F71568C}"/>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CBE1916D-C758-4CFC-A0DD-8EDAADC88BD6}"/>
              </a:ext>
            </a:extLst>
          </p:cNvPr>
          <p:cNvSpPr>
            <a:spLocks noGrp="1"/>
          </p:cNvSpPr>
          <p:nvPr>
            <p:ph type="dt" sz="half" idx="10"/>
          </p:nvPr>
        </p:nvSpPr>
        <p:spPr/>
        <p:txBody>
          <a:bodyPr/>
          <a:lstStyle/>
          <a:p>
            <a:fld id="{754CBBA9-A5D5-4DF4-8CCD-E10746197E30}" type="datetimeFigureOut">
              <a:rPr lang="sl-SI" smtClean="0"/>
              <a:t>12. 02. 2021</a:t>
            </a:fld>
            <a:endParaRPr lang="sl-SI"/>
          </a:p>
        </p:txBody>
      </p:sp>
      <p:sp>
        <p:nvSpPr>
          <p:cNvPr id="4" name="Označba mesta noge 3">
            <a:extLst>
              <a:ext uri="{FF2B5EF4-FFF2-40B4-BE49-F238E27FC236}">
                <a16:creationId xmlns:a16="http://schemas.microsoft.com/office/drawing/2014/main" id="{0AD4646A-1A78-4FCC-962B-95D02D1D83FA}"/>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8C1BDFD3-26A7-4A79-AEE1-35C23ED7394A}"/>
              </a:ext>
            </a:extLst>
          </p:cNvPr>
          <p:cNvSpPr>
            <a:spLocks noGrp="1"/>
          </p:cNvSpPr>
          <p:nvPr>
            <p:ph type="sldNum" sz="quarter" idx="12"/>
          </p:nvPr>
        </p:nvSpPr>
        <p:spPr/>
        <p:txBody>
          <a:bodyPr/>
          <a:lstStyle/>
          <a:p>
            <a:fld id="{3C8E6437-9327-4DD9-A9CB-FF4F1779578F}" type="slidenum">
              <a:rPr lang="sl-SI" smtClean="0"/>
              <a:t>‹#›</a:t>
            </a:fld>
            <a:endParaRPr lang="sl-SI"/>
          </a:p>
        </p:txBody>
      </p:sp>
    </p:spTree>
    <p:extLst>
      <p:ext uri="{BB962C8B-B14F-4D97-AF65-F5344CB8AC3E}">
        <p14:creationId xmlns:p14="http://schemas.microsoft.com/office/powerpoint/2010/main" val="429314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F29D09BA-9DD1-4A50-AC95-0EEDBACF4474}"/>
              </a:ext>
            </a:extLst>
          </p:cNvPr>
          <p:cNvSpPr>
            <a:spLocks noGrp="1"/>
          </p:cNvSpPr>
          <p:nvPr>
            <p:ph type="dt" sz="half" idx="10"/>
          </p:nvPr>
        </p:nvSpPr>
        <p:spPr/>
        <p:txBody>
          <a:bodyPr/>
          <a:lstStyle/>
          <a:p>
            <a:fld id="{754CBBA9-A5D5-4DF4-8CCD-E10746197E30}" type="datetimeFigureOut">
              <a:rPr lang="sl-SI" smtClean="0"/>
              <a:t>12. 02. 2021</a:t>
            </a:fld>
            <a:endParaRPr lang="sl-SI"/>
          </a:p>
        </p:txBody>
      </p:sp>
      <p:sp>
        <p:nvSpPr>
          <p:cNvPr id="3" name="Označba mesta noge 2">
            <a:extLst>
              <a:ext uri="{FF2B5EF4-FFF2-40B4-BE49-F238E27FC236}">
                <a16:creationId xmlns:a16="http://schemas.microsoft.com/office/drawing/2014/main" id="{100A7477-9518-4CE9-BD5E-BECA7138C476}"/>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CEC9B2E4-E1EA-46B7-9326-90DBD850B693}"/>
              </a:ext>
            </a:extLst>
          </p:cNvPr>
          <p:cNvSpPr>
            <a:spLocks noGrp="1"/>
          </p:cNvSpPr>
          <p:nvPr>
            <p:ph type="sldNum" sz="quarter" idx="12"/>
          </p:nvPr>
        </p:nvSpPr>
        <p:spPr/>
        <p:txBody>
          <a:bodyPr/>
          <a:lstStyle/>
          <a:p>
            <a:fld id="{3C8E6437-9327-4DD9-A9CB-FF4F1779578F}" type="slidenum">
              <a:rPr lang="sl-SI" smtClean="0"/>
              <a:t>‹#›</a:t>
            </a:fld>
            <a:endParaRPr lang="sl-SI"/>
          </a:p>
        </p:txBody>
      </p:sp>
    </p:spTree>
    <p:extLst>
      <p:ext uri="{BB962C8B-B14F-4D97-AF65-F5344CB8AC3E}">
        <p14:creationId xmlns:p14="http://schemas.microsoft.com/office/powerpoint/2010/main" val="558376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C1230F8-1486-4B76-A037-F95926E061B4}"/>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F7A50803-4EBD-48A9-8B0C-4F0D2761B6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A5B1AB7B-6093-4321-A721-944E7A51C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D61DA05A-001C-42C2-9181-72255C9922FC}"/>
              </a:ext>
            </a:extLst>
          </p:cNvPr>
          <p:cNvSpPr>
            <a:spLocks noGrp="1"/>
          </p:cNvSpPr>
          <p:nvPr>
            <p:ph type="dt" sz="half" idx="10"/>
          </p:nvPr>
        </p:nvSpPr>
        <p:spPr/>
        <p:txBody>
          <a:bodyPr/>
          <a:lstStyle/>
          <a:p>
            <a:fld id="{754CBBA9-A5D5-4DF4-8CCD-E10746197E30}" type="datetimeFigureOut">
              <a:rPr lang="sl-SI" smtClean="0"/>
              <a:t>12. 02. 2021</a:t>
            </a:fld>
            <a:endParaRPr lang="sl-SI"/>
          </a:p>
        </p:txBody>
      </p:sp>
      <p:sp>
        <p:nvSpPr>
          <p:cNvPr id="6" name="Označba mesta noge 5">
            <a:extLst>
              <a:ext uri="{FF2B5EF4-FFF2-40B4-BE49-F238E27FC236}">
                <a16:creationId xmlns:a16="http://schemas.microsoft.com/office/drawing/2014/main" id="{11686F85-A592-4F56-BB8B-A16CD20A2E06}"/>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08E2642C-9715-4571-8298-88544450818A}"/>
              </a:ext>
            </a:extLst>
          </p:cNvPr>
          <p:cNvSpPr>
            <a:spLocks noGrp="1"/>
          </p:cNvSpPr>
          <p:nvPr>
            <p:ph type="sldNum" sz="quarter" idx="12"/>
          </p:nvPr>
        </p:nvSpPr>
        <p:spPr/>
        <p:txBody>
          <a:bodyPr/>
          <a:lstStyle/>
          <a:p>
            <a:fld id="{3C8E6437-9327-4DD9-A9CB-FF4F1779578F}" type="slidenum">
              <a:rPr lang="sl-SI" smtClean="0"/>
              <a:t>‹#›</a:t>
            </a:fld>
            <a:endParaRPr lang="sl-SI"/>
          </a:p>
        </p:txBody>
      </p:sp>
    </p:spTree>
    <p:extLst>
      <p:ext uri="{BB962C8B-B14F-4D97-AF65-F5344CB8AC3E}">
        <p14:creationId xmlns:p14="http://schemas.microsoft.com/office/powerpoint/2010/main" val="3474748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768659E-BFC5-4245-AA68-5232369FD92A}"/>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1FBAE49B-7BFF-42FA-9AC8-856803074F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C3F06E32-246F-46B8-A5A2-AACB9534AB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4AEBF33E-9FEE-4704-81E0-3F6148D033F2}"/>
              </a:ext>
            </a:extLst>
          </p:cNvPr>
          <p:cNvSpPr>
            <a:spLocks noGrp="1"/>
          </p:cNvSpPr>
          <p:nvPr>
            <p:ph type="dt" sz="half" idx="10"/>
          </p:nvPr>
        </p:nvSpPr>
        <p:spPr/>
        <p:txBody>
          <a:bodyPr/>
          <a:lstStyle/>
          <a:p>
            <a:fld id="{754CBBA9-A5D5-4DF4-8CCD-E10746197E30}" type="datetimeFigureOut">
              <a:rPr lang="sl-SI" smtClean="0"/>
              <a:t>12. 02. 2021</a:t>
            </a:fld>
            <a:endParaRPr lang="sl-SI"/>
          </a:p>
        </p:txBody>
      </p:sp>
      <p:sp>
        <p:nvSpPr>
          <p:cNvPr id="6" name="Označba mesta noge 5">
            <a:extLst>
              <a:ext uri="{FF2B5EF4-FFF2-40B4-BE49-F238E27FC236}">
                <a16:creationId xmlns:a16="http://schemas.microsoft.com/office/drawing/2014/main" id="{18ABB50E-B556-4C92-94E4-ACFD01B53A26}"/>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0BE97590-429B-49B5-A1CE-669DD8958A99}"/>
              </a:ext>
            </a:extLst>
          </p:cNvPr>
          <p:cNvSpPr>
            <a:spLocks noGrp="1"/>
          </p:cNvSpPr>
          <p:nvPr>
            <p:ph type="sldNum" sz="quarter" idx="12"/>
          </p:nvPr>
        </p:nvSpPr>
        <p:spPr/>
        <p:txBody>
          <a:bodyPr/>
          <a:lstStyle/>
          <a:p>
            <a:fld id="{3C8E6437-9327-4DD9-A9CB-FF4F1779578F}" type="slidenum">
              <a:rPr lang="sl-SI" smtClean="0"/>
              <a:t>‹#›</a:t>
            </a:fld>
            <a:endParaRPr lang="sl-SI"/>
          </a:p>
        </p:txBody>
      </p:sp>
    </p:spTree>
    <p:extLst>
      <p:ext uri="{BB962C8B-B14F-4D97-AF65-F5344CB8AC3E}">
        <p14:creationId xmlns:p14="http://schemas.microsoft.com/office/powerpoint/2010/main" val="1484776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9E6B9CD8-2061-42CD-B33A-D4F1D9DBDE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53D42E33-E5CE-47ED-8F15-FE0D18B488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23455BDB-96E7-456F-A692-E24A5792F0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CBBA9-A5D5-4DF4-8CCD-E10746197E30}" type="datetimeFigureOut">
              <a:rPr lang="sl-SI" smtClean="0"/>
              <a:t>12. 02. 2021</a:t>
            </a:fld>
            <a:endParaRPr lang="sl-SI"/>
          </a:p>
        </p:txBody>
      </p:sp>
      <p:sp>
        <p:nvSpPr>
          <p:cNvPr id="5" name="Označba mesta noge 4">
            <a:extLst>
              <a:ext uri="{FF2B5EF4-FFF2-40B4-BE49-F238E27FC236}">
                <a16:creationId xmlns:a16="http://schemas.microsoft.com/office/drawing/2014/main" id="{AE085C7C-CD35-4140-B7E9-06EAD91CCF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3BA8E626-723F-4EF9-B32F-932DCFA8F6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E6437-9327-4DD9-A9CB-FF4F1779578F}" type="slidenum">
              <a:rPr lang="sl-SI" smtClean="0"/>
              <a:t>‹#›</a:t>
            </a:fld>
            <a:endParaRPr lang="sl-SI"/>
          </a:p>
        </p:txBody>
      </p:sp>
    </p:spTree>
    <p:extLst>
      <p:ext uri="{BB962C8B-B14F-4D97-AF65-F5344CB8AC3E}">
        <p14:creationId xmlns:p14="http://schemas.microsoft.com/office/powerpoint/2010/main" val="222237015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jpeg"/><Relationship Id="rId2" Type="http://schemas.openxmlformats.org/officeDocument/2006/relationships/image" Target="../media/image2.jpeg"/><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5" Type="http://schemas.openxmlformats.org/officeDocument/2006/relationships/image" Target="../media/image15.pn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image" Target="../media/image1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gs>
          </a:gsLst>
          <a:path path="circle">
            <a:fillToRect l="43000" r="43000" b="100000"/>
          </a:path>
        </a:gradFill>
        <a:effectLst/>
      </p:bgPr>
    </p:bg>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39B64D88-F0DE-4CB9-8CD6-1093213EA114}"/>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524435" y="622275"/>
            <a:ext cx="5145017" cy="5174843"/>
          </a:xfrm>
          <a:prstGeom prst="rect">
            <a:avLst/>
          </a:prstGeom>
        </p:spPr>
      </p:pic>
    </p:spTree>
    <p:extLst>
      <p:ext uri="{BB962C8B-B14F-4D97-AF65-F5344CB8AC3E}">
        <p14:creationId xmlns:p14="http://schemas.microsoft.com/office/powerpoint/2010/main" val="901594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B4F16AC-3C5A-4AD4-BA25-186AA27ACB30}"/>
              </a:ext>
            </a:extLst>
          </p:cNvPr>
          <p:cNvSpPr>
            <a:spLocks noGrp="1"/>
          </p:cNvSpPr>
          <p:nvPr>
            <p:ph type="title"/>
          </p:nvPr>
        </p:nvSpPr>
        <p:spPr>
          <a:xfrm>
            <a:off x="838200" y="39054"/>
            <a:ext cx="10515600" cy="1325563"/>
          </a:xfrm>
        </p:spPr>
        <p:txBody>
          <a:bodyPr/>
          <a:lstStyle/>
          <a:p>
            <a:pPr algn="ctr"/>
            <a:r>
              <a:rPr lang="sl-SI" b="1" dirty="0"/>
              <a:t>ZAPOSLENI</a:t>
            </a:r>
          </a:p>
        </p:txBody>
      </p:sp>
      <p:sp>
        <p:nvSpPr>
          <p:cNvPr id="3" name="Označba mesta vsebine 2">
            <a:extLst>
              <a:ext uri="{FF2B5EF4-FFF2-40B4-BE49-F238E27FC236}">
                <a16:creationId xmlns:a16="http://schemas.microsoft.com/office/drawing/2014/main" id="{94DAF91C-06C9-4E37-9843-1BABA0FDD6A4}"/>
              </a:ext>
            </a:extLst>
          </p:cNvPr>
          <p:cNvSpPr>
            <a:spLocks noGrp="1"/>
          </p:cNvSpPr>
          <p:nvPr>
            <p:ph idx="1"/>
          </p:nvPr>
        </p:nvSpPr>
        <p:spPr>
          <a:xfrm>
            <a:off x="953610" y="1142045"/>
            <a:ext cx="10515600" cy="4351338"/>
          </a:xfrm>
        </p:spPr>
        <p:txBody>
          <a:bodyPr>
            <a:normAutofit fontScale="25000" lnSpcReduction="20000"/>
          </a:bodyPr>
          <a:lstStyle/>
          <a:p>
            <a:pPr marL="0" indent="0">
              <a:buNone/>
            </a:pPr>
            <a:r>
              <a:rPr lang="sl-SI" sz="11200" dirty="0"/>
              <a:t>Obstoječi sodelavci oz. zaposleni so razdeljeni po različnih oddelkih: </a:t>
            </a:r>
          </a:p>
          <a:p>
            <a:pPr marL="0" indent="0">
              <a:buNone/>
            </a:pPr>
            <a:r>
              <a:rPr lang="sl-SI" sz="11200" dirty="0"/>
              <a:t>- proizvodni delavci</a:t>
            </a:r>
          </a:p>
          <a:p>
            <a:pPr marL="0" indent="0">
              <a:buNone/>
            </a:pPr>
            <a:r>
              <a:rPr lang="sl-SI" sz="11200" dirty="0"/>
              <a:t>- kemijski tehniki,</a:t>
            </a:r>
          </a:p>
          <a:p>
            <a:pPr marL="0" indent="0">
              <a:buNone/>
            </a:pPr>
            <a:r>
              <a:rPr lang="sl-SI" sz="11200" dirty="0"/>
              <a:t>- strokovnjaki za prodajo in trženje.</a:t>
            </a:r>
          </a:p>
          <a:p>
            <a:endParaRPr lang="sl-SI" sz="11200" dirty="0"/>
          </a:p>
          <a:p>
            <a:pPr marL="0" indent="0">
              <a:buNone/>
            </a:pPr>
            <a:r>
              <a:rPr lang="sl-SI" sz="11200" dirty="0"/>
              <a:t>Za vodenje poslovnih knjig bi v začetku najeli računovodski servis.</a:t>
            </a:r>
          </a:p>
          <a:p>
            <a:endParaRPr lang="sl-SI" sz="11200" dirty="0"/>
          </a:p>
          <a:p>
            <a:pPr marL="0" indent="0">
              <a:buNone/>
            </a:pPr>
            <a:r>
              <a:rPr lang="sl-SI" sz="11200" dirty="0"/>
              <a:t>Potrebe po kadrih v bodoče:</a:t>
            </a:r>
          </a:p>
          <a:p>
            <a:pPr>
              <a:buFontTx/>
              <a:buChar char="-"/>
            </a:pPr>
            <a:r>
              <a:rPr lang="sl-SI" sz="11200" dirty="0"/>
              <a:t>dodatne zaposlitve v proizvodnji,</a:t>
            </a:r>
          </a:p>
          <a:p>
            <a:pPr>
              <a:buFontTx/>
              <a:buChar char="-"/>
            </a:pPr>
            <a:r>
              <a:rPr lang="sl-SI" sz="11200" dirty="0"/>
              <a:t>računovodja,</a:t>
            </a:r>
          </a:p>
          <a:p>
            <a:pPr>
              <a:buFontTx/>
              <a:buChar char="-"/>
            </a:pPr>
            <a:r>
              <a:rPr lang="sl-SI" sz="11200" dirty="0"/>
              <a:t>medijski tehnik,</a:t>
            </a:r>
          </a:p>
          <a:p>
            <a:pPr>
              <a:buFontTx/>
              <a:buChar char="-"/>
            </a:pPr>
            <a:r>
              <a:rPr lang="sl-SI" sz="11200" dirty="0"/>
              <a:t>strokovnjaki za področje digitalnega trženja,</a:t>
            </a:r>
          </a:p>
          <a:p>
            <a:pPr>
              <a:buFontTx/>
              <a:buChar char="-"/>
            </a:pPr>
            <a:r>
              <a:rPr lang="sl-SI" sz="11200" dirty="0"/>
              <a:t>kemijski inženir.</a:t>
            </a:r>
          </a:p>
          <a:p>
            <a:pPr>
              <a:buFontTx/>
              <a:buChar char="-"/>
            </a:pPr>
            <a:endParaRPr lang="sl-SI" sz="3600" dirty="0"/>
          </a:p>
          <a:p>
            <a:pPr>
              <a:buFontTx/>
              <a:buChar char="-"/>
            </a:pPr>
            <a:endParaRPr lang="sl-SI" sz="3600" dirty="0"/>
          </a:p>
          <a:p>
            <a:pPr>
              <a:buFontTx/>
              <a:buChar char="-"/>
            </a:pPr>
            <a:endParaRPr lang="sl-SI" sz="3600" dirty="0"/>
          </a:p>
          <a:p>
            <a:pPr marL="0" indent="0">
              <a:buNone/>
            </a:pPr>
            <a:br>
              <a:rPr lang="sl-SI" dirty="0"/>
            </a:br>
            <a:endParaRPr lang="sl-SI" sz="2400" dirty="0"/>
          </a:p>
        </p:txBody>
      </p:sp>
    </p:spTree>
    <p:extLst>
      <p:ext uri="{BB962C8B-B14F-4D97-AF65-F5344CB8AC3E}">
        <p14:creationId xmlns:p14="http://schemas.microsoft.com/office/powerpoint/2010/main" val="2642087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C47B2B5-5574-40B0-A951-E50ECA80750D}"/>
              </a:ext>
            </a:extLst>
          </p:cNvPr>
          <p:cNvSpPr>
            <a:spLocks noGrp="1"/>
          </p:cNvSpPr>
          <p:nvPr>
            <p:ph type="title"/>
          </p:nvPr>
        </p:nvSpPr>
        <p:spPr/>
        <p:txBody>
          <a:bodyPr/>
          <a:lstStyle/>
          <a:p>
            <a:pPr algn="ctr"/>
            <a:r>
              <a:rPr lang="sl-SI" b="1" dirty="0"/>
              <a:t>FINANČNI NAČRT</a:t>
            </a:r>
          </a:p>
        </p:txBody>
      </p:sp>
      <p:sp>
        <p:nvSpPr>
          <p:cNvPr id="3" name="Označba mesta vsebine 2">
            <a:extLst>
              <a:ext uri="{FF2B5EF4-FFF2-40B4-BE49-F238E27FC236}">
                <a16:creationId xmlns:a16="http://schemas.microsoft.com/office/drawing/2014/main" id="{656AB777-6F96-484F-89C9-B087A5052A6C}"/>
              </a:ext>
            </a:extLst>
          </p:cNvPr>
          <p:cNvSpPr>
            <a:spLocks noGrp="1"/>
          </p:cNvSpPr>
          <p:nvPr>
            <p:ph idx="1"/>
          </p:nvPr>
        </p:nvSpPr>
        <p:spPr>
          <a:xfrm>
            <a:off x="1451579" y="1853755"/>
            <a:ext cx="9603275" cy="3450613"/>
          </a:xfrm>
        </p:spPr>
        <p:txBody>
          <a:bodyPr/>
          <a:lstStyle/>
          <a:p>
            <a:pPr>
              <a:spcBef>
                <a:spcPts val="0"/>
              </a:spcBef>
              <a:spcAft>
                <a:spcPts val="1600"/>
              </a:spcAft>
            </a:pPr>
            <a:r>
              <a:rPr lang="sl-SI" dirty="0"/>
              <a:t>S</a:t>
            </a:r>
            <a:r>
              <a:rPr lang="sl-SI" i="0" u="none" strike="noStrike" dirty="0">
                <a:effectLst/>
              </a:rPr>
              <a:t>redstva smo dobili deloma s pomočjo sponzorja kickstarter, deloma pa so ga vložili družbeniki.</a:t>
            </a:r>
            <a:endParaRPr lang="sl-SI" sz="2400" dirty="0"/>
          </a:p>
          <a:p>
            <a:pPr>
              <a:spcBef>
                <a:spcPts val="0"/>
              </a:spcBef>
              <a:spcAft>
                <a:spcPts val="1600"/>
              </a:spcAft>
            </a:pPr>
            <a:r>
              <a:rPr lang="sl-SI" i="0" u="none" strike="noStrike" dirty="0">
                <a:effectLst/>
              </a:rPr>
              <a:t>Nadaljnja sredstva bomo pridobivali s prihodki od prodanih izdelkov. </a:t>
            </a:r>
          </a:p>
          <a:p>
            <a:pPr>
              <a:spcBef>
                <a:spcPts val="0"/>
              </a:spcBef>
              <a:spcAft>
                <a:spcPts val="1600"/>
              </a:spcAft>
            </a:pPr>
            <a:r>
              <a:rPr lang="sl-SI" dirty="0"/>
              <a:t>Točka preloma pri 700 kosih je naslednja: 5855 €.</a:t>
            </a:r>
            <a:endParaRPr lang="sl-SI" sz="2400" dirty="0"/>
          </a:p>
        </p:txBody>
      </p:sp>
    </p:spTree>
    <p:extLst>
      <p:ext uri="{BB962C8B-B14F-4D97-AF65-F5344CB8AC3E}">
        <p14:creationId xmlns:p14="http://schemas.microsoft.com/office/powerpoint/2010/main" val="2122614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4C1A228-4433-46C3-9B81-A2471BDF235E}"/>
              </a:ext>
            </a:extLst>
          </p:cNvPr>
          <p:cNvSpPr>
            <a:spLocks noGrp="1"/>
          </p:cNvSpPr>
          <p:nvPr>
            <p:ph type="title"/>
          </p:nvPr>
        </p:nvSpPr>
        <p:spPr/>
        <p:txBody>
          <a:bodyPr/>
          <a:lstStyle/>
          <a:p>
            <a:pPr algn="ctr"/>
            <a:r>
              <a:rPr lang="sl-SI" b="1" dirty="0"/>
              <a:t>STRUKTURA KAPITALA</a:t>
            </a:r>
          </a:p>
        </p:txBody>
      </p:sp>
      <p:sp>
        <p:nvSpPr>
          <p:cNvPr id="3" name="Označba mesta besedila 2">
            <a:extLst>
              <a:ext uri="{FF2B5EF4-FFF2-40B4-BE49-F238E27FC236}">
                <a16:creationId xmlns:a16="http://schemas.microsoft.com/office/drawing/2014/main" id="{D15630A5-0601-4095-8779-67680DF27AB1}"/>
              </a:ext>
            </a:extLst>
          </p:cNvPr>
          <p:cNvSpPr>
            <a:spLocks noGrp="1"/>
          </p:cNvSpPr>
          <p:nvPr>
            <p:ph type="body" idx="1"/>
          </p:nvPr>
        </p:nvSpPr>
        <p:spPr>
          <a:xfrm>
            <a:off x="1447191" y="1860483"/>
            <a:ext cx="4645152" cy="801943"/>
          </a:xfrm>
        </p:spPr>
        <p:txBody>
          <a:bodyPr/>
          <a:lstStyle/>
          <a:p>
            <a:r>
              <a:rPr lang="sl-SI" dirty="0"/>
              <a:t>LASTNI VIRI</a:t>
            </a:r>
          </a:p>
        </p:txBody>
      </p:sp>
      <p:sp>
        <p:nvSpPr>
          <p:cNvPr id="4" name="Označba mesta vsebine 3">
            <a:extLst>
              <a:ext uri="{FF2B5EF4-FFF2-40B4-BE49-F238E27FC236}">
                <a16:creationId xmlns:a16="http://schemas.microsoft.com/office/drawing/2014/main" id="{149325B8-8612-4ED0-880D-96565E59926D}"/>
              </a:ext>
            </a:extLst>
          </p:cNvPr>
          <p:cNvSpPr>
            <a:spLocks noGrp="1"/>
          </p:cNvSpPr>
          <p:nvPr>
            <p:ph sz="half" idx="2"/>
          </p:nvPr>
        </p:nvSpPr>
        <p:spPr>
          <a:xfrm>
            <a:off x="1447191" y="2806201"/>
            <a:ext cx="4645152" cy="2644457"/>
          </a:xfrm>
        </p:spPr>
        <p:txBody>
          <a:bodyPr/>
          <a:lstStyle/>
          <a:p>
            <a:r>
              <a:rPr lang="sl-SI" dirty="0"/>
              <a:t>Gal Peterlin 5.000 €</a:t>
            </a:r>
          </a:p>
          <a:p>
            <a:r>
              <a:rPr lang="sl-SI" dirty="0"/>
              <a:t>Janja Grubar 2.000 €</a:t>
            </a:r>
          </a:p>
          <a:p>
            <a:r>
              <a:rPr lang="sl-SI" dirty="0"/>
              <a:t>Maša Kočevar 1.000 €</a:t>
            </a:r>
          </a:p>
          <a:p>
            <a:r>
              <a:rPr lang="sl-SI" dirty="0"/>
              <a:t>Tamara Pate 2.000 €</a:t>
            </a:r>
          </a:p>
        </p:txBody>
      </p:sp>
      <p:sp>
        <p:nvSpPr>
          <p:cNvPr id="5" name="Označba mesta besedila 4">
            <a:extLst>
              <a:ext uri="{FF2B5EF4-FFF2-40B4-BE49-F238E27FC236}">
                <a16:creationId xmlns:a16="http://schemas.microsoft.com/office/drawing/2014/main" id="{3D83F1A3-E984-4A48-AA7A-27A0A1EE7397}"/>
              </a:ext>
            </a:extLst>
          </p:cNvPr>
          <p:cNvSpPr>
            <a:spLocks noGrp="1"/>
          </p:cNvSpPr>
          <p:nvPr>
            <p:ph type="body" sz="quarter" idx="3"/>
          </p:nvPr>
        </p:nvSpPr>
        <p:spPr>
          <a:xfrm>
            <a:off x="6409700" y="1857940"/>
            <a:ext cx="4645152" cy="802237"/>
          </a:xfrm>
        </p:spPr>
        <p:txBody>
          <a:bodyPr/>
          <a:lstStyle/>
          <a:p>
            <a:r>
              <a:rPr lang="sl-SI" dirty="0"/>
              <a:t>TUJI VIRI</a:t>
            </a:r>
          </a:p>
        </p:txBody>
      </p:sp>
      <p:sp>
        <p:nvSpPr>
          <p:cNvPr id="6" name="Označba mesta vsebine 5">
            <a:extLst>
              <a:ext uri="{FF2B5EF4-FFF2-40B4-BE49-F238E27FC236}">
                <a16:creationId xmlns:a16="http://schemas.microsoft.com/office/drawing/2014/main" id="{9AD63F9E-FC0F-40E8-BF5E-B495BDA7414D}"/>
              </a:ext>
            </a:extLst>
          </p:cNvPr>
          <p:cNvSpPr>
            <a:spLocks noGrp="1"/>
          </p:cNvSpPr>
          <p:nvPr>
            <p:ph sz="quarter" idx="4"/>
          </p:nvPr>
        </p:nvSpPr>
        <p:spPr>
          <a:xfrm>
            <a:off x="6409700" y="2661392"/>
            <a:ext cx="4645152" cy="2637371"/>
          </a:xfrm>
        </p:spPr>
        <p:txBody>
          <a:bodyPr/>
          <a:lstStyle/>
          <a:p>
            <a:r>
              <a:rPr lang="sl-SI" dirty="0"/>
              <a:t>Sponzor </a:t>
            </a:r>
            <a:r>
              <a:rPr lang="sl-SI" dirty="0" err="1"/>
              <a:t>Kickstarter</a:t>
            </a:r>
            <a:r>
              <a:rPr lang="sl-SI" dirty="0"/>
              <a:t> 90.000 €</a:t>
            </a:r>
          </a:p>
        </p:txBody>
      </p:sp>
    </p:spTree>
    <p:extLst>
      <p:ext uri="{BB962C8B-B14F-4D97-AF65-F5344CB8AC3E}">
        <p14:creationId xmlns:p14="http://schemas.microsoft.com/office/powerpoint/2010/main" val="567171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6D2FD5E-210B-4A46-87D3-05D4F8390666}"/>
              </a:ext>
            </a:extLst>
          </p:cNvPr>
          <p:cNvSpPr>
            <a:spLocks noGrp="1"/>
          </p:cNvSpPr>
          <p:nvPr>
            <p:ph type="title"/>
          </p:nvPr>
        </p:nvSpPr>
        <p:spPr/>
        <p:txBody>
          <a:bodyPr/>
          <a:lstStyle/>
          <a:p>
            <a:pPr algn="ctr"/>
            <a:r>
              <a:rPr lang="sl-SI" b="1" dirty="0"/>
              <a:t>OBVLADOVANJE STROŠKOV (na mesec)</a:t>
            </a:r>
          </a:p>
        </p:txBody>
      </p:sp>
      <p:sp>
        <p:nvSpPr>
          <p:cNvPr id="3" name="Označba mesta besedila 2">
            <a:extLst>
              <a:ext uri="{FF2B5EF4-FFF2-40B4-BE49-F238E27FC236}">
                <a16:creationId xmlns:a16="http://schemas.microsoft.com/office/drawing/2014/main" id="{145C7880-4CE3-42D5-A94D-9A4BE45E612A}"/>
              </a:ext>
            </a:extLst>
          </p:cNvPr>
          <p:cNvSpPr>
            <a:spLocks noGrp="1"/>
          </p:cNvSpPr>
          <p:nvPr>
            <p:ph type="body" idx="1"/>
          </p:nvPr>
        </p:nvSpPr>
        <p:spPr>
          <a:xfrm>
            <a:off x="1454507" y="1773980"/>
            <a:ext cx="4645152" cy="801943"/>
          </a:xfrm>
        </p:spPr>
        <p:txBody>
          <a:bodyPr/>
          <a:lstStyle/>
          <a:p>
            <a:r>
              <a:rPr lang="sl-SI" dirty="0"/>
              <a:t>Fiksni:</a:t>
            </a:r>
          </a:p>
        </p:txBody>
      </p:sp>
      <p:sp>
        <p:nvSpPr>
          <p:cNvPr id="4" name="Označba mesta vsebine 3">
            <a:extLst>
              <a:ext uri="{FF2B5EF4-FFF2-40B4-BE49-F238E27FC236}">
                <a16:creationId xmlns:a16="http://schemas.microsoft.com/office/drawing/2014/main" id="{2BF7967C-3B0F-40EE-B0B8-E117D42300F0}"/>
              </a:ext>
            </a:extLst>
          </p:cNvPr>
          <p:cNvSpPr>
            <a:spLocks noGrp="1"/>
          </p:cNvSpPr>
          <p:nvPr>
            <p:ph sz="half" idx="2"/>
          </p:nvPr>
        </p:nvSpPr>
        <p:spPr>
          <a:xfrm>
            <a:off x="1447191" y="2658921"/>
            <a:ext cx="4645152" cy="2644457"/>
          </a:xfrm>
        </p:spPr>
        <p:txBody>
          <a:bodyPr>
            <a:normAutofit fontScale="25000" lnSpcReduction="20000"/>
          </a:bodyPr>
          <a:lstStyle/>
          <a:p>
            <a:pPr>
              <a:spcBef>
                <a:spcPts val="0"/>
              </a:spcBef>
              <a:spcAft>
                <a:spcPts val="1600"/>
              </a:spcAft>
            </a:pPr>
            <a:r>
              <a:rPr lang="sl-SI" sz="7200" dirty="0"/>
              <a:t>stroški najemnine 2000 €</a:t>
            </a:r>
          </a:p>
          <a:p>
            <a:pPr>
              <a:spcBef>
                <a:spcPts val="0"/>
              </a:spcBef>
              <a:spcAft>
                <a:spcPts val="1600"/>
              </a:spcAft>
            </a:pPr>
            <a:r>
              <a:rPr lang="sl-SI" sz="7200" dirty="0"/>
              <a:t>stroški telefona in interneta 50 €</a:t>
            </a:r>
          </a:p>
          <a:p>
            <a:pPr>
              <a:spcBef>
                <a:spcPts val="0"/>
              </a:spcBef>
              <a:spcAft>
                <a:spcPts val="1600"/>
              </a:spcAft>
            </a:pPr>
            <a:r>
              <a:rPr lang="sl-SI" sz="7200" dirty="0"/>
              <a:t>stroški elektrike 100 €</a:t>
            </a:r>
          </a:p>
          <a:p>
            <a:pPr>
              <a:spcBef>
                <a:spcPts val="0"/>
              </a:spcBef>
              <a:spcAft>
                <a:spcPts val="1600"/>
              </a:spcAft>
            </a:pPr>
            <a:r>
              <a:rPr lang="sl-SI" sz="7200" dirty="0"/>
              <a:t>stroški zavarovanja  121 €</a:t>
            </a:r>
          </a:p>
          <a:p>
            <a:pPr>
              <a:spcBef>
                <a:spcPts val="0"/>
              </a:spcBef>
              <a:spcAft>
                <a:spcPts val="1600"/>
              </a:spcAft>
            </a:pPr>
            <a:r>
              <a:rPr lang="sl-SI" sz="7200" dirty="0"/>
              <a:t>stroški oglaševanja 70 €</a:t>
            </a:r>
          </a:p>
          <a:p>
            <a:pPr>
              <a:spcBef>
                <a:spcPts val="0"/>
              </a:spcBef>
              <a:spcAft>
                <a:spcPts val="1600"/>
              </a:spcAft>
            </a:pPr>
            <a:r>
              <a:rPr lang="sl-SI" sz="7200" dirty="0"/>
              <a:t>SKUPAJ: 2341 €</a:t>
            </a:r>
          </a:p>
          <a:p>
            <a:endParaRPr lang="sl-SI" dirty="0"/>
          </a:p>
        </p:txBody>
      </p:sp>
      <p:sp>
        <p:nvSpPr>
          <p:cNvPr id="5" name="Označba mesta besedila 4">
            <a:extLst>
              <a:ext uri="{FF2B5EF4-FFF2-40B4-BE49-F238E27FC236}">
                <a16:creationId xmlns:a16="http://schemas.microsoft.com/office/drawing/2014/main" id="{1ED4ECE5-ED93-4B9E-A583-CC19BC542D00}"/>
              </a:ext>
            </a:extLst>
          </p:cNvPr>
          <p:cNvSpPr>
            <a:spLocks noGrp="1"/>
          </p:cNvSpPr>
          <p:nvPr>
            <p:ph type="body" sz="quarter" idx="3"/>
          </p:nvPr>
        </p:nvSpPr>
        <p:spPr>
          <a:xfrm>
            <a:off x="6409700" y="1773686"/>
            <a:ext cx="4645152" cy="802237"/>
          </a:xfrm>
        </p:spPr>
        <p:txBody>
          <a:bodyPr/>
          <a:lstStyle/>
          <a:p>
            <a:r>
              <a:rPr lang="sl-SI" dirty="0"/>
              <a:t>Variabilni: </a:t>
            </a:r>
          </a:p>
        </p:txBody>
      </p:sp>
      <p:sp>
        <p:nvSpPr>
          <p:cNvPr id="6" name="Označba mesta vsebine 5">
            <a:extLst>
              <a:ext uri="{FF2B5EF4-FFF2-40B4-BE49-F238E27FC236}">
                <a16:creationId xmlns:a16="http://schemas.microsoft.com/office/drawing/2014/main" id="{1EFB04A9-3453-49A0-9FC3-993F1979BEE6}"/>
              </a:ext>
            </a:extLst>
          </p:cNvPr>
          <p:cNvSpPr>
            <a:spLocks noGrp="1"/>
          </p:cNvSpPr>
          <p:nvPr>
            <p:ph sz="quarter" idx="4"/>
          </p:nvPr>
        </p:nvSpPr>
        <p:spPr>
          <a:xfrm>
            <a:off x="6409700" y="2658921"/>
            <a:ext cx="4645152" cy="2637371"/>
          </a:xfrm>
        </p:spPr>
        <p:txBody>
          <a:bodyPr>
            <a:normAutofit fontScale="25000" lnSpcReduction="20000"/>
          </a:bodyPr>
          <a:lstStyle/>
          <a:p>
            <a:r>
              <a:rPr lang="sl-SI" sz="7200" dirty="0"/>
              <a:t>Stroški materiala 60% od prodaje skupaj 3513 €</a:t>
            </a:r>
          </a:p>
          <a:p>
            <a:r>
              <a:rPr lang="sl-SI" sz="7200" dirty="0"/>
              <a:t>Stroški amortizacije 150 €</a:t>
            </a:r>
          </a:p>
          <a:p>
            <a:r>
              <a:rPr lang="sl-SI" sz="7200" dirty="0"/>
              <a:t>Stroški dostave 150 €</a:t>
            </a:r>
          </a:p>
          <a:p>
            <a:r>
              <a:rPr lang="sl-SI" sz="7200" dirty="0"/>
              <a:t>Stroški plač/mesec 1635 €: (direktor: 8 €/uro,</a:t>
            </a:r>
          </a:p>
          <a:p>
            <a:pPr marL="0" indent="0">
              <a:buNone/>
            </a:pPr>
            <a:r>
              <a:rPr lang="sl-SI" sz="7200" dirty="0"/>
              <a:t>      šef oddelka:       7 €/uro, delavec: 6 €/uro)</a:t>
            </a:r>
          </a:p>
          <a:p>
            <a:r>
              <a:rPr lang="sl-SI" sz="7200" dirty="0"/>
              <a:t>Stroški skladiščenja 200 €</a:t>
            </a:r>
          </a:p>
          <a:p>
            <a:r>
              <a:rPr lang="sl-SI" sz="7200" dirty="0"/>
              <a:t>SKUPAJ: 5648 €</a:t>
            </a:r>
          </a:p>
          <a:p>
            <a:r>
              <a:rPr lang="sl-SI" sz="7200" dirty="0"/>
              <a:t>VC/enoto 8,07 €</a:t>
            </a:r>
          </a:p>
          <a:p>
            <a:endParaRPr lang="sl-SI" dirty="0"/>
          </a:p>
        </p:txBody>
      </p:sp>
    </p:spTree>
    <p:extLst>
      <p:ext uri="{BB962C8B-B14F-4D97-AF65-F5344CB8AC3E}">
        <p14:creationId xmlns:p14="http://schemas.microsoft.com/office/powerpoint/2010/main" val="1416765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085DDA4-331C-4F57-B7F4-8EAC6A8EF332}"/>
              </a:ext>
            </a:extLst>
          </p:cNvPr>
          <p:cNvSpPr>
            <a:spLocks noGrp="1"/>
          </p:cNvSpPr>
          <p:nvPr>
            <p:ph type="title"/>
          </p:nvPr>
        </p:nvSpPr>
        <p:spPr/>
        <p:txBody>
          <a:bodyPr/>
          <a:lstStyle/>
          <a:p>
            <a:pPr algn="ctr"/>
            <a:r>
              <a:rPr lang="sl-SI" b="1" dirty="0"/>
              <a:t>OPIS PODJETJA</a:t>
            </a:r>
          </a:p>
        </p:txBody>
      </p:sp>
      <p:sp>
        <p:nvSpPr>
          <p:cNvPr id="3" name="Označba mesta vsebine 2">
            <a:extLst>
              <a:ext uri="{FF2B5EF4-FFF2-40B4-BE49-F238E27FC236}">
                <a16:creationId xmlns:a16="http://schemas.microsoft.com/office/drawing/2014/main" id="{3A381768-785A-40EA-9B0F-F5841B8F3C72}"/>
              </a:ext>
            </a:extLst>
          </p:cNvPr>
          <p:cNvSpPr>
            <a:spLocks noGrp="1"/>
          </p:cNvSpPr>
          <p:nvPr>
            <p:ph idx="1"/>
          </p:nvPr>
        </p:nvSpPr>
        <p:spPr>
          <a:xfrm>
            <a:off x="1433995" y="1587745"/>
            <a:ext cx="9603275" cy="4604951"/>
          </a:xfrm>
        </p:spPr>
        <p:txBody>
          <a:bodyPr>
            <a:normAutofit fontScale="92500" lnSpcReduction="20000"/>
          </a:bodyPr>
          <a:lstStyle/>
          <a:p>
            <a:pPr algn="just">
              <a:spcBef>
                <a:spcPts val="0"/>
              </a:spcBef>
              <a:spcAft>
                <a:spcPts val="800"/>
              </a:spcAft>
            </a:pPr>
            <a:r>
              <a:rPr lang="sl-SI" b="0" i="0" u="none" strike="noStrike" dirty="0">
                <a:effectLst/>
                <a:latin typeface="+mn-lt"/>
              </a:rPr>
              <a:t>Smo ekipa dijakov, ki se ukvarja s proizvodnjo in prodajo kopalne bombe.</a:t>
            </a:r>
            <a:endParaRPr lang="sl-SI" b="0" dirty="0">
              <a:effectLst/>
              <a:latin typeface="+mn-lt"/>
            </a:endParaRPr>
          </a:p>
          <a:p>
            <a:pPr algn="just">
              <a:spcBef>
                <a:spcPts val="0"/>
              </a:spcBef>
              <a:spcAft>
                <a:spcPts val="800"/>
              </a:spcAft>
            </a:pPr>
            <a:r>
              <a:rPr lang="sl-SI" b="0" i="0" u="none" strike="noStrike" dirty="0">
                <a:effectLst/>
                <a:latin typeface="+mn-lt"/>
              </a:rPr>
              <a:t>Po napornem dnevu se prileže topla kopel, zato bi vam radi popestrili večere v vaši kopalni kadi. Izdelujemo visoko kakovostne, naravne kopalne bombice, brez umetnih barvil, ki se raztopijo v stiku z vodo, pri tem pa oddajajo prijeten vonj. Bombice vsebujejo naravne sproščujoče sestavine, prijetno dišijo, hkrati pa negujejo vašo kožo. Zagotavljajo sproščujoč občutek in dobro počutje. Naša ponudba je raznovrstna in celovita. Kopanje je bilo vedno sprostilen način očiščenja telesa in misli, naša novost pa bo to še okrepila, zato se prepustite temu </a:t>
            </a:r>
            <a:r>
              <a:rPr lang="sl-SI" b="0" i="0" u="none" strike="noStrike" dirty="0" err="1">
                <a:effectLst/>
                <a:latin typeface="+mn-lt"/>
              </a:rPr>
              <a:t>čudesu</a:t>
            </a:r>
            <a:r>
              <a:rPr lang="sl-SI" b="0" i="0" u="none" strike="noStrike" dirty="0">
                <a:effectLst/>
                <a:latin typeface="+mn-lt"/>
              </a:rPr>
              <a:t>. </a:t>
            </a:r>
            <a:endParaRPr lang="sl-SI" b="0" dirty="0">
              <a:effectLst/>
              <a:latin typeface="+mn-lt"/>
            </a:endParaRPr>
          </a:p>
          <a:p>
            <a:pPr algn="just">
              <a:spcBef>
                <a:spcPts val="0"/>
              </a:spcBef>
            </a:pPr>
            <a:r>
              <a:rPr lang="sl-SI" b="0" i="0" u="none" strike="noStrike" dirty="0">
                <a:effectLst/>
                <a:latin typeface="+mn-lt"/>
              </a:rPr>
              <a:t>Naš proizvod </a:t>
            </a:r>
            <a:r>
              <a:rPr lang="sl-SI" b="0" i="0" u="none" strike="noStrike" dirty="0" err="1">
                <a:effectLst/>
                <a:latin typeface="+mn-lt"/>
              </a:rPr>
              <a:t>Natural</a:t>
            </a:r>
            <a:r>
              <a:rPr lang="sl-SI" b="0" i="0" u="none" strike="noStrike" dirty="0">
                <a:effectLst/>
                <a:latin typeface="+mn-lt"/>
              </a:rPr>
              <a:t> </a:t>
            </a:r>
            <a:r>
              <a:rPr lang="sl-SI" b="0" i="0" u="none" strike="noStrike" dirty="0" err="1">
                <a:effectLst/>
                <a:latin typeface="+mn-lt"/>
              </a:rPr>
              <a:t>splash</a:t>
            </a:r>
            <a:r>
              <a:rPr lang="sl-SI" b="0" i="0" u="none" strike="noStrike" dirty="0">
                <a:effectLst/>
                <a:latin typeface="+mn-lt"/>
              </a:rPr>
              <a:t> predstavlja popolno sprostitev v vsakdanjem napornem in stresnem življenju. Naša strategija temelji na načelih trajnostnega razvoja in se kaže v skrbi za zaposlene, povezani z zdravjem in kakovostjo življenja. </a:t>
            </a:r>
            <a:endParaRPr lang="sl-SI" b="0" dirty="0">
              <a:effectLst/>
              <a:latin typeface="+mn-lt"/>
            </a:endParaRPr>
          </a:p>
        </p:txBody>
      </p:sp>
    </p:spTree>
    <p:extLst>
      <p:ext uri="{BB962C8B-B14F-4D97-AF65-F5344CB8AC3E}">
        <p14:creationId xmlns:p14="http://schemas.microsoft.com/office/powerpoint/2010/main" val="2396288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a:extLst>
              <a:ext uri="{FF2B5EF4-FFF2-40B4-BE49-F238E27FC236}">
                <a16:creationId xmlns:a16="http://schemas.microsoft.com/office/drawing/2014/main" id="{D23B23FE-7D81-45CC-84F2-FF587C148A38}"/>
              </a:ext>
            </a:extLst>
          </p:cNvPr>
          <p:cNvSpPr>
            <a:spLocks noGrp="1"/>
          </p:cNvSpPr>
          <p:nvPr>
            <p:ph type="title"/>
          </p:nvPr>
        </p:nvSpPr>
        <p:spPr/>
        <p:txBody>
          <a:bodyPr/>
          <a:lstStyle/>
          <a:p>
            <a:pPr algn="ctr"/>
            <a:r>
              <a:rPr lang="sl-SI" b="1" dirty="0"/>
              <a:t>PODJETNIŠKA EKIPA</a:t>
            </a:r>
          </a:p>
        </p:txBody>
      </p:sp>
      <p:pic>
        <p:nvPicPr>
          <p:cNvPr id="3" name="Označba mesta vsebine 2">
            <a:extLst>
              <a:ext uri="{FF2B5EF4-FFF2-40B4-BE49-F238E27FC236}">
                <a16:creationId xmlns:a16="http://schemas.microsoft.com/office/drawing/2014/main" id="{0CE9900F-1E83-43F5-B96A-632104FF4C67}"/>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5580051" y="1577063"/>
            <a:ext cx="1422524" cy="2530196"/>
          </a:xfrm>
        </p:spPr>
      </p:pic>
      <p:pic>
        <p:nvPicPr>
          <p:cNvPr id="7" name="Slika 6">
            <a:extLst>
              <a:ext uri="{FF2B5EF4-FFF2-40B4-BE49-F238E27FC236}">
                <a16:creationId xmlns:a16="http://schemas.microsoft.com/office/drawing/2014/main" id="{5DA4E79C-87E3-4CF8-86C9-5EB7D8972C5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117" y="135672"/>
            <a:ext cx="1422523" cy="2528929"/>
          </a:xfrm>
          <a:prstGeom prst="rect">
            <a:avLst/>
          </a:prstGeom>
        </p:spPr>
      </p:pic>
      <p:pic>
        <p:nvPicPr>
          <p:cNvPr id="11" name="Slika 10">
            <a:extLst>
              <a:ext uri="{FF2B5EF4-FFF2-40B4-BE49-F238E27FC236}">
                <a16:creationId xmlns:a16="http://schemas.microsoft.com/office/drawing/2014/main" id="{7282DE72-920A-44AB-8851-A94893FBE95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890280" y="1718066"/>
            <a:ext cx="1581578" cy="1513020"/>
          </a:xfrm>
          <a:prstGeom prst="rect">
            <a:avLst/>
          </a:prstGeom>
        </p:spPr>
      </p:pic>
      <p:pic>
        <p:nvPicPr>
          <p:cNvPr id="13" name="Slika 12">
            <a:extLst>
              <a:ext uri="{FF2B5EF4-FFF2-40B4-BE49-F238E27FC236}">
                <a16:creationId xmlns:a16="http://schemas.microsoft.com/office/drawing/2014/main" id="{86A90A6F-8E4E-476B-B3A5-B890F8DB385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800540" y="206581"/>
            <a:ext cx="1380237" cy="2563024"/>
          </a:xfrm>
          <a:prstGeom prst="rect">
            <a:avLst/>
          </a:prstGeom>
        </p:spPr>
      </p:pic>
      <p:pic>
        <p:nvPicPr>
          <p:cNvPr id="15" name="Slika 14">
            <a:extLst>
              <a:ext uri="{FF2B5EF4-FFF2-40B4-BE49-F238E27FC236}">
                <a16:creationId xmlns:a16="http://schemas.microsoft.com/office/drawing/2014/main" id="{C945C636-EC3F-4DE4-B0F4-42D552315458}"/>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207989" y="1577063"/>
            <a:ext cx="1394030" cy="2479516"/>
          </a:xfrm>
          <a:prstGeom prst="rect">
            <a:avLst/>
          </a:prstGeom>
        </p:spPr>
      </p:pic>
      <p:pic>
        <p:nvPicPr>
          <p:cNvPr id="5" name="Slika 4">
            <a:extLst>
              <a:ext uri="{FF2B5EF4-FFF2-40B4-BE49-F238E27FC236}">
                <a16:creationId xmlns:a16="http://schemas.microsoft.com/office/drawing/2014/main" id="{CAC2701E-8836-4821-B703-A786F6C2F4AE}"/>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0379298" y="206581"/>
            <a:ext cx="1466233" cy="2607939"/>
          </a:xfrm>
          <a:prstGeom prst="rect">
            <a:avLst/>
          </a:prstGeom>
        </p:spPr>
      </p:pic>
      <p:pic>
        <p:nvPicPr>
          <p:cNvPr id="8" name="Slika 7">
            <a:extLst>
              <a:ext uri="{FF2B5EF4-FFF2-40B4-BE49-F238E27FC236}">
                <a16:creationId xmlns:a16="http://schemas.microsoft.com/office/drawing/2014/main" id="{E974E7A2-B674-4245-90D5-63C05910D087}"/>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9332" y="4565598"/>
            <a:ext cx="1737186" cy="2066093"/>
          </a:xfrm>
          <a:prstGeom prst="rect">
            <a:avLst/>
          </a:prstGeom>
        </p:spPr>
      </p:pic>
      <p:pic>
        <p:nvPicPr>
          <p:cNvPr id="16" name="Slika 15">
            <a:extLst>
              <a:ext uri="{FF2B5EF4-FFF2-40B4-BE49-F238E27FC236}">
                <a16:creationId xmlns:a16="http://schemas.microsoft.com/office/drawing/2014/main" id="{FA92C202-F7D7-46DB-8570-82D8B8238617}"/>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779720" y="4694686"/>
            <a:ext cx="2393008" cy="1937005"/>
          </a:xfrm>
          <a:prstGeom prst="rect">
            <a:avLst/>
          </a:prstGeom>
        </p:spPr>
      </p:pic>
      <p:pic>
        <p:nvPicPr>
          <p:cNvPr id="18" name="Slika 17">
            <a:extLst>
              <a:ext uri="{FF2B5EF4-FFF2-40B4-BE49-F238E27FC236}">
                <a16:creationId xmlns:a16="http://schemas.microsoft.com/office/drawing/2014/main" id="{C514CB24-56A9-40FC-A62E-CAA83FE9BCA0}"/>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4245680" y="4474883"/>
            <a:ext cx="1649627" cy="2199503"/>
          </a:xfrm>
          <a:prstGeom prst="rect">
            <a:avLst/>
          </a:prstGeom>
        </p:spPr>
      </p:pic>
      <p:pic>
        <p:nvPicPr>
          <p:cNvPr id="22" name="Slika 21">
            <a:extLst>
              <a:ext uri="{FF2B5EF4-FFF2-40B4-BE49-F238E27FC236}">
                <a16:creationId xmlns:a16="http://schemas.microsoft.com/office/drawing/2014/main" id="{A6585324-9935-45C9-BADC-91684C426E55}"/>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349445" y="4194869"/>
            <a:ext cx="1847483" cy="2479517"/>
          </a:xfrm>
          <a:prstGeom prst="rect">
            <a:avLst/>
          </a:prstGeom>
        </p:spPr>
      </p:pic>
      <p:pic>
        <p:nvPicPr>
          <p:cNvPr id="24" name="Slika 23">
            <a:extLst>
              <a:ext uri="{FF2B5EF4-FFF2-40B4-BE49-F238E27FC236}">
                <a16:creationId xmlns:a16="http://schemas.microsoft.com/office/drawing/2014/main" id="{C4B32043-145C-483F-A6E9-C15F9B992943}"/>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rot="16200000">
            <a:off x="9865018" y="2279863"/>
            <a:ext cx="1513018" cy="2809591"/>
          </a:xfrm>
          <a:prstGeom prst="rect">
            <a:avLst/>
          </a:prstGeom>
        </p:spPr>
      </p:pic>
      <p:pic>
        <p:nvPicPr>
          <p:cNvPr id="26" name="Slika 25">
            <a:extLst>
              <a:ext uri="{FF2B5EF4-FFF2-40B4-BE49-F238E27FC236}">
                <a16:creationId xmlns:a16="http://schemas.microsoft.com/office/drawing/2014/main" id="{BCC06A74-7D35-4C72-94B9-54F583E777AB}"/>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5934913" y="4186897"/>
            <a:ext cx="1394729" cy="2479518"/>
          </a:xfrm>
          <a:prstGeom prst="rect">
            <a:avLst/>
          </a:prstGeom>
        </p:spPr>
      </p:pic>
      <p:pic>
        <p:nvPicPr>
          <p:cNvPr id="28" name="Slika 27">
            <a:extLst>
              <a:ext uri="{FF2B5EF4-FFF2-40B4-BE49-F238E27FC236}">
                <a16:creationId xmlns:a16="http://schemas.microsoft.com/office/drawing/2014/main" id="{D2183DDD-148D-4993-AEAC-378228048BEF}"/>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574905" y="135672"/>
            <a:ext cx="2074932" cy="1768907"/>
          </a:xfrm>
          <a:prstGeom prst="rect">
            <a:avLst/>
          </a:prstGeom>
        </p:spPr>
      </p:pic>
      <p:pic>
        <p:nvPicPr>
          <p:cNvPr id="30" name="Slika 29">
            <a:extLst>
              <a:ext uri="{FF2B5EF4-FFF2-40B4-BE49-F238E27FC236}">
                <a16:creationId xmlns:a16="http://schemas.microsoft.com/office/drawing/2014/main" id="{38FC9441-634A-404E-9A3F-82FA5A71CF8F}"/>
              </a:ext>
            </a:extLst>
          </p:cNvPr>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rot="5400000">
            <a:off x="1712713" y="2562126"/>
            <a:ext cx="2479519" cy="1394729"/>
          </a:xfrm>
          <a:prstGeom prst="rect">
            <a:avLst/>
          </a:prstGeom>
        </p:spPr>
      </p:pic>
      <p:pic>
        <p:nvPicPr>
          <p:cNvPr id="32" name="Slika 31">
            <a:extLst>
              <a:ext uri="{FF2B5EF4-FFF2-40B4-BE49-F238E27FC236}">
                <a16:creationId xmlns:a16="http://schemas.microsoft.com/office/drawing/2014/main" id="{CABC3F7A-3D25-4BF5-8FC5-D86814D4FD78}"/>
              </a:ext>
            </a:extLst>
          </p:cNvPr>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130454" y="2858722"/>
            <a:ext cx="1955124" cy="1445092"/>
          </a:xfrm>
          <a:prstGeom prst="rect">
            <a:avLst/>
          </a:prstGeom>
        </p:spPr>
      </p:pic>
      <p:pic>
        <p:nvPicPr>
          <p:cNvPr id="34" name="Slika 33">
            <a:extLst>
              <a:ext uri="{FF2B5EF4-FFF2-40B4-BE49-F238E27FC236}">
                <a16:creationId xmlns:a16="http://schemas.microsoft.com/office/drawing/2014/main" id="{83B0C47C-062A-41F7-9C82-94E78448FDA7}"/>
              </a:ext>
            </a:extLst>
          </p:cNvPr>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9614717" y="4549507"/>
            <a:ext cx="2259813" cy="2258244"/>
          </a:xfrm>
          <a:prstGeom prst="rect">
            <a:avLst/>
          </a:prstGeom>
        </p:spPr>
      </p:pic>
    </p:spTree>
    <p:extLst>
      <p:ext uri="{BB962C8B-B14F-4D97-AF65-F5344CB8AC3E}">
        <p14:creationId xmlns:p14="http://schemas.microsoft.com/office/powerpoint/2010/main" val="2338600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28E618-C9F3-4972-A617-C295D1617964}"/>
              </a:ext>
            </a:extLst>
          </p:cNvPr>
          <p:cNvSpPr>
            <a:spLocks noGrp="1"/>
          </p:cNvSpPr>
          <p:nvPr>
            <p:ph type="title"/>
          </p:nvPr>
        </p:nvSpPr>
        <p:spPr/>
        <p:txBody>
          <a:bodyPr/>
          <a:lstStyle/>
          <a:p>
            <a:pPr algn="ctr"/>
            <a:r>
              <a:rPr lang="sl-SI" b="1" dirty="0"/>
              <a:t>OPIS IZDELKA</a:t>
            </a:r>
          </a:p>
        </p:txBody>
      </p:sp>
      <p:sp>
        <p:nvSpPr>
          <p:cNvPr id="3" name="Označba mesta vsebine 2">
            <a:extLst>
              <a:ext uri="{FF2B5EF4-FFF2-40B4-BE49-F238E27FC236}">
                <a16:creationId xmlns:a16="http://schemas.microsoft.com/office/drawing/2014/main" id="{F4D8E052-F2E1-4FEB-A9DE-874D1616F384}"/>
              </a:ext>
            </a:extLst>
          </p:cNvPr>
          <p:cNvSpPr>
            <a:spLocks noGrp="1"/>
          </p:cNvSpPr>
          <p:nvPr>
            <p:ph idx="1"/>
          </p:nvPr>
        </p:nvSpPr>
        <p:spPr>
          <a:xfrm>
            <a:off x="1451579" y="1853755"/>
            <a:ext cx="9603275" cy="3450613"/>
          </a:xfrm>
        </p:spPr>
        <p:txBody>
          <a:bodyPr>
            <a:normAutofit lnSpcReduction="10000"/>
          </a:bodyPr>
          <a:lstStyle/>
          <a:p>
            <a:r>
              <a:rPr lang="sl-SI" b="0" i="0" u="none" strike="noStrike" dirty="0">
                <a:effectLst/>
              </a:rPr>
              <a:t>Izdelujemo visoko kakovostne, naravne kopalne bombice, brez umetnih barvil, ki se raztopijo v stiku z vodo, pri tem pa oddajajo prijeten vonj.</a:t>
            </a:r>
          </a:p>
          <a:p>
            <a:r>
              <a:rPr lang="sl-SI" dirty="0"/>
              <a:t>Naše bombice bomo izboljšali tako, da jim bomo dodajali razne nove vonjave, nove oblike in jih izboljšali v sami sestavi, kar pomeni da bodo še iz različnejših naravnih sestavin.</a:t>
            </a:r>
          </a:p>
          <a:p>
            <a:r>
              <a:rPr lang="sl-SI" b="0" i="0" u="none" strike="noStrike" dirty="0">
                <a:effectLst/>
              </a:rPr>
              <a:t>Izdelke bomo zaščitili z patentom, stroške proizvodnje bomo zniževali postopno začeli bomo z energijo- varčne žarnice, izklapljanje naprav, ki niso v uporabi</a:t>
            </a:r>
          </a:p>
          <a:p>
            <a:endParaRPr lang="sl-SI" sz="1800" dirty="0">
              <a:latin typeface="Calibri" panose="020F0502020204030204" pitchFamily="34" charset="0"/>
            </a:endParaRPr>
          </a:p>
        </p:txBody>
      </p:sp>
    </p:spTree>
    <p:extLst>
      <p:ext uri="{BB962C8B-B14F-4D97-AF65-F5344CB8AC3E}">
        <p14:creationId xmlns:p14="http://schemas.microsoft.com/office/powerpoint/2010/main" val="521235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79FFAF6-763A-479C-A002-EE8E9DC75C5C}"/>
              </a:ext>
            </a:extLst>
          </p:cNvPr>
          <p:cNvSpPr>
            <a:spLocks noGrp="1"/>
          </p:cNvSpPr>
          <p:nvPr>
            <p:ph type="title"/>
          </p:nvPr>
        </p:nvSpPr>
        <p:spPr/>
        <p:txBody>
          <a:bodyPr/>
          <a:lstStyle/>
          <a:p>
            <a:endParaRPr lang="sl-SI"/>
          </a:p>
        </p:txBody>
      </p:sp>
      <p:pic>
        <p:nvPicPr>
          <p:cNvPr id="5" name="Označba mesta vsebine 4">
            <a:extLst>
              <a:ext uri="{FF2B5EF4-FFF2-40B4-BE49-F238E27FC236}">
                <a16:creationId xmlns:a16="http://schemas.microsoft.com/office/drawing/2014/main" id="{28F127E6-A13C-4E7B-A575-8079E7F44B23}"/>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85352" y="287700"/>
            <a:ext cx="4715293" cy="26696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Slika 6">
            <a:extLst>
              <a:ext uri="{FF2B5EF4-FFF2-40B4-BE49-F238E27FC236}">
                <a16:creationId xmlns:a16="http://schemas.microsoft.com/office/drawing/2014/main" id="{3DCF1086-FFC2-4E47-B783-4EE9A6F25F4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68097" y="376881"/>
            <a:ext cx="2286000" cy="3429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Slika 8">
            <a:extLst>
              <a:ext uri="{FF2B5EF4-FFF2-40B4-BE49-F238E27FC236}">
                <a16:creationId xmlns:a16="http://schemas.microsoft.com/office/drawing/2014/main" id="{2105B116-93CC-4F00-A99C-ED17E22C664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93509" y="688889"/>
            <a:ext cx="4168405" cy="28049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Slika 10">
            <a:extLst>
              <a:ext uri="{FF2B5EF4-FFF2-40B4-BE49-F238E27FC236}">
                <a16:creationId xmlns:a16="http://schemas.microsoft.com/office/drawing/2014/main" id="{BBDBA578-D88C-4584-9FFB-74B3218D8AD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30086" y="3493873"/>
            <a:ext cx="4287280" cy="32154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Slika 12">
            <a:extLst>
              <a:ext uri="{FF2B5EF4-FFF2-40B4-BE49-F238E27FC236}">
                <a16:creationId xmlns:a16="http://schemas.microsoft.com/office/drawing/2014/main" id="{ABEDD6CA-5ADA-4565-A20D-8C9038CF14F4}"/>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699182" y="4233521"/>
            <a:ext cx="4069996" cy="24219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 name="Slika 14">
            <a:extLst>
              <a:ext uri="{FF2B5EF4-FFF2-40B4-BE49-F238E27FC236}">
                <a16:creationId xmlns:a16="http://schemas.microsoft.com/office/drawing/2014/main" id="{A80A41D9-7D7D-4C61-BED5-50469F360259}"/>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950994" y="4393296"/>
            <a:ext cx="3103673" cy="20692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12111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EE89996-DC5C-4255-BBB0-DF8197F43EBC}"/>
              </a:ext>
            </a:extLst>
          </p:cNvPr>
          <p:cNvSpPr>
            <a:spLocks noGrp="1"/>
          </p:cNvSpPr>
          <p:nvPr>
            <p:ph type="title"/>
          </p:nvPr>
        </p:nvSpPr>
        <p:spPr>
          <a:xfrm>
            <a:off x="561603" y="135783"/>
            <a:ext cx="9603275" cy="1049235"/>
          </a:xfrm>
        </p:spPr>
        <p:txBody>
          <a:bodyPr/>
          <a:lstStyle/>
          <a:p>
            <a:pPr algn="ctr"/>
            <a:r>
              <a:rPr lang="sl-SI" b="1" dirty="0"/>
              <a:t>PRODAJA</a:t>
            </a:r>
          </a:p>
        </p:txBody>
      </p:sp>
      <p:sp>
        <p:nvSpPr>
          <p:cNvPr id="3" name="Označba mesta vsebine 2">
            <a:extLst>
              <a:ext uri="{FF2B5EF4-FFF2-40B4-BE49-F238E27FC236}">
                <a16:creationId xmlns:a16="http://schemas.microsoft.com/office/drawing/2014/main" id="{083BD71F-52F4-4E1E-B9EF-E2FF580270D0}"/>
              </a:ext>
            </a:extLst>
          </p:cNvPr>
          <p:cNvSpPr>
            <a:spLocks noGrp="1"/>
          </p:cNvSpPr>
          <p:nvPr>
            <p:ph idx="1"/>
          </p:nvPr>
        </p:nvSpPr>
        <p:spPr>
          <a:xfrm>
            <a:off x="206980" y="986237"/>
            <a:ext cx="9603275" cy="5211363"/>
          </a:xfrm>
        </p:spPr>
        <p:txBody>
          <a:bodyPr>
            <a:normAutofit fontScale="92500" lnSpcReduction="20000"/>
          </a:bodyPr>
          <a:lstStyle/>
          <a:p>
            <a:r>
              <a:rPr lang="sl-SI" dirty="0"/>
              <a:t>Začetek na Jugovzhodni regiji, nato se bomo širili postopoma po celotni Sloveniji, kasneje še na Evropski trg.</a:t>
            </a:r>
          </a:p>
          <a:p>
            <a:r>
              <a:rPr lang="sl-SI" b="0" i="0" u="none" strike="noStrike" dirty="0">
                <a:effectLst/>
              </a:rPr>
              <a:t>Glede na naše prodajne in proizvodnje zmožnosti želimo doseči minimalno 50% potencialnega trga.</a:t>
            </a:r>
          </a:p>
          <a:p>
            <a:r>
              <a:rPr lang="sl-SI" dirty="0"/>
              <a:t>Naša ponudba je raznolika, sestavine so 100% naravne, ni dodanih parfumov ali kemikalij, vse je ročno narejeno - vsaka bombica je na svoj način unikatna, možno je ekološko, okolju prijazno pakiranje bombice (brez nepotrebne embalaže, plastike...). Z našimi naravnimi izdelki boste vstopili v svet fantazije ter običajno kopel preprosto popestrili z barvami ter svežimi listi cvetlic. </a:t>
            </a:r>
          </a:p>
          <a:p>
            <a:r>
              <a:rPr lang="sl-SI" dirty="0"/>
              <a:t>Skrb za trajnostni razvoj.</a:t>
            </a:r>
          </a:p>
          <a:p>
            <a:r>
              <a:rPr lang="sl-SI" dirty="0"/>
              <a:t>Delež zaslužka doseženega s prodajo namenimo zasaditvi dreves v urbanih središčih mest v Slovenijo.</a:t>
            </a:r>
          </a:p>
          <a:p>
            <a:endParaRPr lang="sl-SI" b="0" i="0" u="none" strike="noStrike" dirty="0">
              <a:effectLst/>
            </a:endParaRPr>
          </a:p>
          <a:p>
            <a:r>
              <a:rPr lang="sl-SI" dirty="0"/>
              <a:t>Analiza konkurence</a:t>
            </a:r>
            <a:r>
              <a:rPr lang="it-IT" dirty="0"/>
              <a:t>:</a:t>
            </a:r>
          </a:p>
          <a:p>
            <a:endParaRPr lang="sl-SI" dirty="0"/>
          </a:p>
        </p:txBody>
      </p:sp>
      <p:sp>
        <p:nvSpPr>
          <p:cNvPr id="5" name="Rectangle 1">
            <a:extLst>
              <a:ext uri="{FF2B5EF4-FFF2-40B4-BE49-F238E27FC236}">
                <a16:creationId xmlns:a16="http://schemas.microsoft.com/office/drawing/2014/main" id="{9CC0B178-2085-4029-BC85-009094FA8E3A}"/>
              </a:ext>
            </a:extLst>
          </p:cNvPr>
          <p:cNvSpPr>
            <a:spLocks noChangeArrowheads="1"/>
          </p:cNvSpPr>
          <p:nvPr/>
        </p:nvSpPr>
        <p:spPr bwMode="auto">
          <a:xfrm>
            <a:off x="3591591" y="3793211"/>
            <a:ext cx="103085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l-SI"/>
          </a:p>
        </p:txBody>
      </p:sp>
      <p:graphicFrame>
        <p:nvGraphicFramePr>
          <p:cNvPr id="6" name="Tabela 6">
            <a:extLst>
              <a:ext uri="{FF2B5EF4-FFF2-40B4-BE49-F238E27FC236}">
                <a16:creationId xmlns:a16="http://schemas.microsoft.com/office/drawing/2014/main" id="{680A92BC-DA5F-43F0-88A3-64721A613486}"/>
              </a:ext>
            </a:extLst>
          </p:cNvPr>
          <p:cNvGraphicFramePr>
            <a:graphicFrameLocks noGrp="1"/>
          </p:cNvGraphicFramePr>
          <p:nvPr>
            <p:extLst>
              <p:ext uri="{D42A27DB-BD31-4B8C-83A1-F6EECF244321}">
                <p14:modId xmlns:p14="http://schemas.microsoft.com/office/powerpoint/2010/main" val="3177137975"/>
              </p:ext>
            </p:extLst>
          </p:nvPr>
        </p:nvGraphicFramePr>
        <p:xfrm>
          <a:off x="5548544" y="4898468"/>
          <a:ext cx="4823532" cy="1946589"/>
        </p:xfrm>
        <a:graphic>
          <a:graphicData uri="http://schemas.openxmlformats.org/drawingml/2006/table">
            <a:tbl>
              <a:tblPr firstRow="1" bandRow="1">
                <a:tableStyleId>{5C22544A-7EE6-4342-B048-85BDC9FD1C3A}</a:tableStyleId>
              </a:tblPr>
              <a:tblGrid>
                <a:gridCol w="1607844">
                  <a:extLst>
                    <a:ext uri="{9D8B030D-6E8A-4147-A177-3AD203B41FA5}">
                      <a16:colId xmlns:a16="http://schemas.microsoft.com/office/drawing/2014/main" val="1699107139"/>
                    </a:ext>
                  </a:extLst>
                </a:gridCol>
                <a:gridCol w="1607844">
                  <a:extLst>
                    <a:ext uri="{9D8B030D-6E8A-4147-A177-3AD203B41FA5}">
                      <a16:colId xmlns:a16="http://schemas.microsoft.com/office/drawing/2014/main" val="4126281868"/>
                    </a:ext>
                  </a:extLst>
                </a:gridCol>
                <a:gridCol w="1607844">
                  <a:extLst>
                    <a:ext uri="{9D8B030D-6E8A-4147-A177-3AD203B41FA5}">
                      <a16:colId xmlns:a16="http://schemas.microsoft.com/office/drawing/2014/main" val="2126229778"/>
                    </a:ext>
                  </a:extLst>
                </a:gridCol>
              </a:tblGrid>
              <a:tr h="323743">
                <a:tc>
                  <a:txBody>
                    <a:bodyPr/>
                    <a:lstStyle/>
                    <a:p>
                      <a:r>
                        <a:rPr lang="sl-SI" sz="1300" dirty="0"/>
                        <a:t>Ime podjetja</a:t>
                      </a:r>
                    </a:p>
                  </a:txBody>
                  <a:tcPr/>
                </a:tc>
                <a:tc>
                  <a:txBody>
                    <a:bodyPr/>
                    <a:lstStyle/>
                    <a:p>
                      <a:r>
                        <a:rPr lang="sl-SI" sz="1300" dirty="0"/>
                        <a:t>Prednosti </a:t>
                      </a:r>
                    </a:p>
                  </a:txBody>
                  <a:tcPr/>
                </a:tc>
                <a:tc>
                  <a:txBody>
                    <a:bodyPr/>
                    <a:lstStyle/>
                    <a:p>
                      <a:r>
                        <a:rPr lang="sl-SI" sz="1300" dirty="0"/>
                        <a:t>Slabosti</a:t>
                      </a:r>
                    </a:p>
                  </a:txBody>
                  <a:tcPr/>
                </a:tc>
                <a:extLst>
                  <a:ext uri="{0D108BD9-81ED-4DB2-BD59-A6C34878D82A}">
                    <a16:rowId xmlns:a16="http://schemas.microsoft.com/office/drawing/2014/main" val="3006843878"/>
                  </a:ext>
                </a:extLst>
              </a:tr>
              <a:tr h="439049">
                <a:tc>
                  <a:txBody>
                    <a:bodyPr/>
                    <a:lstStyle/>
                    <a:p>
                      <a:r>
                        <a:rPr lang="sl-SI" sz="1300" dirty="0" err="1"/>
                        <a:t>Lush</a:t>
                      </a:r>
                      <a:r>
                        <a:rPr lang="sl-SI" sz="1300" dirty="0"/>
                        <a:t> </a:t>
                      </a:r>
                    </a:p>
                  </a:txBody>
                  <a:tcPr/>
                </a:tc>
                <a:tc>
                  <a:txBody>
                    <a:bodyPr/>
                    <a:lstStyle/>
                    <a:p>
                      <a:r>
                        <a:rPr lang="sl-SI" sz="1300" dirty="0"/>
                        <a:t>Naravna sestava kopalnih bombic</a:t>
                      </a:r>
                    </a:p>
                  </a:txBody>
                  <a:tcPr/>
                </a:tc>
                <a:tc>
                  <a:txBody>
                    <a:bodyPr/>
                    <a:lstStyle/>
                    <a:p>
                      <a:r>
                        <a:rPr lang="sl-SI" sz="1300" dirty="0"/>
                        <a:t>Višje prepoznavnost na trgu, nižje cene</a:t>
                      </a:r>
                    </a:p>
                  </a:txBody>
                  <a:tcPr/>
                </a:tc>
                <a:extLst>
                  <a:ext uri="{0D108BD9-81ED-4DB2-BD59-A6C34878D82A}">
                    <a16:rowId xmlns:a16="http://schemas.microsoft.com/office/drawing/2014/main" val="144215332"/>
                  </a:ext>
                </a:extLst>
              </a:tr>
              <a:tr h="323743">
                <a:tc>
                  <a:txBody>
                    <a:bodyPr/>
                    <a:lstStyle/>
                    <a:p>
                      <a:r>
                        <a:rPr lang="sl-SI" sz="1300" dirty="0"/>
                        <a:t>I </a:t>
                      </a:r>
                      <a:r>
                        <a:rPr lang="sl-SI" sz="1300" dirty="0" err="1"/>
                        <a:t>Heart</a:t>
                      </a:r>
                      <a:r>
                        <a:rPr lang="sl-SI" sz="1300" dirty="0"/>
                        <a:t> </a:t>
                      </a:r>
                      <a:r>
                        <a:rPr lang="sl-SI" sz="1300" dirty="0" err="1"/>
                        <a:t>Revolution</a:t>
                      </a:r>
                      <a:endParaRPr lang="sl-SI" sz="1300" dirty="0"/>
                    </a:p>
                  </a:txBody>
                  <a:tcPr/>
                </a:tc>
                <a:tc>
                  <a:txBody>
                    <a:bodyPr/>
                    <a:lstStyle/>
                    <a:p>
                      <a:r>
                        <a:rPr lang="sl-SI" sz="1300" dirty="0"/>
                        <a:t>Naravna sestava</a:t>
                      </a:r>
                    </a:p>
                  </a:txBody>
                  <a:tcPr/>
                </a:tc>
                <a:tc>
                  <a:txBody>
                    <a:bodyPr/>
                    <a:lstStyle/>
                    <a:p>
                      <a:r>
                        <a:rPr lang="sl-SI" sz="1300" dirty="0"/>
                        <a:t>Nižje cene</a:t>
                      </a:r>
                    </a:p>
                  </a:txBody>
                  <a:tcPr/>
                </a:tc>
                <a:extLst>
                  <a:ext uri="{0D108BD9-81ED-4DB2-BD59-A6C34878D82A}">
                    <a16:rowId xmlns:a16="http://schemas.microsoft.com/office/drawing/2014/main" val="653330755"/>
                  </a:ext>
                </a:extLst>
              </a:tr>
              <a:tr h="323743">
                <a:tc>
                  <a:txBody>
                    <a:bodyPr/>
                    <a:lstStyle/>
                    <a:p>
                      <a:r>
                        <a:rPr lang="sl-SI" sz="1300" dirty="0" err="1"/>
                        <a:t>Greenum</a:t>
                      </a:r>
                      <a:endParaRPr lang="sl-SI" sz="1300" dirty="0"/>
                    </a:p>
                  </a:txBody>
                  <a:tcPr/>
                </a:tc>
                <a:tc>
                  <a:txBody>
                    <a:bodyPr/>
                    <a:lstStyle/>
                    <a:p>
                      <a:r>
                        <a:rPr lang="sl-SI" sz="1300" dirty="0"/>
                        <a:t>Naravna sestava</a:t>
                      </a:r>
                    </a:p>
                  </a:txBody>
                  <a:tcPr/>
                </a:tc>
                <a:tc>
                  <a:txBody>
                    <a:bodyPr/>
                    <a:lstStyle/>
                    <a:p>
                      <a:r>
                        <a:rPr lang="sl-SI" sz="1300" dirty="0"/>
                        <a:t>Nižje cene</a:t>
                      </a:r>
                    </a:p>
                  </a:txBody>
                  <a:tcPr/>
                </a:tc>
                <a:extLst>
                  <a:ext uri="{0D108BD9-81ED-4DB2-BD59-A6C34878D82A}">
                    <a16:rowId xmlns:a16="http://schemas.microsoft.com/office/drawing/2014/main" val="254899343"/>
                  </a:ext>
                </a:extLst>
              </a:tr>
              <a:tr h="406719">
                <a:tc>
                  <a:txBody>
                    <a:bodyPr/>
                    <a:lstStyle/>
                    <a:p>
                      <a:r>
                        <a:rPr lang="sl-SI" sz="1300" dirty="0" err="1"/>
                        <a:t>Mad</a:t>
                      </a:r>
                      <a:r>
                        <a:rPr lang="sl-SI" sz="1300" dirty="0"/>
                        <a:t> </a:t>
                      </a:r>
                      <a:r>
                        <a:rPr lang="sl-SI" sz="1300" dirty="0" err="1"/>
                        <a:t>Beauty</a:t>
                      </a:r>
                      <a:endParaRPr lang="sl-SI" sz="1300" dirty="0"/>
                    </a:p>
                  </a:txBody>
                  <a:tcPr/>
                </a:tc>
                <a:tc>
                  <a:txBody>
                    <a:bodyPr/>
                    <a:lstStyle/>
                    <a:p>
                      <a:r>
                        <a:rPr lang="sl-SI" sz="1300" dirty="0"/>
                        <a:t>Naravna sestava</a:t>
                      </a:r>
                    </a:p>
                  </a:txBody>
                  <a:tcPr/>
                </a:tc>
                <a:tc>
                  <a:txBody>
                    <a:bodyPr/>
                    <a:lstStyle/>
                    <a:p>
                      <a:r>
                        <a:rPr lang="sl-SI" sz="1300" dirty="0"/>
                        <a:t>Nižje cene, vizualno lepše</a:t>
                      </a:r>
                    </a:p>
                  </a:txBody>
                  <a:tcPr/>
                </a:tc>
                <a:extLst>
                  <a:ext uri="{0D108BD9-81ED-4DB2-BD59-A6C34878D82A}">
                    <a16:rowId xmlns:a16="http://schemas.microsoft.com/office/drawing/2014/main" val="4081405653"/>
                  </a:ext>
                </a:extLst>
              </a:tr>
            </a:tbl>
          </a:graphicData>
        </a:graphic>
      </p:graphicFrame>
    </p:spTree>
    <p:extLst>
      <p:ext uri="{BB962C8B-B14F-4D97-AF65-F5344CB8AC3E}">
        <p14:creationId xmlns:p14="http://schemas.microsoft.com/office/powerpoint/2010/main" val="3456204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E40142F-D10C-476E-9563-EC08CEE7DBA9}"/>
              </a:ext>
            </a:extLst>
          </p:cNvPr>
          <p:cNvSpPr>
            <a:spLocks noGrp="1"/>
          </p:cNvSpPr>
          <p:nvPr>
            <p:ph type="title"/>
          </p:nvPr>
        </p:nvSpPr>
        <p:spPr/>
        <p:txBody>
          <a:bodyPr/>
          <a:lstStyle/>
          <a:p>
            <a:pPr algn="ctr"/>
            <a:r>
              <a:rPr lang="sl-SI" b="1" dirty="0"/>
              <a:t>CILJNI TRG</a:t>
            </a:r>
          </a:p>
        </p:txBody>
      </p:sp>
      <p:sp>
        <p:nvSpPr>
          <p:cNvPr id="3" name="Označba mesta vsebine 2">
            <a:extLst>
              <a:ext uri="{FF2B5EF4-FFF2-40B4-BE49-F238E27FC236}">
                <a16:creationId xmlns:a16="http://schemas.microsoft.com/office/drawing/2014/main" id="{0CC45E1D-CC45-46F3-9DC1-38D7E1C57A18}"/>
              </a:ext>
            </a:extLst>
          </p:cNvPr>
          <p:cNvSpPr>
            <a:spLocks noGrp="1"/>
          </p:cNvSpPr>
          <p:nvPr>
            <p:ph idx="1"/>
          </p:nvPr>
        </p:nvSpPr>
        <p:spPr/>
        <p:txBody>
          <a:bodyPr/>
          <a:lstStyle/>
          <a:p>
            <a:r>
              <a:rPr lang="sl-SI" dirty="0"/>
              <a:t>Odrasli,</a:t>
            </a:r>
          </a:p>
          <a:p>
            <a:r>
              <a:rPr lang="sl-SI" dirty="0"/>
              <a:t>najstniki ,</a:t>
            </a:r>
          </a:p>
          <a:p>
            <a:r>
              <a:rPr lang="sl-SI" dirty="0"/>
              <a:t>vsi, ki potrebujejo sprostitev po napornem dnevu.</a:t>
            </a:r>
          </a:p>
        </p:txBody>
      </p:sp>
      <p:pic>
        <p:nvPicPr>
          <p:cNvPr id="4" name="Slika 3">
            <a:extLst>
              <a:ext uri="{FF2B5EF4-FFF2-40B4-BE49-F238E27FC236}">
                <a16:creationId xmlns:a16="http://schemas.microsoft.com/office/drawing/2014/main" id="{61BCB594-82A8-4DBF-9C6C-05ABFCF9E76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5965" y="3644483"/>
            <a:ext cx="4048305" cy="2690436"/>
          </a:xfrm>
          <a:prstGeom prst="rect">
            <a:avLst/>
          </a:prstGeom>
          <a:ln>
            <a:noFill/>
          </a:ln>
          <a:effectLst>
            <a:outerShdw blurRad="292100" dist="139700" dir="2700000" algn="tl" rotWithShape="0">
              <a:srgbClr val="333333">
                <a:alpha val="65000"/>
              </a:srgbClr>
            </a:outerShdw>
          </a:effectLst>
        </p:spPr>
      </p:pic>
      <p:pic>
        <p:nvPicPr>
          <p:cNvPr id="2050" name="Picture 2" descr="Why teenagers are dropping the ball when it comes to exercise">
            <a:extLst>
              <a:ext uri="{FF2B5EF4-FFF2-40B4-BE49-F238E27FC236}">
                <a16:creationId xmlns:a16="http://schemas.microsoft.com/office/drawing/2014/main" id="{F49515C2-EFC9-4E97-A8AD-226CC2CFA3CE}"/>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20078" y="3644483"/>
            <a:ext cx="3538706" cy="249921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2" name="Picture 4" descr="Relax, Soak, Unwind... It's Your Time! - Rosemary Fusca Blog">
            <a:extLst>
              <a:ext uri="{FF2B5EF4-FFF2-40B4-BE49-F238E27FC236}">
                <a16:creationId xmlns:a16="http://schemas.microsoft.com/office/drawing/2014/main" id="{603E7A4A-5D7C-4CC8-9387-9EC3F1504E62}"/>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74592" y="3666435"/>
            <a:ext cx="3691963" cy="24553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890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0338C8A-2E09-4B8E-8079-86FFF25E9DAD}"/>
              </a:ext>
            </a:extLst>
          </p:cNvPr>
          <p:cNvSpPr>
            <a:spLocks noGrp="1"/>
          </p:cNvSpPr>
          <p:nvPr>
            <p:ph type="title"/>
          </p:nvPr>
        </p:nvSpPr>
        <p:spPr/>
        <p:txBody>
          <a:bodyPr/>
          <a:lstStyle/>
          <a:p>
            <a:pPr algn="ctr"/>
            <a:r>
              <a:rPr lang="sl-SI" b="1" dirty="0"/>
              <a:t>PROMOCIJSKI NAČRT</a:t>
            </a:r>
          </a:p>
        </p:txBody>
      </p:sp>
      <p:sp>
        <p:nvSpPr>
          <p:cNvPr id="3" name="Označba mesta vsebine 2">
            <a:extLst>
              <a:ext uri="{FF2B5EF4-FFF2-40B4-BE49-F238E27FC236}">
                <a16:creationId xmlns:a16="http://schemas.microsoft.com/office/drawing/2014/main" id="{4699E01B-E01D-4746-A852-8466B9522A1C}"/>
              </a:ext>
            </a:extLst>
          </p:cNvPr>
          <p:cNvSpPr>
            <a:spLocks noGrp="1"/>
          </p:cNvSpPr>
          <p:nvPr>
            <p:ph idx="1"/>
          </p:nvPr>
        </p:nvSpPr>
        <p:spPr>
          <a:xfrm>
            <a:off x="537179" y="1341737"/>
            <a:ext cx="11263523" cy="5083777"/>
          </a:xfrm>
        </p:spPr>
        <p:txBody>
          <a:bodyPr>
            <a:normAutofit/>
          </a:bodyPr>
          <a:lstStyle/>
          <a:p>
            <a:pPr>
              <a:spcBef>
                <a:spcPts val="0"/>
              </a:spcBef>
              <a:spcAft>
                <a:spcPts val="1600"/>
              </a:spcAft>
            </a:pPr>
            <a:r>
              <a:rPr lang="sl-SI" sz="2200" dirty="0"/>
              <a:t>Promoviranje v večjih trgovskih centrih, preko medijev (POP TV, KAVAL A, PLANET TV, RADIO 1), socialnih omrežij, s pomočjo influenerjev → pridobitev večje prepoznavnost na trgu.</a:t>
            </a:r>
            <a:endParaRPr lang="sl-SI" sz="2600" dirty="0"/>
          </a:p>
          <a:p>
            <a:r>
              <a:rPr lang="sl-SI" sz="2200" dirty="0"/>
              <a:t>FACEBOOK STRAN: navedeni so vsi kontaktni podatki, naš sedež firme, opis podjetja itd. Na strani bo dosegljiva tudi naša ponudba. Z objavami bi našim sledilcem pokazali dodano vrednost našega podjetja in namensko uporabo- torej prepričali bi ljudstvo, da lahko naš izdelek izpopolni vsak njihov normalen dan.</a:t>
            </a:r>
          </a:p>
          <a:p>
            <a:r>
              <a:rPr lang="sl-SI" sz="2200" dirty="0"/>
              <a:t>INSTAGRAM STRAN: oglaševanje bo potekalo, preko Instagram strani, ki jo bomo naredili sami. Imeli bomo določeno uro in dan , kadar bomo na posebni način oblikovali objavo, ki bo vzbudila pozornost našim sledilcem. Na IG strani bomo imeli navedene vse kontaktne podatke, naš sedež firme, opis podjetja itd. Na strani bo dosegljiva tudi naša ponudba. Z objavami bi našim sledilcem pokazali dodano vrednost našega podjetja in namensko uporabo- torej prepričali bi ljudstvo, da lahko naš izdelek izpopolni vsak njihov normalen dan.</a:t>
            </a:r>
          </a:p>
          <a:p>
            <a:endParaRPr lang="sl-SI" sz="2200" dirty="0"/>
          </a:p>
        </p:txBody>
      </p:sp>
    </p:spTree>
    <p:extLst>
      <p:ext uri="{BB962C8B-B14F-4D97-AF65-F5344CB8AC3E}">
        <p14:creationId xmlns:p14="http://schemas.microsoft.com/office/powerpoint/2010/main" val="1863798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53BA961-17BD-4242-9F77-705D5EEFA20A}"/>
              </a:ext>
            </a:extLst>
          </p:cNvPr>
          <p:cNvSpPr>
            <a:spLocks noGrp="1"/>
          </p:cNvSpPr>
          <p:nvPr>
            <p:ph type="title"/>
          </p:nvPr>
        </p:nvSpPr>
        <p:spPr>
          <a:xfrm>
            <a:off x="701335" y="172975"/>
            <a:ext cx="9880107" cy="926297"/>
          </a:xfrm>
        </p:spPr>
        <p:txBody>
          <a:bodyPr>
            <a:normAutofit fontScale="90000"/>
          </a:bodyPr>
          <a:lstStyle/>
          <a:p>
            <a:pPr algn="ctr"/>
            <a:r>
              <a:rPr lang="sl-SI" b="1" dirty="0"/>
              <a:t>PRIMERI INSTAGRAM OBJAV IN OBJAV NA SPLETNI STRANI</a:t>
            </a:r>
          </a:p>
        </p:txBody>
      </p:sp>
      <p:pic>
        <p:nvPicPr>
          <p:cNvPr id="5" name="Označba mesta vsebine 4">
            <a:extLst>
              <a:ext uri="{FF2B5EF4-FFF2-40B4-BE49-F238E27FC236}">
                <a16:creationId xmlns:a16="http://schemas.microsoft.com/office/drawing/2014/main" id="{95496C8C-C644-456A-8AE7-DB84C713A157}"/>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9017505" y="1044270"/>
            <a:ext cx="2960103" cy="51019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Slika 9">
            <a:extLst>
              <a:ext uri="{FF2B5EF4-FFF2-40B4-BE49-F238E27FC236}">
                <a16:creationId xmlns:a16="http://schemas.microsoft.com/office/drawing/2014/main" id="{C2E91FDF-7B2B-41B2-8CCC-1847A0C8AD3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13624" y="1047743"/>
            <a:ext cx="2654203" cy="50984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Slika 2">
            <a:extLst>
              <a:ext uri="{FF2B5EF4-FFF2-40B4-BE49-F238E27FC236}">
                <a16:creationId xmlns:a16="http://schemas.microsoft.com/office/drawing/2014/main" id="{AAC0E213-B194-41C9-BF39-0170E2C5295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4392" y="1150802"/>
            <a:ext cx="3036364" cy="5482693"/>
          </a:xfrm>
          <a:prstGeom prst="rect">
            <a:avLst/>
          </a:prstGeom>
        </p:spPr>
      </p:pic>
      <p:pic>
        <p:nvPicPr>
          <p:cNvPr id="4" name="Slika 3">
            <a:extLst>
              <a:ext uri="{FF2B5EF4-FFF2-40B4-BE49-F238E27FC236}">
                <a16:creationId xmlns:a16="http://schemas.microsoft.com/office/drawing/2014/main" id="{F9C45D64-16BF-42F8-B404-9E96D542DC7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96000" y="1355992"/>
            <a:ext cx="2725148" cy="5072312"/>
          </a:xfrm>
          <a:prstGeom prst="rect">
            <a:avLst/>
          </a:prstGeom>
        </p:spPr>
      </p:pic>
    </p:spTree>
    <p:extLst>
      <p:ext uri="{BB962C8B-B14F-4D97-AF65-F5344CB8AC3E}">
        <p14:creationId xmlns:p14="http://schemas.microsoft.com/office/powerpoint/2010/main" val="2645916355"/>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6969</TotalTime>
  <Words>855</Words>
  <Application>Microsoft Office PowerPoint</Application>
  <PresentationFormat>Širokozaslonsko</PresentationFormat>
  <Paragraphs>88</Paragraphs>
  <Slides>13</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13</vt:i4>
      </vt:variant>
    </vt:vector>
  </HeadingPairs>
  <TitlesOfParts>
    <vt:vector size="17" baseType="lpstr">
      <vt:lpstr>Arial</vt:lpstr>
      <vt:lpstr>Calibri</vt:lpstr>
      <vt:lpstr>Calibri Light</vt:lpstr>
      <vt:lpstr>Officeova tema</vt:lpstr>
      <vt:lpstr>PowerPointova predstavitev</vt:lpstr>
      <vt:lpstr>OPIS PODJETJA</vt:lpstr>
      <vt:lpstr>PODJETNIŠKA EKIPA</vt:lpstr>
      <vt:lpstr>OPIS IZDELKA</vt:lpstr>
      <vt:lpstr>PowerPointova predstavitev</vt:lpstr>
      <vt:lpstr>PRODAJA</vt:lpstr>
      <vt:lpstr>CILJNI TRG</vt:lpstr>
      <vt:lpstr>PROMOCIJSKI NAČRT</vt:lpstr>
      <vt:lpstr>PRIMERI INSTAGRAM OBJAV IN OBJAV NA SPLETNI STRANI</vt:lpstr>
      <vt:lpstr>ZAPOSLENI</vt:lpstr>
      <vt:lpstr>FINANČNI NAČRT</vt:lpstr>
      <vt:lpstr>STRUKTURA KAPITALA</vt:lpstr>
      <vt:lpstr>OBVLADOVANJE STROŠKOV (na mesec)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Marjanca Jakše</dc:creator>
  <cp:lastModifiedBy>Marjanca Jakše</cp:lastModifiedBy>
  <cp:revision>33</cp:revision>
  <dcterms:created xsi:type="dcterms:W3CDTF">2021-01-20T12:47:37Z</dcterms:created>
  <dcterms:modified xsi:type="dcterms:W3CDTF">2021-02-12T11:03:24Z</dcterms:modified>
</cp:coreProperties>
</file>