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2" r:id="rId5"/>
    <p:sldId id="266" r:id="rId6"/>
    <p:sldId id="267" r:id="rId7"/>
    <p:sldId id="265" r:id="rId8"/>
    <p:sldId id="263" r:id="rId9"/>
    <p:sldId id="272"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4B3"/>
    <a:srgbClr val="F5D4B1"/>
    <a:srgbClr val="A8283D"/>
    <a:srgbClr val="FF9999"/>
    <a:srgbClr val="FF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1F109-1E8F-47C9-B909-489271BE8D50}" type="datetimeFigureOut">
              <a:rPr lang="sl-SI" smtClean="0"/>
              <a:t>16. 02. 2021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B1C26-09D9-4588-AF8F-AA4FD66F7BCB}" type="slidenum">
              <a:rPr lang="sl-SI" smtClean="0"/>
              <a:t>‹#›</a:t>
            </a:fld>
            <a:endParaRPr lang="sl-SI"/>
          </a:p>
        </p:txBody>
      </p:sp>
    </p:spTree>
    <p:extLst>
      <p:ext uri="{BB962C8B-B14F-4D97-AF65-F5344CB8AC3E}">
        <p14:creationId xmlns:p14="http://schemas.microsoft.com/office/powerpoint/2010/main" val="247454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7F6B01-39F5-443D-9081-7BFD19C67A0C}"/>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446156E1-1E7F-45CA-B53B-44039CE2A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5A67FD59-325A-48CA-A781-537309835E49}"/>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F0476FD9-8D60-44AB-85F8-09CA4BF8E47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7C84D69-993C-4977-A7D3-4DE8F88AA68C}"/>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98413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FAE8E3-7586-4B23-88A2-E38B58994843}"/>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1AC21D6-E535-4F56-9A75-F5AB68AE0E0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A90D73-87EA-4DE5-B390-B1CB5BB5E141}"/>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ACCF2EC4-1B24-480D-9250-FF7691CEA9D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3BB5B88-7E7E-4442-94DD-AB4680B0D38E}"/>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5034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6BF0A0F-2C86-4B51-8571-ACCF7E9E83C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B9A8A2C-CCBA-4F08-9DE1-915B87402270}"/>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AA2C060-8E07-49DB-AA98-DBBD4622CD08}"/>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BD610982-AEC1-4DE9-89B4-9382CF9B66C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60AF3DF-1391-47CD-BF60-CCD2E6F6307E}"/>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3660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838080" y="365040"/>
            <a:ext cx="10515600" cy="13255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 name="Google Shape;17;p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56725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88B149-588D-480E-BD30-786DD2D3481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9AF45AE-FFF6-4FF7-B54F-4240C85A26F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23E2A75-FE7C-4E88-A9CB-82C9F18EC2F6}"/>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A16D5AB3-E42E-4DB8-B2C2-3886B9C73DA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7FB267A-B9B2-4222-A8FC-2285DE6592F0}"/>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274307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402493-B3A1-4668-948A-8D4482C676F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F2F2A8BF-1387-42F7-B5F1-AA1561563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04D1488-2821-4C16-9E29-CD8ED140CAB7}"/>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81CFBE00-3BC1-4A24-ABBA-DA03B30E9B5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E098D92-CD90-4D39-9789-5AE8DEBCD7BE}"/>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427128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94DC99-591D-42B7-A7B9-5CB4B1D9108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39F172E-8E81-4EBE-A55C-7DF2D07DA809}"/>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FCD84DDA-5EB5-40F7-AF95-7EA30311126A}"/>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F553E10-A848-4E6A-BCD2-44A2444E0AE1}"/>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6" name="Označba mesta noge 5">
            <a:extLst>
              <a:ext uri="{FF2B5EF4-FFF2-40B4-BE49-F238E27FC236}">
                <a16:creationId xmlns:a16="http://schemas.microsoft.com/office/drawing/2014/main" id="{4AF60F59-AFD8-432D-819C-BC4F127114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2877A5B-607C-4827-8A0A-DFC963AB560C}"/>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329086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3A8C8F-839B-43AB-A14F-E72BBB4ECEC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659F1EC-9CF3-4D2C-9195-451A3A400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C8BA66C3-9348-40AB-879D-3A3CB7F59B2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575E8A0D-B265-4520-B7A9-F20E15F5F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07549B8A-A7F2-47A1-B4F1-A78BED1D0E5B}"/>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B9A27AA-6F31-4757-9070-422E1D0C2C5D}"/>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8" name="Označba mesta noge 7">
            <a:extLst>
              <a:ext uri="{FF2B5EF4-FFF2-40B4-BE49-F238E27FC236}">
                <a16:creationId xmlns:a16="http://schemas.microsoft.com/office/drawing/2014/main" id="{223A0E5B-DAE3-403A-B4F6-41815448399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A62B4054-9A52-40E1-93A5-BECECC043E6C}"/>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425802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D112CE-1196-42D9-9522-381FB06A3109}"/>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4E7A002B-6E7A-4423-BA7E-7616423C32DF}"/>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4" name="Označba mesta noge 3">
            <a:extLst>
              <a:ext uri="{FF2B5EF4-FFF2-40B4-BE49-F238E27FC236}">
                <a16:creationId xmlns:a16="http://schemas.microsoft.com/office/drawing/2014/main" id="{83A5D560-1F76-452C-944B-C5DFF5D15755}"/>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FD4B55A3-FB8B-4179-940A-CE022AE6A919}"/>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347726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B48EF5B4-87AA-406A-8E0B-E81523D74EDF}"/>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3" name="Označba mesta noge 2">
            <a:extLst>
              <a:ext uri="{FF2B5EF4-FFF2-40B4-BE49-F238E27FC236}">
                <a16:creationId xmlns:a16="http://schemas.microsoft.com/office/drawing/2014/main" id="{CF676348-C46E-4667-9C84-AC51785ED44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5FBF5F09-A28E-4E00-84A2-B949692D02A5}"/>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2020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41CCDB-391D-448B-BEE0-954E1A469F0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5752B62-5F1A-4E77-A781-C6869509A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E16AC51-2976-4578-B152-DF304E7CE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D6435C6-39DA-47D7-886F-1723653DB928}"/>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6" name="Označba mesta noge 5">
            <a:extLst>
              <a:ext uri="{FF2B5EF4-FFF2-40B4-BE49-F238E27FC236}">
                <a16:creationId xmlns:a16="http://schemas.microsoft.com/office/drawing/2014/main" id="{3EB47336-A415-41B6-8D08-7E2364F504A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C30BA79-4589-49D2-B20C-F6DB82F6FB4A}"/>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20420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6FEFE7-924D-43A2-85F0-DD9318CD3E4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DEF31F2B-F033-469B-B773-E619AA766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0A926F2-68AD-4604-A65D-E781B6161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A4C37BB-9B25-4E30-8AEB-27549F5A34AF}"/>
              </a:ext>
            </a:extLst>
          </p:cNvPr>
          <p:cNvSpPr>
            <a:spLocks noGrp="1"/>
          </p:cNvSpPr>
          <p:nvPr>
            <p:ph type="dt" sz="half" idx="10"/>
          </p:nvPr>
        </p:nvSpPr>
        <p:spPr/>
        <p:txBody>
          <a:bodyPr/>
          <a:lstStyle/>
          <a:p>
            <a:fld id="{25677CE4-E960-4AD7-B4E6-78D41AE1DA1D}" type="datetimeFigureOut">
              <a:rPr lang="sl-SI" smtClean="0"/>
              <a:t>16. 02. 2021</a:t>
            </a:fld>
            <a:endParaRPr lang="sl-SI"/>
          </a:p>
        </p:txBody>
      </p:sp>
      <p:sp>
        <p:nvSpPr>
          <p:cNvPr id="6" name="Označba mesta noge 5">
            <a:extLst>
              <a:ext uri="{FF2B5EF4-FFF2-40B4-BE49-F238E27FC236}">
                <a16:creationId xmlns:a16="http://schemas.microsoft.com/office/drawing/2014/main" id="{1669473D-E56A-4401-B643-8D94DB434C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43F066B-1C51-47ED-B2EB-6BC919410250}"/>
              </a:ext>
            </a:extLst>
          </p:cNvPr>
          <p:cNvSpPr>
            <a:spLocks noGrp="1"/>
          </p:cNvSpPr>
          <p:nvPr>
            <p:ph type="sldNum" sz="quarter" idx="12"/>
          </p:nvPr>
        </p:nvSpPr>
        <p:spPr/>
        <p:txBody>
          <a:bodyPr/>
          <a:lstStyle/>
          <a:p>
            <a:fld id="{CD710B9D-EF89-4CFB-B084-E2BBD7E22052}" type="slidenum">
              <a:rPr lang="sl-SI" smtClean="0"/>
              <a:t>‹#›</a:t>
            </a:fld>
            <a:endParaRPr lang="sl-SI"/>
          </a:p>
        </p:txBody>
      </p:sp>
    </p:spTree>
    <p:extLst>
      <p:ext uri="{BB962C8B-B14F-4D97-AF65-F5344CB8AC3E}">
        <p14:creationId xmlns:p14="http://schemas.microsoft.com/office/powerpoint/2010/main" val="12290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DAAFF9F4-7AF1-425C-AC40-35F377685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95BBC32-B06A-42FA-9DF5-5F7F18473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BE0DCA1-08E1-4464-AFB0-878C3C62B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77CE4-E960-4AD7-B4E6-78D41AE1DA1D}" type="datetimeFigureOut">
              <a:rPr lang="sl-SI" smtClean="0"/>
              <a:t>16. 02. 2021</a:t>
            </a:fld>
            <a:endParaRPr lang="sl-SI"/>
          </a:p>
        </p:txBody>
      </p:sp>
      <p:sp>
        <p:nvSpPr>
          <p:cNvPr id="5" name="Označba mesta noge 4">
            <a:extLst>
              <a:ext uri="{FF2B5EF4-FFF2-40B4-BE49-F238E27FC236}">
                <a16:creationId xmlns:a16="http://schemas.microsoft.com/office/drawing/2014/main" id="{7FF05753-9F52-4D92-B051-BBBCCA22D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104A8C98-7C0E-4410-B39E-E13BB981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10B9D-EF89-4CFB-B084-E2BBD7E22052}" type="slidenum">
              <a:rPr lang="sl-SI" smtClean="0"/>
              <a:t>‹#›</a:t>
            </a:fld>
            <a:endParaRPr lang="sl-SI"/>
          </a:p>
        </p:txBody>
      </p:sp>
    </p:spTree>
    <p:extLst>
      <p:ext uri="{BB962C8B-B14F-4D97-AF65-F5344CB8AC3E}">
        <p14:creationId xmlns:p14="http://schemas.microsoft.com/office/powerpoint/2010/main" val="92333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up.namastee@gmail.com"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www.facebook.com/UP-Namaste-106772714609929" TargetMode="External"/><Relationship Id="rId4" Type="http://schemas.openxmlformats.org/officeDocument/2006/relationships/hyperlink" Target="https://www.instagram.com/ucnopodjetje_namast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E3380DDE-250F-421E-B52B-78486255B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03" y="3960808"/>
            <a:ext cx="2897192" cy="2897192"/>
          </a:xfrm>
          <a:prstGeom prst="rect">
            <a:avLst/>
          </a:prstGeom>
        </p:spPr>
      </p:pic>
      <p:pic>
        <p:nvPicPr>
          <p:cNvPr id="3076" name="Picture 4" descr="Pobarvanke mandale">
            <a:extLst>
              <a:ext uri="{FF2B5EF4-FFF2-40B4-BE49-F238E27FC236}">
                <a16:creationId xmlns:a16="http://schemas.microsoft.com/office/drawing/2014/main" id="{1326F52E-7C82-458E-84B8-CAF9040A4E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001" b="48924"/>
          <a:stretch/>
        </p:blipFill>
        <p:spPr bwMode="auto">
          <a:xfrm>
            <a:off x="9176661" y="3838108"/>
            <a:ext cx="3015339" cy="3019892"/>
          </a:xfrm>
          <a:prstGeom prst="rect">
            <a:avLst/>
          </a:prstGeom>
          <a:noFill/>
          <a:extLst>
            <a:ext uri="{909E8E84-426E-40DD-AFC4-6F175D3DCCD1}">
              <a14:hiddenFill xmlns:a14="http://schemas.microsoft.com/office/drawing/2010/main">
                <a:solidFill>
                  <a:srgbClr val="FFFFFF"/>
                </a:solidFill>
              </a14:hiddenFill>
            </a:ext>
          </a:extLst>
        </p:spPr>
      </p:pic>
      <p:sp>
        <p:nvSpPr>
          <p:cNvPr id="19" name="PoljeZBesedilom 18">
            <a:extLst>
              <a:ext uri="{FF2B5EF4-FFF2-40B4-BE49-F238E27FC236}">
                <a16:creationId xmlns:a16="http://schemas.microsoft.com/office/drawing/2014/main" id="{B6C01CEE-46D6-4F49-9DB7-23A4CA7A8A41}"/>
              </a:ext>
            </a:extLst>
          </p:cNvPr>
          <p:cNvSpPr txBox="1"/>
          <p:nvPr/>
        </p:nvSpPr>
        <p:spPr>
          <a:xfrm>
            <a:off x="2523066" y="1353794"/>
            <a:ext cx="7145866" cy="923330"/>
          </a:xfrm>
          <a:prstGeom prst="rect">
            <a:avLst/>
          </a:prstGeom>
          <a:noFill/>
        </p:spPr>
        <p:txBody>
          <a:bodyPr wrap="square" rtlCol="0">
            <a:spAutoFit/>
          </a:bodyPr>
          <a:lstStyle/>
          <a:p>
            <a:r>
              <a:rPr lang="sl-SI" sz="5400" dirty="0">
                <a:solidFill>
                  <a:srgbClr val="7030A0"/>
                </a:solidFill>
                <a:latin typeface="Bodoni MT" panose="02070603080606020203" pitchFamily="18" charset="0"/>
              </a:rPr>
              <a:t>UP NAMASTE, d. o. o.</a:t>
            </a:r>
          </a:p>
        </p:txBody>
      </p:sp>
      <p:sp>
        <p:nvSpPr>
          <p:cNvPr id="20" name="PoljeZBesedilom 19">
            <a:extLst>
              <a:ext uri="{FF2B5EF4-FFF2-40B4-BE49-F238E27FC236}">
                <a16:creationId xmlns:a16="http://schemas.microsoft.com/office/drawing/2014/main" id="{E2F33412-623D-48AF-9AA0-4244E2E2E2EA}"/>
              </a:ext>
            </a:extLst>
          </p:cNvPr>
          <p:cNvSpPr txBox="1"/>
          <p:nvPr/>
        </p:nvSpPr>
        <p:spPr>
          <a:xfrm>
            <a:off x="3324576" y="2277124"/>
            <a:ext cx="5542845" cy="1015663"/>
          </a:xfrm>
          <a:prstGeom prst="rect">
            <a:avLst/>
          </a:prstGeom>
          <a:noFill/>
        </p:spPr>
        <p:txBody>
          <a:bodyPr wrap="square" rtlCol="0">
            <a:spAutoFit/>
          </a:bodyPr>
          <a:lstStyle/>
          <a:p>
            <a:pPr algn="ctr"/>
            <a:r>
              <a:rPr lang="sl-SI" sz="2000" dirty="0"/>
              <a:t>Ekonomska gimnazija in srednja šola Radovljica</a:t>
            </a:r>
          </a:p>
          <a:p>
            <a:pPr algn="ctr"/>
            <a:r>
              <a:rPr lang="sl-SI" sz="2000" dirty="0"/>
              <a:t>Gorenjska cesta 13</a:t>
            </a:r>
          </a:p>
          <a:p>
            <a:pPr algn="ctr"/>
            <a:r>
              <a:rPr lang="sl-SI" sz="2000" dirty="0"/>
              <a:t>4240 Radovljica</a:t>
            </a:r>
          </a:p>
        </p:txBody>
      </p:sp>
      <p:sp>
        <p:nvSpPr>
          <p:cNvPr id="21" name="PoljeZBesedilom 20">
            <a:extLst>
              <a:ext uri="{FF2B5EF4-FFF2-40B4-BE49-F238E27FC236}">
                <a16:creationId xmlns:a16="http://schemas.microsoft.com/office/drawing/2014/main" id="{52173B09-0F22-4C04-8A98-6254F19828A8}"/>
              </a:ext>
            </a:extLst>
          </p:cNvPr>
          <p:cNvSpPr txBox="1"/>
          <p:nvPr/>
        </p:nvSpPr>
        <p:spPr>
          <a:xfrm>
            <a:off x="188162" y="3960808"/>
            <a:ext cx="4267200" cy="1323439"/>
          </a:xfrm>
          <a:prstGeom prst="rect">
            <a:avLst/>
          </a:prstGeom>
          <a:noFill/>
        </p:spPr>
        <p:txBody>
          <a:bodyPr wrap="square" rtlCol="0">
            <a:spAutoFit/>
          </a:bodyPr>
          <a:lstStyle/>
          <a:p>
            <a:r>
              <a:rPr lang="sl-SI" sz="2000" dirty="0" err="1"/>
              <a:t>Gmail</a:t>
            </a:r>
            <a:r>
              <a:rPr lang="sl-SI" sz="2000" dirty="0"/>
              <a:t>: </a:t>
            </a:r>
            <a:r>
              <a:rPr lang="sl-SI" sz="2000" dirty="0">
                <a:hlinkClick r:id="rId4"/>
              </a:rPr>
              <a:t>up.namastee@gmail.com</a:t>
            </a:r>
            <a:endParaRPr lang="sl-SI" sz="2000" dirty="0"/>
          </a:p>
          <a:p>
            <a:r>
              <a:rPr lang="sl-SI" sz="2000" dirty="0"/>
              <a:t>Tel. št.: 04 537 35 15</a:t>
            </a:r>
          </a:p>
          <a:p>
            <a:r>
              <a:rPr lang="sl-SI" sz="2000" dirty="0" err="1"/>
              <a:t>Instagram</a:t>
            </a:r>
            <a:r>
              <a:rPr lang="sl-SI" sz="2000" dirty="0"/>
              <a:t>: </a:t>
            </a:r>
            <a:r>
              <a:rPr lang="sl-SI" sz="2000" dirty="0" err="1"/>
              <a:t>ucnopodjetje_namaste</a:t>
            </a:r>
            <a:endParaRPr lang="sl-SI" sz="2000" dirty="0"/>
          </a:p>
          <a:p>
            <a:r>
              <a:rPr lang="sl-SI" sz="2000" dirty="0"/>
              <a:t>Facebook: UP </a:t>
            </a:r>
            <a:r>
              <a:rPr lang="sl-SI" sz="2000" dirty="0" err="1"/>
              <a:t>Namaste</a:t>
            </a:r>
            <a:endParaRPr lang="sl-SI" sz="2000" dirty="0"/>
          </a:p>
        </p:txBody>
      </p:sp>
    </p:spTree>
    <p:extLst>
      <p:ext uri="{BB962C8B-B14F-4D97-AF65-F5344CB8AC3E}">
        <p14:creationId xmlns:p14="http://schemas.microsoft.com/office/powerpoint/2010/main" val="230692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45A0AE9E-87CF-438F-9D64-E81D0C413A25}"/>
              </a:ext>
            </a:extLst>
          </p:cNvPr>
          <p:cNvSpPr txBox="1"/>
          <p:nvPr/>
        </p:nvSpPr>
        <p:spPr>
          <a:xfrm>
            <a:off x="4300020" y="611575"/>
            <a:ext cx="5292683" cy="769441"/>
          </a:xfrm>
          <a:prstGeom prst="rect">
            <a:avLst/>
          </a:prstGeom>
          <a:noFill/>
        </p:spPr>
        <p:txBody>
          <a:bodyPr wrap="square" rtlCol="0">
            <a:spAutoFit/>
          </a:bodyPr>
          <a:lstStyle/>
          <a:p>
            <a:r>
              <a:rPr lang="sl-SI" sz="4400" dirty="0">
                <a:solidFill>
                  <a:srgbClr val="7030A0"/>
                </a:solidFill>
              </a:rPr>
              <a:t>1. </a:t>
            </a:r>
            <a:r>
              <a:rPr lang="sl-SI" sz="4400" dirty="0">
                <a:solidFill>
                  <a:srgbClr val="7030A0"/>
                </a:solidFill>
                <a:latin typeface="Bodoni MT" panose="02070603080606020203" pitchFamily="18" charset="0"/>
              </a:rPr>
              <a:t>Opis podjetja</a:t>
            </a:r>
          </a:p>
        </p:txBody>
      </p:sp>
      <p:sp>
        <p:nvSpPr>
          <p:cNvPr id="6" name="PoljeZBesedilom 5">
            <a:extLst>
              <a:ext uri="{FF2B5EF4-FFF2-40B4-BE49-F238E27FC236}">
                <a16:creationId xmlns:a16="http://schemas.microsoft.com/office/drawing/2014/main" id="{124C6596-9B45-47BF-B69F-84A0FDDB98D3}"/>
              </a:ext>
            </a:extLst>
          </p:cNvPr>
          <p:cNvSpPr txBox="1"/>
          <p:nvPr/>
        </p:nvSpPr>
        <p:spPr>
          <a:xfrm>
            <a:off x="2462784" y="1786388"/>
            <a:ext cx="8558784" cy="3416320"/>
          </a:xfrm>
          <a:prstGeom prst="rect">
            <a:avLst/>
          </a:prstGeom>
          <a:noFill/>
        </p:spPr>
        <p:txBody>
          <a:bodyPr wrap="square" rtlCol="0">
            <a:spAutoFit/>
          </a:bodyPr>
          <a:lstStyle/>
          <a:p>
            <a:pPr marL="285750" indent="-285750" algn="just">
              <a:buFont typeface="Wingdings" panose="05000000000000000000" pitchFamily="2" charset="2"/>
              <a:buChar char="ü"/>
            </a:pPr>
            <a:r>
              <a:rPr lang="sl-SI" dirty="0"/>
              <a:t>Smo učno podjetje NAMASTE, d. o. o. in se ukvarjamo z učenjem joge. Zato smo se odločili, ker je v današnjem času zelo veliko stresa, mi pa želimo pomagati ljudem, da bi sprostili svojo dušo in telo.</a:t>
            </a:r>
          </a:p>
          <a:p>
            <a:pPr algn="just"/>
            <a:endParaRPr lang="sl-SI" dirty="0"/>
          </a:p>
          <a:p>
            <a:pPr marL="285750" indent="-285750" algn="just">
              <a:buFont typeface="Wingdings" panose="05000000000000000000" pitchFamily="2" charset="2"/>
              <a:buChar char="ü"/>
            </a:pPr>
            <a:r>
              <a:rPr lang="sl-SI" dirty="0"/>
              <a:t>S podjetjem ustvarjamo prihodke na način, da ponujamo učenje joge, in sicer </a:t>
            </a:r>
            <a:r>
              <a:rPr lang="sl-SI" dirty="0" err="1"/>
              <a:t>online</a:t>
            </a:r>
            <a:r>
              <a:rPr lang="sl-SI" dirty="0"/>
              <a:t>, saj nam trenutne razmere omogočajo le takšen način izvajanja oz. učenja različnih vsebin.</a:t>
            </a:r>
          </a:p>
          <a:p>
            <a:pPr algn="just"/>
            <a:endParaRPr lang="sl-SI" dirty="0"/>
          </a:p>
          <a:p>
            <a:pPr marL="285750" indent="-285750" algn="just">
              <a:buFont typeface="Wingdings" panose="05000000000000000000" pitchFamily="2" charset="2"/>
              <a:buChar char="ü"/>
            </a:pPr>
            <a:r>
              <a:rPr lang="sl-SI" dirty="0"/>
              <a:t>Prihodke ustvarjamo tudi s spletno prodajo pripomočkov za jogo, oblačil za jogo in dišav za razpršitev po prostoru (CUPS MARKET). Prodajamo pa tudi po elektronski pošti, kjer različnim učnim podjetjem pošiljamo svoje kataloge in ponudbe. Tako omogočamo različne ugodnosti.</a:t>
            </a:r>
          </a:p>
        </p:txBody>
      </p:sp>
      <p:pic>
        <p:nvPicPr>
          <p:cNvPr id="7" name="Slika 6">
            <a:extLst>
              <a:ext uri="{FF2B5EF4-FFF2-40B4-BE49-F238E27FC236}">
                <a16:creationId xmlns:a16="http://schemas.microsoft.com/office/drawing/2014/main" id="{36788CA6-F00F-4459-8B3E-3E301664F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2"/>
            <a:ext cx="2462784" cy="2462784"/>
          </a:xfrm>
          <a:prstGeom prst="rect">
            <a:avLst/>
          </a:prstGeom>
        </p:spPr>
      </p:pic>
      <p:pic>
        <p:nvPicPr>
          <p:cNvPr id="1028" name="Picture 4" descr="Yoga by Евгений Щербаков on Dribbble">
            <a:extLst>
              <a:ext uri="{FF2B5EF4-FFF2-40B4-BE49-F238E27FC236}">
                <a16:creationId xmlns:a16="http://schemas.microsoft.com/office/drawing/2014/main" id="{C9FF63B4-0BD0-492D-9DF9-221FADC0F1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63207" y="4166168"/>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ga PNG Images | Vector and PSD Files | Free Download on Pngtree">
            <a:extLst>
              <a:ext uri="{FF2B5EF4-FFF2-40B4-BE49-F238E27FC236}">
                <a16:creationId xmlns:a16="http://schemas.microsoft.com/office/drawing/2014/main" id="{5A54F958-26F8-46B9-ACA0-AB6B51053AA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3335" y="4951473"/>
            <a:ext cx="2376424" cy="23764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irl Doing Yoga With Kapalabhati Pranayama Pose, Cartoon Icon.. Royalty  Free Cliparts, Vectors, And Stock Illustration. Image 75569716.">
            <a:extLst>
              <a:ext uri="{FF2B5EF4-FFF2-40B4-BE49-F238E27FC236}">
                <a16:creationId xmlns:a16="http://schemas.microsoft.com/office/drawing/2014/main" id="{8D075061-396D-4C3E-BA4D-16BB0DD6A65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4113" y="2473619"/>
            <a:ext cx="2729089" cy="27290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oman Doing Yoga, Cartoon Icon Over White Background. Colorful.. Royalty  Free Cliparts, Vectors, And Stock Illustration. Image 75575382.">
            <a:extLst>
              <a:ext uri="{FF2B5EF4-FFF2-40B4-BE49-F238E27FC236}">
                <a16:creationId xmlns:a16="http://schemas.microsoft.com/office/drawing/2014/main" id="{46523740-105F-4A7B-834A-B9E4570B1D0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8231" b="90000" l="10000" r="90000">
                        <a14:foregroundMark x1="40615" y1="67462" x2="43077" y2="87769"/>
                        <a14:foregroundMark x1="39154" y1="63231" x2="38462" y2="65154"/>
                        <a14:foregroundMark x1="46231" y1="8231" x2="46538" y2="11846"/>
                      </a14:backgroundRemoval>
                    </a14:imgEffect>
                  </a14:imgLayer>
                </a14:imgProps>
              </a:ext>
              <a:ext uri="{28A0092B-C50C-407E-A947-70E740481C1C}">
                <a14:useLocalDpi xmlns:a14="http://schemas.microsoft.com/office/drawing/2010/main" val="0"/>
              </a:ext>
            </a:extLst>
          </a:blip>
          <a:srcRect/>
          <a:stretch>
            <a:fillRect/>
          </a:stretch>
        </p:blipFill>
        <p:spPr bwMode="auto">
          <a:xfrm>
            <a:off x="6680460" y="4976912"/>
            <a:ext cx="2046756" cy="20467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Yoga PNG Images | Vector and PSD Files | Free Download on Pngtree">
            <a:extLst>
              <a:ext uri="{FF2B5EF4-FFF2-40B4-BE49-F238E27FC236}">
                <a16:creationId xmlns:a16="http://schemas.microsoft.com/office/drawing/2014/main" id="{86EC57E4-786B-4F05-8538-2FBBE1A75BC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167" b="90000" l="1667" r="93056">
                        <a14:foregroundMark x1="7222" y1="81667" x2="7222" y2="85278"/>
                        <a14:foregroundMark x1="1667" y1="90000" x2="3889" y2="88889"/>
                        <a14:foregroundMark x1="93056" y1="66944" x2="93056" y2="73333"/>
                        <a14:foregroundMark x1="51944" y1="10833" x2="53333" y2="13889"/>
                        <a14:foregroundMark x1="53333" y1="10278" x2="51944" y2="9167"/>
                      </a14:backgroundRemoval>
                    </a14:imgEffect>
                  </a14:imgLayer>
                </a14:imgProps>
              </a:ext>
              <a:ext uri="{28A0092B-C50C-407E-A947-70E740481C1C}">
                <a14:useLocalDpi xmlns:a14="http://schemas.microsoft.com/office/drawing/2010/main" val="0"/>
              </a:ext>
            </a:extLst>
          </a:blip>
          <a:srcRect/>
          <a:stretch>
            <a:fillRect/>
          </a:stretch>
        </p:blipFill>
        <p:spPr bwMode="auto">
          <a:xfrm>
            <a:off x="4223456" y="5064018"/>
            <a:ext cx="1872544" cy="187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8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2A01C2A-FCE0-4347-A24E-BE4BA4EC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2"/>
            <a:ext cx="2462784" cy="2462784"/>
          </a:xfrm>
          <a:prstGeom prst="rect">
            <a:avLst/>
          </a:prstGeom>
        </p:spPr>
      </p:pic>
      <p:sp>
        <p:nvSpPr>
          <p:cNvPr id="5" name="PoljeZBesedilom 4">
            <a:extLst>
              <a:ext uri="{FF2B5EF4-FFF2-40B4-BE49-F238E27FC236}">
                <a16:creationId xmlns:a16="http://schemas.microsoft.com/office/drawing/2014/main" id="{ED34895E-0B50-48C8-BCFF-FD171160B6CD}"/>
              </a:ext>
            </a:extLst>
          </p:cNvPr>
          <p:cNvSpPr txBox="1"/>
          <p:nvPr/>
        </p:nvSpPr>
        <p:spPr>
          <a:xfrm>
            <a:off x="4401489" y="812099"/>
            <a:ext cx="8357842" cy="769441"/>
          </a:xfrm>
          <a:prstGeom prst="rect">
            <a:avLst/>
          </a:prstGeom>
          <a:noFill/>
        </p:spPr>
        <p:txBody>
          <a:bodyPr wrap="square" rtlCol="0">
            <a:spAutoFit/>
          </a:bodyPr>
          <a:lstStyle/>
          <a:p>
            <a:r>
              <a:rPr lang="sl-SI" sz="4400" dirty="0">
                <a:solidFill>
                  <a:srgbClr val="7030A0"/>
                </a:solidFill>
              </a:rPr>
              <a:t>2. </a:t>
            </a:r>
            <a:r>
              <a:rPr lang="sl-SI" sz="4400" dirty="0">
                <a:solidFill>
                  <a:srgbClr val="7030A0"/>
                </a:solidFill>
                <a:latin typeface="Bodoni MT" panose="02070603080606020203" pitchFamily="18" charset="0"/>
              </a:rPr>
              <a:t>Opis izdelka/storitve</a:t>
            </a:r>
          </a:p>
        </p:txBody>
      </p:sp>
      <p:sp>
        <p:nvSpPr>
          <p:cNvPr id="6" name="PoljeZBesedilom 5">
            <a:extLst>
              <a:ext uri="{FF2B5EF4-FFF2-40B4-BE49-F238E27FC236}">
                <a16:creationId xmlns:a16="http://schemas.microsoft.com/office/drawing/2014/main" id="{8B65CF62-87CC-483C-A9DF-6015A9CB7ADC}"/>
              </a:ext>
            </a:extLst>
          </p:cNvPr>
          <p:cNvSpPr txBox="1"/>
          <p:nvPr/>
        </p:nvSpPr>
        <p:spPr>
          <a:xfrm>
            <a:off x="2883408" y="1998098"/>
            <a:ext cx="8150352" cy="4247317"/>
          </a:xfrm>
          <a:prstGeom prst="rect">
            <a:avLst/>
          </a:prstGeom>
          <a:noFill/>
        </p:spPr>
        <p:txBody>
          <a:bodyPr wrap="square" rtlCol="0">
            <a:spAutoFit/>
          </a:bodyPr>
          <a:lstStyle/>
          <a:p>
            <a:pPr marL="285750" indent="-285750" algn="just">
              <a:buFont typeface="Wingdings" panose="05000000000000000000" pitchFamily="2" charset="2"/>
              <a:buChar char="ü"/>
            </a:pPr>
            <a:r>
              <a:rPr lang="sl-SI" dirty="0"/>
              <a:t>Joga pomeni združitev telesa, uma in duha v celoto. Naši </a:t>
            </a:r>
            <a:r>
              <a:rPr lang="sl-SI" dirty="0" err="1"/>
              <a:t>online</a:t>
            </a:r>
            <a:r>
              <a:rPr lang="sl-SI" dirty="0"/>
              <a:t> tečaji joge so posebni, ker pomagamo ljudem, da se sprostijo, si vzamejo nekaj časa zase, najdejo notranji mir in radost.</a:t>
            </a:r>
          </a:p>
          <a:p>
            <a:pPr algn="just"/>
            <a:endParaRPr lang="sl-SI" dirty="0"/>
          </a:p>
          <a:p>
            <a:pPr marL="285750" indent="-285750" algn="just">
              <a:buFont typeface="Wingdings" panose="05000000000000000000" pitchFamily="2" charset="2"/>
              <a:buChar char="ü"/>
            </a:pPr>
            <a:r>
              <a:rPr lang="sl-SI" dirty="0"/>
              <a:t>Predvsem s tečaji joge skrbimo za zdravje ljudi, saj joga pripomore h gibčnosti telesa, bolj ravni drži, znižuje krvni pritisk in pozitivno deluje na srčno-žilni sistem.</a:t>
            </a:r>
          </a:p>
          <a:p>
            <a:pPr algn="just"/>
            <a:endParaRPr lang="sl-SI" dirty="0"/>
          </a:p>
          <a:p>
            <a:pPr marL="285750" indent="-285750" algn="just">
              <a:buFont typeface="Wingdings" panose="05000000000000000000" pitchFamily="2" charset="2"/>
              <a:buChar char="ü"/>
            </a:pPr>
            <a:r>
              <a:rPr lang="sl-SI" dirty="0"/>
              <a:t>Svojo ponudbo bomo v prihodnje izboljšali še s širšo ponudbo pripomočkov in oblačil za jogo, ter dišav. Tečajev pa ne bomo izvajali samo </a:t>
            </a:r>
            <a:r>
              <a:rPr lang="sl-SI" dirty="0" err="1"/>
              <a:t>online</a:t>
            </a:r>
            <a:r>
              <a:rPr lang="sl-SI" dirty="0"/>
              <a:t>, ampak tudi v posebnem studio (ko bodo razmere to dopuščale).</a:t>
            </a:r>
          </a:p>
          <a:p>
            <a:pPr algn="just"/>
            <a:endParaRPr lang="sl-SI" dirty="0"/>
          </a:p>
          <a:p>
            <a:pPr marL="285750" indent="-285750" algn="just">
              <a:buFont typeface="Wingdings" panose="05000000000000000000" pitchFamily="2" charset="2"/>
              <a:buChar char="ü"/>
            </a:pPr>
            <a:r>
              <a:rPr lang="sl-SI" dirty="0"/>
              <a:t>Stroške proizvodnje bomo znižali tako, da bomo račune plačevali samo po spletu (tako ne bomo rabili papirja, tiskalnika, kartuš) in ne bomo se udeleževali tistih poslovnih potovanj, ki nam ne prinašajo prihodkov. </a:t>
            </a:r>
          </a:p>
          <a:p>
            <a:r>
              <a:rPr lang="sl-SI" dirty="0"/>
              <a:t> </a:t>
            </a:r>
          </a:p>
        </p:txBody>
      </p:sp>
      <p:pic>
        <p:nvPicPr>
          <p:cNvPr id="7" name="Picture 2" descr="Joga Bled - Mandu joga je butična vadba, ki bo prebudila vaše telo in čute">
            <a:extLst>
              <a:ext uri="{FF2B5EF4-FFF2-40B4-BE49-F238E27FC236}">
                <a16:creationId xmlns:a16="http://schemas.microsoft.com/office/drawing/2014/main" id="{6BF4F191-0E26-4027-94FE-CC10F3E492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55" b="95345" l="9961" r="98926">
                        <a14:foregroundMark x1="26270" y1="3303" x2="51172" y2="4955"/>
                        <a14:foregroundMark x1="51172" y1="4955" x2="68848" y2="15616"/>
                        <a14:foregroundMark x1="68848" y1="15616" x2="80859" y2="39940"/>
                        <a14:foregroundMark x1="60449" y1="13964" x2="78516" y2="32883"/>
                        <a14:foregroundMark x1="78516" y1="32883" x2="93848" y2="59910"/>
                        <a14:foregroundMark x1="74316" y1="9309" x2="87012" y2="33634"/>
                        <a14:foregroundMark x1="87012" y1="33634" x2="99023" y2="45946"/>
                        <a14:foregroundMark x1="28418" y1="94595" x2="41406" y2="95345"/>
                      </a14:backgroundRemoval>
                    </a14:imgEffect>
                  </a14:imgLayer>
                </a14:imgProps>
              </a:ext>
              <a:ext uri="{28A0092B-C50C-407E-A947-70E740481C1C}">
                <a14:useLocalDpi xmlns:a14="http://schemas.microsoft.com/office/drawing/2010/main" val="0"/>
              </a:ext>
            </a:extLst>
          </a:blip>
          <a:srcRect/>
          <a:stretch>
            <a:fillRect/>
          </a:stretch>
        </p:blipFill>
        <p:spPr bwMode="auto">
          <a:xfrm>
            <a:off x="69207" y="2428212"/>
            <a:ext cx="2603889" cy="16935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ČAKRA DIŠEČE PALČKE - SRČNA ČAKRA - DanYoga">
            <a:extLst>
              <a:ext uri="{FF2B5EF4-FFF2-40B4-BE49-F238E27FC236}">
                <a16:creationId xmlns:a16="http://schemas.microsoft.com/office/drawing/2014/main" id="{718456E6-65DF-4BB1-932C-E9E3D0AB16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7917">
                        <a14:foregroundMark x1="13750" y1="24028" x2="14306" y2="46667"/>
                        <a14:foregroundMark x1="14306" y1="46667" x2="14444" y2="47361"/>
                        <a14:foregroundMark x1="11944" y1="33611" x2="13472" y2="48056"/>
                        <a14:foregroundMark x1="10556" y1="32083" x2="13056" y2="46944"/>
                        <a14:foregroundMark x1="13056" y1="46944" x2="11667" y2="49583"/>
                        <a14:foregroundMark x1="11111" y1="48333" x2="11111" y2="38056"/>
                        <a14:foregroundMark x1="10972" y1="34028" x2="11250" y2="39167"/>
                        <a14:foregroundMark x1="10278" y1="35556" x2="10556" y2="39167"/>
                        <a14:foregroundMark x1="22083" y1="17083" x2="24306" y2="21528"/>
                        <a14:foregroundMark x1="37639" y1="17917" x2="38333" y2="20139"/>
                        <a14:foregroundMark x1="61667" y1="17500" x2="61667" y2="20556"/>
                        <a14:foregroundMark x1="71250" y1="23056" x2="72778" y2="26944"/>
                        <a14:foregroundMark x1="25694" y1="39306" x2="25694" y2="42778"/>
                        <a14:foregroundMark x1="27222" y1="39444" x2="27778" y2="41944"/>
                        <a14:foregroundMark x1="25139" y1="36667" x2="24028" y2="40972"/>
                        <a14:foregroundMark x1="23472" y1="48194" x2="26667" y2="47639"/>
                        <a14:foregroundMark x1="38194" y1="38194" x2="40417" y2="48194"/>
                        <a14:foregroundMark x1="49722" y1="39444" x2="52361" y2="48750"/>
                        <a14:foregroundMark x1="61528" y1="37639" x2="64583" y2="46806"/>
                        <a14:foregroundMark x1="73194" y1="37917" x2="75000" y2="47361"/>
                        <a14:foregroundMark x1="73056" y1="32639" x2="74306" y2="47222"/>
                        <a14:foregroundMark x1="71389" y1="40278" x2="72500" y2="48333"/>
                        <a14:foregroundMark x1="84306" y1="37222" x2="86250" y2="47917"/>
                        <a14:foregroundMark x1="94167" y1="40556" x2="95556" y2="47500"/>
                        <a14:foregroundMark x1="95556" y1="47500" x2="93472" y2="54306"/>
                        <a14:foregroundMark x1="93472" y1="54306" x2="93472" y2="54306"/>
                        <a14:foregroundMark x1="93889" y1="69028" x2="93889" y2="79722"/>
                        <a14:foregroundMark x1="93333" y1="25972" x2="94444" y2="29028"/>
                        <a14:foregroundMark x1="97778" y1="25694" x2="97917" y2="27778"/>
                      </a14:backgroundRemoval>
                    </a14:imgEffect>
                  </a14:imgLayer>
                </a14:imgProps>
              </a:ext>
              <a:ext uri="{28A0092B-C50C-407E-A947-70E740481C1C}">
                <a14:useLocalDpi xmlns:a14="http://schemas.microsoft.com/office/drawing/2010/main" val="0"/>
              </a:ext>
            </a:extLst>
          </a:blip>
          <a:srcRect/>
          <a:stretch>
            <a:fillRect/>
          </a:stretch>
        </p:blipFill>
        <p:spPr bwMode="auto">
          <a:xfrm>
            <a:off x="69207" y="4121757"/>
            <a:ext cx="2603889" cy="260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7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D4B1"/>
        </a:solidFill>
        <a:effectLst/>
      </p:bgPr>
    </p:bg>
    <p:spTree>
      <p:nvGrpSpPr>
        <p:cNvPr id="1" name=""/>
        <p:cNvGrpSpPr/>
        <p:nvPr/>
      </p:nvGrpSpPr>
      <p:grpSpPr>
        <a:xfrm>
          <a:off x="0" y="0"/>
          <a:ext cx="0" cy="0"/>
          <a:chOff x="0" y="0"/>
          <a:chExt cx="0" cy="0"/>
        </a:xfrm>
      </p:grpSpPr>
      <p:sp>
        <p:nvSpPr>
          <p:cNvPr id="4" name="Naslov 3"/>
          <p:cNvSpPr>
            <a:spLocks noGrp="1"/>
          </p:cNvSpPr>
          <p:nvPr>
            <p:ph type="ctrTitle"/>
          </p:nvPr>
        </p:nvSpPr>
        <p:spPr>
          <a:xfrm>
            <a:off x="6198025" y="256430"/>
            <a:ext cx="3283527" cy="974581"/>
          </a:xfrm>
        </p:spPr>
        <p:txBody>
          <a:bodyPr>
            <a:noAutofit/>
          </a:bodyPr>
          <a:lstStyle/>
          <a:p>
            <a:r>
              <a:rPr lang="sl-SI" sz="4000" dirty="0">
                <a:solidFill>
                  <a:srgbClr val="7030A0"/>
                </a:solidFill>
                <a:latin typeface="Bodoni MT" panose="02070603080606020203" pitchFamily="18" charset="0"/>
              </a:rPr>
              <a:t>3.Prodaja</a:t>
            </a:r>
          </a:p>
        </p:txBody>
      </p:sp>
      <p:sp>
        <p:nvSpPr>
          <p:cNvPr id="6" name="Podnaslov 5"/>
          <p:cNvSpPr>
            <a:spLocks noGrp="1"/>
          </p:cNvSpPr>
          <p:nvPr>
            <p:ph type="subTitle" idx="1"/>
          </p:nvPr>
        </p:nvSpPr>
        <p:spPr>
          <a:xfrm>
            <a:off x="5695937" y="2831977"/>
            <a:ext cx="5628157" cy="3934583"/>
          </a:xfrm>
        </p:spPr>
        <p:txBody>
          <a:bodyPr>
            <a:normAutofit/>
          </a:bodyPr>
          <a:lstStyle/>
          <a:p>
            <a:pPr marL="342900" indent="-342900" algn="l">
              <a:buFont typeface="Arial" panose="020B0604020202020204" pitchFamily="34" charset="0"/>
              <a:buChar char="•"/>
            </a:pPr>
            <a:endParaRPr lang="sl-SI" sz="1800" dirty="0"/>
          </a:p>
          <a:p>
            <a:pPr marL="342900" indent="-342900" algn="l">
              <a:buFont typeface="Arial" panose="020B0604020202020204" pitchFamily="34" charset="0"/>
              <a:buChar char="•"/>
            </a:pPr>
            <a:r>
              <a:rPr lang="sl-SI" sz="1800" dirty="0"/>
              <a:t>Konkurenčnih trgovin na gorenjskem je kar nekaj spletnih trgovcev, manjših trgovinic in tudi nekatere večje kot na primer Merkur. Prednost tega je da so palčke povsod dostopne in poceni, slabost pa da so slabše kvalitete in prodaja je neosebna brez svetovanja. Slabost spletnih naročil je tudi poštnina n čas dostave.</a:t>
            </a:r>
          </a:p>
          <a:p>
            <a:pPr marL="342900" indent="-342900" algn="l">
              <a:buFont typeface="Arial" panose="020B0604020202020204" pitchFamily="34" charset="0"/>
              <a:buChar char="•"/>
            </a:pPr>
            <a:r>
              <a:rPr lang="sl-SI" sz="1800" dirty="0"/>
              <a:t>V našem podjetju bomo ponujali najvišjo kvaliteto  izdelkov za nizko ceno. Vedno bo na voljo tudi pomoč in svetovanje kupcem.</a:t>
            </a:r>
          </a:p>
          <a:p>
            <a:pPr marL="342900" indent="-342900" algn="l">
              <a:buFont typeface="Arial" panose="020B0604020202020204" pitchFamily="34" charset="0"/>
              <a:buChar char="•"/>
            </a:pPr>
            <a:r>
              <a:rPr lang="sl-SI" sz="1800" dirty="0"/>
              <a:t>Joga tečaje bomo ponujali tudi podjetjem za njihove zaposlene.  </a:t>
            </a:r>
          </a:p>
        </p:txBody>
      </p:sp>
      <p:pic>
        <p:nvPicPr>
          <p:cNvPr id="3" name="Označba mesta vsebine 4">
            <a:extLst>
              <a:ext uri="{FF2B5EF4-FFF2-40B4-BE49-F238E27FC236}">
                <a16:creationId xmlns:a16="http://schemas.microsoft.com/office/drawing/2014/main" id="{4D73FE34-50B9-4097-B3E8-34D4868A4EBD}"/>
              </a:ext>
            </a:extLst>
          </p:cNvPr>
          <p:cNvPicPr>
            <a:picLocks noGrp="1" noChangeAspect="1"/>
          </p:cNvPicPr>
          <p:nvPr>
            <p:ph idx="4294967295"/>
          </p:nvPr>
        </p:nvPicPr>
        <p:blipFill>
          <a:blip r:embed="rId2"/>
          <a:stretch>
            <a:fillRect/>
          </a:stretch>
        </p:blipFill>
        <p:spPr>
          <a:xfrm>
            <a:off x="0" y="1042988"/>
            <a:ext cx="4762500" cy="4762500"/>
          </a:xfrm>
          <a:solidFill>
            <a:srgbClr val="F5D4B1"/>
          </a:solidFill>
        </p:spPr>
      </p:pic>
      <p:sp>
        <p:nvSpPr>
          <p:cNvPr id="5" name="Označba mesta besedila 4"/>
          <p:cNvSpPr>
            <a:spLocks noGrp="1"/>
          </p:cNvSpPr>
          <p:nvPr>
            <p:ph type="body" sz="half" idx="4294967295"/>
          </p:nvPr>
        </p:nvSpPr>
        <p:spPr>
          <a:xfrm>
            <a:off x="5767057" y="1338580"/>
            <a:ext cx="4762500" cy="1901825"/>
          </a:xfrm>
        </p:spPr>
        <p:txBody>
          <a:bodyPr>
            <a:normAutofit/>
          </a:bodyPr>
          <a:lstStyle/>
          <a:p>
            <a:pPr marL="285750" indent="-285750">
              <a:buFont typeface="Arial" panose="020B0604020202020204" pitchFamily="34" charset="0"/>
              <a:buChar char="•"/>
            </a:pPr>
            <a:r>
              <a:rPr lang="sl-SI" sz="1800" dirty="0"/>
              <a:t>Za začetek bi prodajo usmerili v gorenjsko regijo, kasneje pa se bomo širili in izdelke ponujali v tujini.</a:t>
            </a:r>
          </a:p>
          <a:p>
            <a:pPr marL="285750" indent="-285750">
              <a:buFont typeface="Arial" panose="020B0604020202020204" pitchFamily="34" charset="0"/>
              <a:buChar char="•"/>
            </a:pPr>
            <a:r>
              <a:rPr lang="sl-SI" sz="1800" dirty="0"/>
              <a:t>Od vseh kupcev ki na gorenjskem kupujejo take izdelke je nekje do 10% naših potencialnih kupcev.</a:t>
            </a:r>
          </a:p>
          <a:p>
            <a:pPr marL="0" indent="0">
              <a:buNone/>
            </a:pPr>
            <a:endParaRPr lang="sl-SI" dirty="0"/>
          </a:p>
          <a:p>
            <a:pPr marL="285750" indent="-285750">
              <a:buFont typeface="Arial" panose="020B0604020202020204" pitchFamily="34" charset="0"/>
              <a:buChar char="•"/>
            </a:pPr>
            <a:endParaRPr lang="sl-S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D4B1"/>
        </a:solidFill>
        <a:effectLst/>
      </p:bgPr>
    </p:bg>
    <p:spTree>
      <p:nvGrpSpPr>
        <p:cNvPr id="1" name="Shape 224"/>
        <p:cNvGrpSpPr/>
        <p:nvPr/>
      </p:nvGrpSpPr>
      <p:grpSpPr>
        <a:xfrm>
          <a:off x="0" y="0"/>
          <a:ext cx="0" cy="0"/>
          <a:chOff x="0" y="0"/>
          <a:chExt cx="0" cy="0"/>
        </a:xfrm>
      </p:grpSpPr>
      <p:pic>
        <p:nvPicPr>
          <p:cNvPr id="225" name="Google Shape;225;p53"/>
          <p:cNvPicPr preferRelativeResize="0"/>
          <p:nvPr/>
        </p:nvPicPr>
        <p:blipFill rotWithShape="1">
          <a:blip r:embed="rId3">
            <a:alphaModFix/>
          </a:blip>
          <a:srcRect/>
          <a:stretch/>
        </p:blipFill>
        <p:spPr>
          <a:xfrm>
            <a:off x="324474" y="182766"/>
            <a:ext cx="2226221" cy="2390154"/>
          </a:xfrm>
          <a:prstGeom prst="rect">
            <a:avLst/>
          </a:prstGeom>
          <a:noFill/>
          <a:ln>
            <a:noFill/>
          </a:ln>
        </p:spPr>
      </p:pic>
      <p:sp>
        <p:nvSpPr>
          <p:cNvPr id="226" name="Google Shape;226;p53"/>
          <p:cNvSpPr txBox="1"/>
          <p:nvPr/>
        </p:nvSpPr>
        <p:spPr>
          <a:xfrm>
            <a:off x="5780665" y="455760"/>
            <a:ext cx="4090030" cy="6919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sl-SI" sz="3600" i="0" u="none" strike="noStrike" cap="none" dirty="0">
                <a:solidFill>
                  <a:srgbClr val="7030A0"/>
                </a:solidFill>
                <a:latin typeface="Bodoni MT" panose="02070603080606020203" pitchFamily="18" charset="0"/>
                <a:ea typeface="Calibri"/>
                <a:cs typeface="Calibri"/>
                <a:sym typeface="Calibri"/>
              </a:rPr>
              <a:t>4.Promocijski načrt</a:t>
            </a:r>
            <a:endParaRPr sz="3600" i="0" u="none" strike="noStrike" cap="none" dirty="0">
              <a:solidFill>
                <a:srgbClr val="7030A0"/>
              </a:solidFill>
              <a:latin typeface="Bodoni MT" panose="02070603080606020203" pitchFamily="18" charset="0"/>
              <a:ea typeface="Arial"/>
              <a:cs typeface="Arial"/>
              <a:sym typeface="Arial"/>
            </a:endParaRPr>
          </a:p>
        </p:txBody>
      </p:sp>
      <p:sp>
        <p:nvSpPr>
          <p:cNvPr id="227" name="Google Shape;227;p53"/>
          <p:cNvSpPr txBox="1"/>
          <p:nvPr/>
        </p:nvSpPr>
        <p:spPr>
          <a:xfrm>
            <a:off x="4745880" y="1398600"/>
            <a:ext cx="6265800" cy="923400"/>
          </a:xfrm>
          <a:prstGeom prst="rect">
            <a:avLst/>
          </a:prstGeom>
          <a:noFill/>
          <a:ln>
            <a:noFill/>
          </a:ln>
        </p:spPr>
        <p:txBody>
          <a:bodyPr spcFirstLastPara="1" wrap="square" lIns="91425" tIns="45700" rIns="91425" bIns="45700" anchor="t" anchorCtr="0">
            <a:noAutofit/>
          </a:bodyPr>
          <a:lstStyle/>
          <a:p>
            <a:pPr marL="285840" marR="0" lvl="0" indent="-285840" algn="l" rtl="0">
              <a:lnSpc>
                <a:spcPct val="100000"/>
              </a:lnSpc>
              <a:spcBef>
                <a:spcPts val="0"/>
              </a:spcBef>
              <a:spcAft>
                <a:spcPts val="0"/>
              </a:spcAft>
              <a:buClr>
                <a:srgbClr val="000000"/>
              </a:buClr>
              <a:buSzPts val="1800"/>
              <a:buFont typeface="Arial"/>
              <a:buChar char="•"/>
            </a:pPr>
            <a:r>
              <a:rPr lang="sl-SI" sz="1800" b="0" i="0" u="none" strike="noStrike" cap="none" dirty="0">
                <a:solidFill>
                  <a:srgbClr val="000000"/>
                </a:solidFill>
                <a:latin typeface="Calibri"/>
                <a:ea typeface="Calibri"/>
                <a:cs typeface="Calibri"/>
                <a:sym typeface="Calibri"/>
              </a:rPr>
              <a:t>Naše podjetje se zavzema za dobro počutje ljudi. Zato smo se odločili, da bomo cene prilagodili. Odločili smo se, da bodo naši izdelki in tečaji zelo ugodni in kvalitetni. </a:t>
            </a:r>
            <a:endParaRPr sz="1800" b="0" i="0" u="none" strike="noStrike" cap="none" dirty="0">
              <a:latin typeface="Arial"/>
              <a:ea typeface="Arial"/>
              <a:cs typeface="Arial"/>
              <a:sym typeface="Arial"/>
            </a:endParaRPr>
          </a:p>
        </p:txBody>
      </p:sp>
      <p:sp>
        <p:nvSpPr>
          <p:cNvPr id="228" name="Google Shape;228;p53"/>
          <p:cNvSpPr txBox="1"/>
          <p:nvPr/>
        </p:nvSpPr>
        <p:spPr>
          <a:xfrm>
            <a:off x="4639680" y="2572920"/>
            <a:ext cx="6372000" cy="914760"/>
          </a:xfrm>
          <a:prstGeom prst="rect">
            <a:avLst/>
          </a:prstGeom>
          <a:noFill/>
          <a:ln>
            <a:noFill/>
          </a:ln>
        </p:spPr>
        <p:txBody>
          <a:bodyPr spcFirstLastPara="1" wrap="square" lIns="91425" tIns="45700" rIns="91425" bIns="45700" anchor="t" anchorCtr="0">
            <a:noAutofit/>
          </a:bodyPr>
          <a:lstStyle/>
          <a:p>
            <a:pPr marL="285840" marR="0" lvl="0" indent="-285840" algn="l" rtl="0">
              <a:lnSpc>
                <a:spcPct val="100000"/>
              </a:lnSpc>
              <a:spcBef>
                <a:spcPts val="0"/>
              </a:spcBef>
              <a:spcAft>
                <a:spcPts val="0"/>
              </a:spcAft>
              <a:buClr>
                <a:srgbClr val="000000"/>
              </a:buClr>
              <a:buSzPts val="1800"/>
              <a:buFont typeface="Arial"/>
              <a:buChar char="•"/>
            </a:pPr>
            <a:r>
              <a:rPr lang="sl-SI" sz="1800" b="0" i="0" u="none" strike="noStrike" cap="none" dirty="0">
                <a:solidFill>
                  <a:srgbClr val="000000"/>
                </a:solidFill>
                <a:latin typeface="Calibri"/>
                <a:ea typeface="Calibri"/>
                <a:cs typeface="Calibri"/>
                <a:sym typeface="Calibri"/>
              </a:rPr>
              <a:t>Za večjo prepoznavnost in komuniciranje uporabljamo več različnih aplikacij. Za joga tečaje uporabljamo aplikacijo ZOOM.</a:t>
            </a:r>
            <a:endParaRPr sz="1800" b="0" i="0" u="none" strike="noStrike" cap="none" dirty="0">
              <a:latin typeface="Arial"/>
              <a:ea typeface="Arial"/>
              <a:cs typeface="Arial"/>
              <a:sym typeface="Arial"/>
            </a:endParaRPr>
          </a:p>
        </p:txBody>
      </p:sp>
      <p:sp>
        <p:nvSpPr>
          <p:cNvPr id="229" name="Google Shape;229;p53"/>
          <p:cNvSpPr txBox="1"/>
          <p:nvPr/>
        </p:nvSpPr>
        <p:spPr>
          <a:xfrm>
            <a:off x="4639680" y="3532320"/>
            <a:ext cx="6372000" cy="646200"/>
          </a:xfrm>
          <a:prstGeom prst="rect">
            <a:avLst/>
          </a:prstGeom>
          <a:noFill/>
          <a:ln>
            <a:noFill/>
          </a:ln>
        </p:spPr>
        <p:txBody>
          <a:bodyPr spcFirstLastPara="1" wrap="square" lIns="91425" tIns="45700" rIns="91425" bIns="45700" anchor="t" anchorCtr="0">
            <a:noAutofit/>
          </a:bodyPr>
          <a:lstStyle/>
          <a:p>
            <a:pPr marL="285840" marR="0" lvl="0" indent="-285840" algn="l" rtl="0">
              <a:lnSpc>
                <a:spcPct val="100000"/>
              </a:lnSpc>
              <a:spcBef>
                <a:spcPts val="0"/>
              </a:spcBef>
              <a:spcAft>
                <a:spcPts val="0"/>
              </a:spcAft>
              <a:buClr>
                <a:srgbClr val="000000"/>
              </a:buClr>
              <a:buSzPts val="1800"/>
              <a:buFont typeface="Arial"/>
              <a:buChar char="•"/>
            </a:pPr>
            <a:r>
              <a:rPr lang="sl-SI" sz="1800" b="0" i="0" u="none" strike="noStrike" cap="none">
                <a:solidFill>
                  <a:srgbClr val="000000"/>
                </a:solidFill>
                <a:latin typeface="Calibri"/>
                <a:ea typeface="Calibri"/>
                <a:cs typeface="Calibri"/>
                <a:sym typeface="Calibri"/>
              </a:rPr>
              <a:t>Za prepoznavnost in oglaševanje pa uporabljamo aplikaciji Instagram in Facebook.</a:t>
            </a:r>
            <a:endParaRPr sz="1800" b="0" i="0" u="none" strike="noStrike" cap="none">
              <a:latin typeface="Arial"/>
              <a:ea typeface="Arial"/>
              <a:cs typeface="Arial"/>
              <a:sym typeface="Arial"/>
            </a:endParaRPr>
          </a:p>
        </p:txBody>
      </p:sp>
      <p:sp>
        <p:nvSpPr>
          <p:cNvPr id="230" name="Google Shape;230;p53"/>
          <p:cNvSpPr txBox="1"/>
          <p:nvPr/>
        </p:nvSpPr>
        <p:spPr>
          <a:xfrm>
            <a:off x="4745520" y="4721760"/>
            <a:ext cx="2878560" cy="1200240"/>
          </a:xfrm>
          <a:prstGeom prst="rect">
            <a:avLst/>
          </a:prstGeom>
          <a:noFill/>
          <a:ln>
            <a:noFill/>
          </a:ln>
        </p:spPr>
        <p:txBody>
          <a:bodyPr spcFirstLastPara="1" wrap="square" lIns="91425" tIns="45700" rIns="91425" bIns="45700" anchor="t" anchorCtr="0">
            <a:noAutofit/>
          </a:bodyPr>
          <a:lstStyle/>
          <a:p>
            <a:pPr marL="285840" marR="0" lvl="0" indent="-285840" algn="l" rtl="0">
              <a:lnSpc>
                <a:spcPct val="100000"/>
              </a:lnSpc>
              <a:spcBef>
                <a:spcPts val="0"/>
              </a:spcBef>
              <a:spcAft>
                <a:spcPts val="0"/>
              </a:spcAft>
              <a:buClr>
                <a:srgbClr val="000000"/>
              </a:buClr>
              <a:buSzPts val="1800"/>
              <a:buFont typeface="Arial"/>
              <a:buChar char="•"/>
            </a:pPr>
            <a:r>
              <a:rPr lang="sl-SI" sz="1800" b="0" i="0" u="none" strike="noStrike" cap="none">
                <a:solidFill>
                  <a:srgbClr val="000000"/>
                </a:solidFill>
                <a:latin typeface="Calibri"/>
                <a:ea typeface="Calibri"/>
                <a:cs typeface="Calibri"/>
                <a:sym typeface="Calibri"/>
              </a:rPr>
              <a:t>Povezava do Instagrama: </a:t>
            </a:r>
            <a:r>
              <a:rPr lang="sl-SI" sz="1800" b="0" i="0" u="sng" strike="noStrike" cap="none">
                <a:solidFill>
                  <a:schemeClr val="hlink"/>
                </a:solidFill>
                <a:latin typeface="Calibri"/>
                <a:ea typeface="Calibri"/>
                <a:cs typeface="Calibri"/>
                <a:sym typeface="Calibri"/>
                <a:hlinkClick r:id="rId4"/>
              </a:rPr>
              <a:t>https://www.instagram.com/ucnopodjetje_namaste/</a:t>
            </a:r>
            <a:r>
              <a:rPr lang="sl-SI"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231" name="Google Shape;231;p53"/>
          <p:cNvSpPr txBox="1"/>
          <p:nvPr/>
        </p:nvSpPr>
        <p:spPr>
          <a:xfrm>
            <a:off x="8400600" y="4721760"/>
            <a:ext cx="2726280" cy="1754280"/>
          </a:xfrm>
          <a:prstGeom prst="rect">
            <a:avLst/>
          </a:prstGeom>
          <a:noFill/>
          <a:ln>
            <a:noFill/>
          </a:ln>
        </p:spPr>
        <p:txBody>
          <a:bodyPr spcFirstLastPara="1" wrap="square" lIns="91425" tIns="45700" rIns="91425" bIns="45700" anchor="t" anchorCtr="0">
            <a:noAutofit/>
          </a:bodyPr>
          <a:lstStyle/>
          <a:p>
            <a:pPr marL="285840" marR="0" lvl="0" indent="-285840" algn="l" rtl="0">
              <a:lnSpc>
                <a:spcPct val="100000"/>
              </a:lnSpc>
              <a:spcBef>
                <a:spcPts val="0"/>
              </a:spcBef>
              <a:spcAft>
                <a:spcPts val="0"/>
              </a:spcAft>
              <a:buClr>
                <a:srgbClr val="000000"/>
              </a:buClr>
              <a:buSzPts val="1800"/>
              <a:buFont typeface="Arial"/>
              <a:buChar char="•"/>
            </a:pPr>
            <a:r>
              <a:rPr lang="sl-SI" sz="1800" b="0" i="0" u="none" strike="noStrike" cap="none" dirty="0">
                <a:solidFill>
                  <a:srgbClr val="000000"/>
                </a:solidFill>
                <a:latin typeface="Calibri"/>
                <a:ea typeface="Calibri"/>
                <a:cs typeface="Calibri"/>
                <a:sym typeface="Calibri"/>
              </a:rPr>
              <a:t>Povezava do Facebook strani: </a:t>
            </a:r>
            <a:r>
              <a:rPr lang="sl-SI" sz="1800" b="0" i="0" u="sng" strike="noStrike" cap="none" dirty="0">
                <a:solidFill>
                  <a:schemeClr val="hlink"/>
                </a:solidFill>
                <a:latin typeface="Calibri"/>
                <a:ea typeface="Calibri"/>
                <a:cs typeface="Calibri"/>
                <a:sym typeface="Calibri"/>
                <a:hlinkClick r:id="rId5"/>
              </a:rPr>
              <a:t>https://www.facebook.com/UP-Namaste-106772714609929</a:t>
            </a:r>
            <a:endParaRPr sz="18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latin typeface="Arial"/>
              <a:ea typeface="Arial"/>
              <a:cs typeface="Arial"/>
              <a:sym typeface="Arial"/>
            </a:endParaRPr>
          </a:p>
        </p:txBody>
      </p:sp>
      <p:pic>
        <p:nvPicPr>
          <p:cNvPr id="5" name="Slika 4">
            <a:extLst>
              <a:ext uri="{FF2B5EF4-FFF2-40B4-BE49-F238E27FC236}">
                <a16:creationId xmlns:a16="http://schemas.microsoft.com/office/drawing/2014/main" id="{6A0914BA-F4A4-421A-A28C-FA94A6A01EEF}"/>
              </a:ext>
            </a:extLst>
          </p:cNvPr>
          <p:cNvPicPr>
            <a:picLocks noChangeAspect="1"/>
          </p:cNvPicPr>
          <p:nvPr/>
        </p:nvPicPr>
        <p:blipFill>
          <a:blip r:embed="rId6"/>
          <a:stretch>
            <a:fillRect/>
          </a:stretch>
        </p:blipFill>
        <p:spPr>
          <a:xfrm>
            <a:off x="215470" y="2945823"/>
            <a:ext cx="4326394" cy="3325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C9D7DB-7890-4AF4-AFB7-2E56AFC58456}"/>
              </a:ext>
            </a:extLst>
          </p:cNvPr>
          <p:cNvSpPr/>
          <p:nvPr/>
        </p:nvSpPr>
        <p:spPr>
          <a:xfrm>
            <a:off x="5143500" y="971550"/>
            <a:ext cx="1905000" cy="9334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DIREKTOR</a:t>
            </a:r>
          </a:p>
          <a:p>
            <a:pPr algn="ctr"/>
            <a:r>
              <a:rPr lang="hr-HR" dirty="0"/>
              <a:t>Neja Čadež</a:t>
            </a:r>
          </a:p>
        </p:txBody>
      </p:sp>
      <p:sp>
        <p:nvSpPr>
          <p:cNvPr id="23" name="Rectangle: Rounded Corners 22">
            <a:extLst>
              <a:ext uri="{FF2B5EF4-FFF2-40B4-BE49-F238E27FC236}">
                <a16:creationId xmlns:a16="http://schemas.microsoft.com/office/drawing/2014/main" id="{5C78D437-9ECE-41FD-9900-39EDCE5EDCB6}"/>
              </a:ext>
            </a:extLst>
          </p:cNvPr>
          <p:cNvSpPr/>
          <p:nvPr/>
        </p:nvSpPr>
        <p:spPr>
          <a:xfrm>
            <a:off x="9553990" y="3187194"/>
            <a:ext cx="1990309" cy="1104898"/>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RAČUNOVODSTVO</a:t>
            </a:r>
          </a:p>
          <a:p>
            <a:pPr algn="ctr"/>
            <a:r>
              <a:rPr lang="hr-HR" dirty="0"/>
              <a:t>Luka Kovačič in Ilber Bexheti</a:t>
            </a:r>
            <a:endParaRPr lang="LID4096" dirty="0"/>
          </a:p>
        </p:txBody>
      </p:sp>
      <p:sp>
        <p:nvSpPr>
          <p:cNvPr id="25" name="Rectangle: Rounded Corners 24">
            <a:extLst>
              <a:ext uri="{FF2B5EF4-FFF2-40B4-BE49-F238E27FC236}">
                <a16:creationId xmlns:a16="http://schemas.microsoft.com/office/drawing/2014/main" id="{DA48FCD1-B193-4217-AE89-F0B0E4A6B0C8}"/>
              </a:ext>
            </a:extLst>
          </p:cNvPr>
          <p:cNvSpPr/>
          <p:nvPr/>
        </p:nvSpPr>
        <p:spPr>
          <a:xfrm>
            <a:off x="647701" y="3183511"/>
            <a:ext cx="1990308" cy="1104899"/>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TAJNIK</a:t>
            </a:r>
          </a:p>
          <a:p>
            <a:pPr algn="ctr"/>
            <a:r>
              <a:rPr lang="hr-HR" dirty="0"/>
              <a:t>Matija Sodja</a:t>
            </a:r>
            <a:endParaRPr lang="LID4096" dirty="0"/>
          </a:p>
        </p:txBody>
      </p:sp>
      <p:sp>
        <p:nvSpPr>
          <p:cNvPr id="26" name="Rectangle: Rounded Corners 25">
            <a:extLst>
              <a:ext uri="{FF2B5EF4-FFF2-40B4-BE49-F238E27FC236}">
                <a16:creationId xmlns:a16="http://schemas.microsoft.com/office/drawing/2014/main" id="{A7FA096D-6D03-49ED-8EB7-2D4C1EEF871A}"/>
              </a:ext>
            </a:extLst>
          </p:cNvPr>
          <p:cNvSpPr/>
          <p:nvPr/>
        </p:nvSpPr>
        <p:spPr>
          <a:xfrm>
            <a:off x="2638012" y="5141335"/>
            <a:ext cx="1920404" cy="1421390"/>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JOGA INSTRUKTORJI</a:t>
            </a:r>
          </a:p>
          <a:p>
            <a:pPr algn="ctr"/>
            <a:r>
              <a:rPr lang="hr-HR" dirty="0"/>
              <a:t>Špela Capuder, Hana Bjelokapić in Anela Velić</a:t>
            </a:r>
            <a:endParaRPr lang="LID4096" dirty="0"/>
          </a:p>
        </p:txBody>
      </p:sp>
      <p:sp>
        <p:nvSpPr>
          <p:cNvPr id="27" name="Rectangle: Rounded Corners 26">
            <a:extLst>
              <a:ext uri="{FF2B5EF4-FFF2-40B4-BE49-F238E27FC236}">
                <a16:creationId xmlns:a16="http://schemas.microsoft.com/office/drawing/2014/main" id="{930F2CD4-BCC7-4107-8543-CF276E023496}"/>
              </a:ext>
            </a:extLst>
          </p:cNvPr>
          <p:cNvSpPr/>
          <p:nvPr/>
        </p:nvSpPr>
        <p:spPr>
          <a:xfrm>
            <a:off x="3663066" y="3183511"/>
            <a:ext cx="1920406" cy="1108581"/>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KADROVSKA SLUŽBA</a:t>
            </a:r>
          </a:p>
          <a:p>
            <a:pPr algn="ctr"/>
            <a:r>
              <a:rPr lang="hr-HR" dirty="0"/>
              <a:t>Zana Bedžeti in Aldijana Kudić</a:t>
            </a:r>
            <a:endParaRPr lang="LID4096" dirty="0"/>
          </a:p>
        </p:txBody>
      </p:sp>
      <p:sp>
        <p:nvSpPr>
          <p:cNvPr id="28" name="Rectangle: Rounded Corners 27">
            <a:extLst>
              <a:ext uri="{FF2B5EF4-FFF2-40B4-BE49-F238E27FC236}">
                <a16:creationId xmlns:a16="http://schemas.microsoft.com/office/drawing/2014/main" id="{FCEB6E89-83B1-4396-9DA1-B249D38383EB}"/>
              </a:ext>
            </a:extLst>
          </p:cNvPr>
          <p:cNvSpPr/>
          <p:nvPr/>
        </p:nvSpPr>
        <p:spPr>
          <a:xfrm>
            <a:off x="7633582" y="5141335"/>
            <a:ext cx="1990308" cy="1421390"/>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PRODAJALCI DIŠAV</a:t>
            </a:r>
          </a:p>
          <a:p>
            <a:pPr algn="ctr"/>
            <a:r>
              <a:rPr lang="hr-HR" dirty="0"/>
              <a:t>Admir Alagić, Tijana Pećanec in Sara Zorec</a:t>
            </a:r>
            <a:endParaRPr lang="LID4096" dirty="0"/>
          </a:p>
        </p:txBody>
      </p:sp>
      <p:sp>
        <p:nvSpPr>
          <p:cNvPr id="30" name="Rectangle: Rounded Corners 29">
            <a:extLst>
              <a:ext uri="{FF2B5EF4-FFF2-40B4-BE49-F238E27FC236}">
                <a16:creationId xmlns:a16="http://schemas.microsoft.com/office/drawing/2014/main" id="{A36CA33F-D934-436D-8DC1-42720355F1F9}"/>
              </a:ext>
            </a:extLst>
          </p:cNvPr>
          <p:cNvSpPr/>
          <p:nvPr/>
        </p:nvSpPr>
        <p:spPr>
          <a:xfrm>
            <a:off x="6608529" y="3187193"/>
            <a:ext cx="1920406" cy="1104899"/>
          </a:xfrm>
          <a:prstGeom prst="roundRect">
            <a:avLst>
              <a:gd name="adj" fmla="val 11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NABAVNI REFERENT</a:t>
            </a:r>
          </a:p>
          <a:p>
            <a:pPr algn="ctr"/>
            <a:r>
              <a:rPr lang="hr-HR" dirty="0"/>
              <a:t>Aprila Prašiček Kovač</a:t>
            </a:r>
            <a:endParaRPr lang="LID4096" dirty="0"/>
          </a:p>
        </p:txBody>
      </p:sp>
      <p:cxnSp>
        <p:nvCxnSpPr>
          <p:cNvPr id="43" name="Connector: Elbow 42">
            <a:extLst>
              <a:ext uri="{FF2B5EF4-FFF2-40B4-BE49-F238E27FC236}">
                <a16:creationId xmlns:a16="http://schemas.microsoft.com/office/drawing/2014/main" id="{9ADE21B5-EAF6-48BC-9229-482CD5F82234}"/>
              </a:ext>
            </a:extLst>
          </p:cNvPr>
          <p:cNvCxnSpPr>
            <a:cxnSpLocks/>
            <a:stCxn id="2" idx="3"/>
          </p:cNvCxnSpPr>
          <p:nvPr/>
        </p:nvCxnSpPr>
        <p:spPr>
          <a:xfrm>
            <a:off x="7048500" y="1438275"/>
            <a:ext cx="2019302" cy="3703060"/>
          </a:xfrm>
          <a:prstGeom prst="bentConnector2">
            <a:avLst/>
          </a:prstGeom>
        </p:spPr>
        <p:style>
          <a:lnRef idx="3">
            <a:schemeClr val="dk1"/>
          </a:lnRef>
          <a:fillRef idx="0">
            <a:schemeClr val="dk1"/>
          </a:fillRef>
          <a:effectRef idx="2">
            <a:schemeClr val="dk1"/>
          </a:effectRef>
          <a:fontRef idx="minor">
            <a:schemeClr val="tx1"/>
          </a:fontRef>
        </p:style>
      </p:cxnSp>
      <p:cxnSp>
        <p:nvCxnSpPr>
          <p:cNvPr id="48" name="Connector: Elbow 47">
            <a:extLst>
              <a:ext uri="{FF2B5EF4-FFF2-40B4-BE49-F238E27FC236}">
                <a16:creationId xmlns:a16="http://schemas.microsoft.com/office/drawing/2014/main" id="{2B4C0987-DFC0-4F0E-9DE8-E489B78A8004}"/>
              </a:ext>
            </a:extLst>
          </p:cNvPr>
          <p:cNvCxnSpPr>
            <a:cxnSpLocks/>
            <a:stCxn id="2" idx="1"/>
          </p:cNvCxnSpPr>
          <p:nvPr/>
        </p:nvCxnSpPr>
        <p:spPr>
          <a:xfrm rot="10800000" flipV="1">
            <a:off x="3133728" y="1438275"/>
            <a:ext cx="2009773" cy="3703060"/>
          </a:xfrm>
          <a:prstGeom prst="bentConnector2">
            <a:avLst/>
          </a:prstGeom>
        </p:spPr>
        <p:style>
          <a:lnRef idx="3">
            <a:schemeClr val="dk1"/>
          </a:lnRef>
          <a:fillRef idx="0">
            <a:schemeClr val="dk1"/>
          </a:fillRef>
          <a:effectRef idx="2">
            <a:schemeClr val="dk1"/>
          </a:effectRef>
          <a:fontRef idx="minor">
            <a:schemeClr val="tx1"/>
          </a:fontRef>
        </p:style>
      </p:cxnSp>
      <p:cxnSp>
        <p:nvCxnSpPr>
          <p:cNvPr id="51" name="Connector: Elbow 50">
            <a:extLst>
              <a:ext uri="{FF2B5EF4-FFF2-40B4-BE49-F238E27FC236}">
                <a16:creationId xmlns:a16="http://schemas.microsoft.com/office/drawing/2014/main" id="{FB84C1A7-2778-4D86-81F0-2CD4AE4FE9B0}"/>
              </a:ext>
            </a:extLst>
          </p:cNvPr>
          <p:cNvCxnSpPr>
            <a:cxnSpLocks/>
            <a:endCxn id="25" idx="0"/>
          </p:cNvCxnSpPr>
          <p:nvPr/>
        </p:nvCxnSpPr>
        <p:spPr>
          <a:xfrm rot="10800000" flipV="1">
            <a:off x="1642855" y="1304925"/>
            <a:ext cx="3500644" cy="1878586"/>
          </a:xfrm>
          <a:prstGeom prst="bentConnector2">
            <a:avLst/>
          </a:prstGeom>
        </p:spPr>
        <p:style>
          <a:lnRef idx="3">
            <a:schemeClr val="dk1"/>
          </a:lnRef>
          <a:fillRef idx="0">
            <a:schemeClr val="dk1"/>
          </a:fillRef>
          <a:effectRef idx="2">
            <a:schemeClr val="dk1"/>
          </a:effectRef>
          <a:fontRef idx="minor">
            <a:schemeClr val="tx1"/>
          </a:fontRef>
        </p:style>
      </p:cxnSp>
      <p:cxnSp>
        <p:nvCxnSpPr>
          <p:cNvPr id="53" name="Connector: Elbow 52">
            <a:extLst>
              <a:ext uri="{FF2B5EF4-FFF2-40B4-BE49-F238E27FC236}">
                <a16:creationId xmlns:a16="http://schemas.microsoft.com/office/drawing/2014/main" id="{EC78C139-41C4-4E1B-B010-C86AE579B88D}"/>
              </a:ext>
            </a:extLst>
          </p:cNvPr>
          <p:cNvCxnSpPr>
            <a:endCxn id="23" idx="0"/>
          </p:cNvCxnSpPr>
          <p:nvPr/>
        </p:nvCxnSpPr>
        <p:spPr>
          <a:xfrm>
            <a:off x="7048500" y="1304925"/>
            <a:ext cx="3500645" cy="1882269"/>
          </a:xfrm>
          <a:prstGeom prst="bentConnector2">
            <a:avLst/>
          </a:prstGeom>
        </p:spPr>
        <p:style>
          <a:lnRef idx="3">
            <a:schemeClr val="dk1"/>
          </a:lnRef>
          <a:fillRef idx="0">
            <a:schemeClr val="dk1"/>
          </a:fillRef>
          <a:effectRef idx="2">
            <a:schemeClr val="dk1"/>
          </a:effectRef>
          <a:fontRef idx="minor">
            <a:schemeClr val="tx1"/>
          </a:fontRef>
        </p:style>
      </p:cxnSp>
      <p:cxnSp>
        <p:nvCxnSpPr>
          <p:cNvPr id="63" name="Connector: Elbow 62">
            <a:extLst>
              <a:ext uri="{FF2B5EF4-FFF2-40B4-BE49-F238E27FC236}">
                <a16:creationId xmlns:a16="http://schemas.microsoft.com/office/drawing/2014/main" id="{195AB36E-DDDA-4249-AD23-634A283CBB5F}"/>
              </a:ext>
            </a:extLst>
          </p:cNvPr>
          <p:cNvCxnSpPr>
            <a:endCxn id="30" idx="0"/>
          </p:cNvCxnSpPr>
          <p:nvPr/>
        </p:nvCxnSpPr>
        <p:spPr>
          <a:xfrm rot="16200000" flipH="1">
            <a:off x="6521579" y="2140039"/>
            <a:ext cx="1582231" cy="512075"/>
          </a:xfrm>
          <a:prstGeom prst="bentConnector3">
            <a:avLst>
              <a:gd name="adj1" fmla="val -567"/>
            </a:avLst>
          </a:prstGeom>
        </p:spPr>
        <p:style>
          <a:lnRef idx="3">
            <a:schemeClr val="dk1"/>
          </a:lnRef>
          <a:fillRef idx="0">
            <a:schemeClr val="dk1"/>
          </a:fillRef>
          <a:effectRef idx="2">
            <a:schemeClr val="dk1"/>
          </a:effectRef>
          <a:fontRef idx="minor">
            <a:schemeClr val="tx1"/>
          </a:fontRef>
        </p:style>
      </p:cxnSp>
      <p:cxnSp>
        <p:nvCxnSpPr>
          <p:cNvPr id="69" name="Connector: Elbow 68">
            <a:extLst>
              <a:ext uri="{FF2B5EF4-FFF2-40B4-BE49-F238E27FC236}">
                <a16:creationId xmlns:a16="http://schemas.microsoft.com/office/drawing/2014/main" id="{ABEF98B4-E7C5-48A6-94D9-40D86C5AF872}"/>
              </a:ext>
            </a:extLst>
          </p:cNvPr>
          <p:cNvCxnSpPr>
            <a:endCxn id="27" idx="0"/>
          </p:cNvCxnSpPr>
          <p:nvPr/>
        </p:nvCxnSpPr>
        <p:spPr>
          <a:xfrm rot="5400000">
            <a:off x="4094109" y="2134120"/>
            <a:ext cx="1578551" cy="520230"/>
          </a:xfrm>
          <a:prstGeom prst="bentConnector3">
            <a:avLst>
              <a:gd name="adj1" fmla="val -1893"/>
            </a:avLst>
          </a:prstGeom>
        </p:spPr>
        <p:style>
          <a:lnRef idx="3">
            <a:schemeClr val="dk1"/>
          </a:lnRef>
          <a:fillRef idx="0">
            <a:schemeClr val="dk1"/>
          </a:fillRef>
          <a:effectRef idx="2">
            <a:schemeClr val="dk1"/>
          </a:effectRef>
          <a:fontRef idx="minor">
            <a:schemeClr val="tx1"/>
          </a:fontRef>
        </p:style>
      </p:cxnSp>
      <p:pic>
        <p:nvPicPr>
          <p:cNvPr id="1026" name="Picture 2">
            <a:extLst>
              <a:ext uri="{FF2B5EF4-FFF2-40B4-BE49-F238E27FC236}">
                <a16:creationId xmlns:a16="http://schemas.microsoft.com/office/drawing/2014/main" id="{14236521-70E0-4C47-9763-F45E61CB7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4448175"/>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210C3EF5-6536-42B6-A5B4-B618508C73F3}"/>
              </a:ext>
            </a:extLst>
          </p:cNvPr>
          <p:cNvSpPr txBox="1"/>
          <p:nvPr/>
        </p:nvSpPr>
        <p:spPr>
          <a:xfrm>
            <a:off x="1981200" y="142435"/>
            <a:ext cx="9093200" cy="707886"/>
          </a:xfrm>
          <a:prstGeom prst="rect">
            <a:avLst/>
          </a:prstGeom>
          <a:noFill/>
        </p:spPr>
        <p:txBody>
          <a:bodyPr wrap="square" rtlCol="0">
            <a:spAutoFit/>
          </a:bodyPr>
          <a:lstStyle/>
          <a:p>
            <a:r>
              <a:rPr lang="hr-HR" sz="4000" dirty="0">
                <a:solidFill>
                  <a:srgbClr val="7030A0"/>
                </a:solidFill>
                <a:effectLst>
                  <a:outerShdw blurRad="38100" dist="38100" dir="2700000" algn="tl">
                    <a:srgbClr val="000000">
                      <a:alpha val="43137"/>
                    </a:srgbClr>
                  </a:outerShdw>
                </a:effectLst>
                <a:latin typeface="Bodoni MT" panose="02070603080606020203" pitchFamily="18" charset="0"/>
              </a:rPr>
              <a:t>5. Zaposleni UP NAMASTE, d.o.o.</a:t>
            </a:r>
            <a:endParaRPr lang="LID4096" sz="4000" dirty="0">
              <a:solidFill>
                <a:srgbClr val="7030A0"/>
              </a:solidFill>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235559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2A01C2A-FCE0-4347-A24E-BE4BA4EC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2"/>
            <a:ext cx="2462784" cy="2462784"/>
          </a:xfrm>
          <a:prstGeom prst="rect">
            <a:avLst/>
          </a:prstGeom>
        </p:spPr>
      </p:pic>
      <p:sp>
        <p:nvSpPr>
          <p:cNvPr id="3" name="PoljeZBesedilom 2">
            <a:extLst>
              <a:ext uri="{FF2B5EF4-FFF2-40B4-BE49-F238E27FC236}">
                <a16:creationId xmlns:a16="http://schemas.microsoft.com/office/drawing/2014/main" id="{99A93E22-7B8C-4849-BDD7-5E86FC9360F2}"/>
              </a:ext>
            </a:extLst>
          </p:cNvPr>
          <p:cNvSpPr txBox="1"/>
          <p:nvPr/>
        </p:nvSpPr>
        <p:spPr>
          <a:xfrm>
            <a:off x="1145060" y="3896498"/>
            <a:ext cx="9119286" cy="1200329"/>
          </a:xfrm>
          <a:prstGeom prst="rect">
            <a:avLst/>
          </a:prstGeom>
          <a:noFill/>
        </p:spPr>
        <p:txBody>
          <a:bodyPr wrap="square" rtlCol="0">
            <a:spAutoFit/>
          </a:bodyPr>
          <a:lstStyle/>
          <a:p>
            <a:endParaRPr lang="sl-SI" sz="3600" dirty="0">
              <a:solidFill>
                <a:srgbClr val="7030A0"/>
              </a:solidFill>
              <a:latin typeface="Bodoni MT" panose="02070603080606020203" pitchFamily="18" charset="0"/>
              <a:cs typeface="Calibri"/>
            </a:endParaRPr>
          </a:p>
          <a:p>
            <a:endParaRPr lang="sl-SI" sz="3600" dirty="0">
              <a:solidFill>
                <a:srgbClr val="7030A0"/>
              </a:solidFill>
              <a:latin typeface="Bodoni MT" panose="02070603080606020203" pitchFamily="18" charset="0"/>
              <a:cs typeface="Calibri"/>
            </a:endParaRPr>
          </a:p>
        </p:txBody>
      </p:sp>
      <p:sp>
        <p:nvSpPr>
          <p:cNvPr id="5" name="Google Shape;227;p53">
            <a:extLst>
              <a:ext uri="{FF2B5EF4-FFF2-40B4-BE49-F238E27FC236}">
                <a16:creationId xmlns:a16="http://schemas.microsoft.com/office/drawing/2014/main" id="{42EEAF3D-FCAE-41F1-9E6D-800C2DE7EA56}"/>
              </a:ext>
            </a:extLst>
          </p:cNvPr>
          <p:cNvSpPr txBox="1"/>
          <p:nvPr/>
        </p:nvSpPr>
        <p:spPr>
          <a:xfrm>
            <a:off x="182880" y="2275840"/>
            <a:ext cx="11877040" cy="37084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sl-SI" sz="3200" dirty="0">
                <a:solidFill>
                  <a:srgbClr val="7030A0"/>
                </a:solidFill>
                <a:latin typeface="Bodoni MT" panose="02070603080606020203" pitchFamily="18" charset="0"/>
                <a:cs typeface="Calibri"/>
              </a:rPr>
              <a:t>Struktura kapitala</a:t>
            </a:r>
          </a:p>
          <a:p>
            <a:pPr marR="0" lvl="0" algn="l" rtl="0">
              <a:lnSpc>
                <a:spcPct val="100000"/>
              </a:lnSpc>
              <a:spcBef>
                <a:spcPts val="0"/>
              </a:spcBef>
              <a:spcAft>
                <a:spcPts val="0"/>
              </a:spcAft>
              <a:buClr>
                <a:srgbClr val="000000"/>
              </a:buClr>
              <a:buSzPts val="1800"/>
            </a:pPr>
            <a:endParaRPr lang="sl-SI" sz="3200" dirty="0">
              <a:solidFill>
                <a:srgbClr val="7030A0"/>
              </a:solidFill>
              <a:latin typeface="Bodoni MT" panose="02070603080606020203" pitchFamily="18" charset="0"/>
              <a:cs typeface="Calibri"/>
              <a:sym typeface="Calibri"/>
            </a:endParaRPr>
          </a:p>
          <a:p>
            <a:pPr marR="0" lvl="0" algn="l" rtl="0">
              <a:lnSpc>
                <a:spcPct val="100000"/>
              </a:lnSpc>
              <a:spcBef>
                <a:spcPts val="0"/>
              </a:spcBef>
              <a:spcAft>
                <a:spcPts val="0"/>
              </a:spcAft>
              <a:buClr>
                <a:srgbClr val="000000"/>
              </a:buClr>
              <a:buSzPts val="1800"/>
            </a:pPr>
            <a:r>
              <a:rPr lang="sl-SI" sz="3200" dirty="0">
                <a:latin typeface="+mj-lt"/>
                <a:ea typeface="+mj-ea"/>
                <a:cs typeface="+mj-cs"/>
                <a:sym typeface="Calibri"/>
              </a:rPr>
              <a:t>Lastni kapital: za  ustanovitev zadostuje 7.500 EUR. Denar smo družbeniki dobili iz lastnih prihrankov (počitniško delo).</a:t>
            </a:r>
          </a:p>
          <a:p>
            <a:pPr marR="0" lvl="0" algn="l" rtl="0">
              <a:lnSpc>
                <a:spcPct val="100000"/>
              </a:lnSpc>
              <a:spcBef>
                <a:spcPts val="0"/>
              </a:spcBef>
              <a:spcAft>
                <a:spcPts val="0"/>
              </a:spcAft>
              <a:buClr>
                <a:srgbClr val="000000"/>
              </a:buClr>
              <a:buSzPts val="1800"/>
            </a:pPr>
            <a:endParaRPr lang="sl-SI" sz="3200" dirty="0">
              <a:latin typeface="+mj-lt"/>
              <a:ea typeface="+mj-ea"/>
              <a:cs typeface="+mj-cs"/>
              <a:sym typeface="Calibri"/>
            </a:endParaRPr>
          </a:p>
          <a:p>
            <a:pPr marL="182880" lvl="0" indent="-68579">
              <a:buSzPts val="1800"/>
            </a:pPr>
            <a:r>
              <a:rPr lang="sl-SI" sz="3200" dirty="0">
                <a:latin typeface="+mj-lt"/>
                <a:ea typeface="+mj-ea"/>
                <a:cs typeface="+mj-cs"/>
              </a:rPr>
              <a:t>Garažo smo preuredili v joga studio - stroški elektrike, plače.</a:t>
            </a:r>
          </a:p>
          <a:p>
            <a:pPr marL="182880" lvl="0" indent="-68579">
              <a:buSzPts val="1800"/>
            </a:pPr>
            <a:r>
              <a:rPr lang="sl-SI" sz="3200" dirty="0">
                <a:latin typeface="+mj-lt"/>
                <a:ea typeface="+mj-ea"/>
                <a:cs typeface="+mj-cs"/>
              </a:rPr>
              <a:t>Odkar delujemo na daljavo so stroški minimalni (joga preko video klica v aplikaciji ZOOM).</a:t>
            </a:r>
          </a:p>
          <a:p>
            <a:pPr marR="0" lvl="0" algn="l" rtl="0">
              <a:lnSpc>
                <a:spcPct val="100000"/>
              </a:lnSpc>
              <a:spcBef>
                <a:spcPts val="0"/>
              </a:spcBef>
              <a:spcAft>
                <a:spcPts val="0"/>
              </a:spcAft>
              <a:buClr>
                <a:srgbClr val="000000"/>
              </a:buClr>
              <a:buSzPts val="1800"/>
            </a:pPr>
            <a:endParaRPr lang="sl-SI" sz="3200" dirty="0">
              <a:latin typeface="+mj-lt"/>
              <a:ea typeface="+mj-ea"/>
              <a:cs typeface="+mj-cs"/>
              <a:sym typeface="Calibri"/>
            </a:endParaRPr>
          </a:p>
          <a:p>
            <a:pPr marR="0" lvl="0" algn="l" rtl="0">
              <a:lnSpc>
                <a:spcPct val="100000"/>
              </a:lnSpc>
              <a:spcBef>
                <a:spcPts val="0"/>
              </a:spcBef>
              <a:spcAft>
                <a:spcPts val="0"/>
              </a:spcAft>
              <a:buClr>
                <a:srgbClr val="000000"/>
              </a:buClr>
              <a:buSzPts val="1800"/>
            </a:pPr>
            <a:endParaRPr lang="sl-SI" sz="1800" b="0" i="0" u="none" strike="noStrike" cap="none" dirty="0">
              <a:solidFill>
                <a:srgbClr val="000000"/>
              </a:solidFill>
              <a:latin typeface="Calibri"/>
              <a:ea typeface="Arial"/>
              <a:cs typeface="Calibri"/>
              <a:sym typeface="Calibri"/>
            </a:endParaRPr>
          </a:p>
          <a:p>
            <a:pPr marR="0" lvl="0" algn="l" rtl="0">
              <a:lnSpc>
                <a:spcPct val="100000"/>
              </a:lnSpc>
              <a:spcBef>
                <a:spcPts val="0"/>
              </a:spcBef>
              <a:spcAft>
                <a:spcPts val="0"/>
              </a:spcAft>
              <a:buClr>
                <a:srgbClr val="000000"/>
              </a:buClr>
              <a:buSzPts val="1800"/>
            </a:pPr>
            <a:endParaRPr lang="sl-SI" dirty="0">
              <a:solidFill>
                <a:srgbClr val="000000"/>
              </a:solidFill>
              <a:latin typeface="Calibri"/>
              <a:ea typeface="Arial"/>
              <a:cs typeface="Calibri"/>
              <a:sym typeface="Calibri"/>
            </a:endParaRPr>
          </a:p>
          <a:p>
            <a:pPr marR="0" lvl="0" algn="l" rtl="0">
              <a:lnSpc>
                <a:spcPct val="100000"/>
              </a:lnSpc>
              <a:spcBef>
                <a:spcPts val="0"/>
              </a:spcBef>
              <a:spcAft>
                <a:spcPts val="0"/>
              </a:spcAft>
              <a:buClr>
                <a:srgbClr val="000000"/>
              </a:buClr>
              <a:buSzPts val="1800"/>
            </a:pPr>
            <a:endParaRPr sz="1800" b="0" i="0" u="none" strike="noStrike" cap="none" dirty="0">
              <a:latin typeface="Arial"/>
              <a:ea typeface="Arial"/>
              <a:cs typeface="Arial"/>
              <a:sym typeface="Arial"/>
            </a:endParaRPr>
          </a:p>
        </p:txBody>
      </p:sp>
      <p:sp>
        <p:nvSpPr>
          <p:cNvPr id="6" name="PoljeZBesedilom 5">
            <a:extLst>
              <a:ext uri="{FF2B5EF4-FFF2-40B4-BE49-F238E27FC236}">
                <a16:creationId xmlns:a16="http://schemas.microsoft.com/office/drawing/2014/main" id="{F52A9737-48A3-42A6-B9DB-B015E47B9290}"/>
              </a:ext>
            </a:extLst>
          </p:cNvPr>
          <p:cNvSpPr txBox="1"/>
          <p:nvPr/>
        </p:nvSpPr>
        <p:spPr>
          <a:xfrm>
            <a:off x="2352040" y="515166"/>
            <a:ext cx="7538720" cy="584775"/>
          </a:xfrm>
          <a:prstGeom prst="rect">
            <a:avLst/>
          </a:prstGeom>
          <a:noFill/>
        </p:spPr>
        <p:txBody>
          <a:bodyPr wrap="square" rtlCol="0">
            <a:spAutoFit/>
          </a:bodyPr>
          <a:lstStyle/>
          <a:p>
            <a:r>
              <a:rPr lang="sl-SI" sz="3200" dirty="0">
                <a:solidFill>
                  <a:srgbClr val="7030A0"/>
                </a:solidFill>
                <a:latin typeface="Bodoni MT" panose="02070603080606020203" pitchFamily="18" charset="0"/>
                <a:cs typeface="Calibri"/>
              </a:rPr>
              <a:t>6. Finančni načrt</a:t>
            </a:r>
          </a:p>
        </p:txBody>
      </p:sp>
    </p:spTree>
    <p:extLst>
      <p:ext uri="{BB962C8B-B14F-4D97-AF65-F5344CB8AC3E}">
        <p14:creationId xmlns:p14="http://schemas.microsoft.com/office/powerpoint/2010/main" val="65331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2A01C2A-FCE0-4347-A24E-BE4BA4EC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2"/>
            <a:ext cx="2462784" cy="2462784"/>
          </a:xfrm>
          <a:prstGeom prst="rect">
            <a:avLst/>
          </a:prstGeom>
        </p:spPr>
      </p:pic>
      <p:sp>
        <p:nvSpPr>
          <p:cNvPr id="3" name="Google Shape;114;p2">
            <a:extLst>
              <a:ext uri="{FF2B5EF4-FFF2-40B4-BE49-F238E27FC236}">
                <a16:creationId xmlns:a16="http://schemas.microsoft.com/office/drawing/2014/main" id="{3890827A-E6E0-42CE-B5CE-B8E41D11B65C}"/>
              </a:ext>
            </a:extLst>
          </p:cNvPr>
          <p:cNvSpPr txBox="1">
            <a:spLocks noGrp="1"/>
          </p:cNvSpPr>
          <p:nvPr>
            <p:ph type="title"/>
          </p:nvPr>
        </p:nvSpPr>
        <p:spPr>
          <a:xfrm>
            <a:off x="573409" y="559477"/>
            <a:ext cx="3765200" cy="57099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a:buNone/>
            </a:pPr>
            <a:r>
              <a:rPr lang="sl-SI" dirty="0"/>
              <a:t>Od kod denar</a:t>
            </a:r>
            <a:endParaRPr dirty="0"/>
          </a:p>
        </p:txBody>
      </p:sp>
      <p:grpSp>
        <p:nvGrpSpPr>
          <p:cNvPr id="5" name="Google Shape;115;p2">
            <a:extLst>
              <a:ext uri="{FF2B5EF4-FFF2-40B4-BE49-F238E27FC236}">
                <a16:creationId xmlns:a16="http://schemas.microsoft.com/office/drawing/2014/main" id="{D90113E4-B20F-4574-8C62-4DAEDC24276F}"/>
              </a:ext>
            </a:extLst>
          </p:cNvPr>
          <p:cNvGrpSpPr/>
          <p:nvPr/>
        </p:nvGrpSpPr>
        <p:grpSpPr>
          <a:xfrm>
            <a:off x="5478125" y="801575"/>
            <a:ext cx="5906181" cy="4988887"/>
            <a:chOff x="0" y="638"/>
            <a:chExt cx="5906181" cy="5229441"/>
          </a:xfrm>
        </p:grpSpPr>
        <p:cxnSp>
          <p:nvCxnSpPr>
            <p:cNvPr id="6" name="Google Shape;116;p2">
              <a:extLst>
                <a:ext uri="{FF2B5EF4-FFF2-40B4-BE49-F238E27FC236}">
                  <a16:creationId xmlns:a16="http://schemas.microsoft.com/office/drawing/2014/main" id="{3470B1D7-7197-4E6D-AD6D-B3124B7A6E78}"/>
                </a:ext>
              </a:extLst>
            </p:cNvPr>
            <p:cNvCxnSpPr/>
            <p:nvPr/>
          </p:nvCxnSpPr>
          <p:spPr>
            <a:xfrm>
              <a:off x="0" y="638"/>
              <a:ext cx="5906181" cy="0"/>
            </a:xfrm>
            <a:prstGeom prst="straightConnector1">
              <a:avLst/>
            </a:prstGeom>
            <a:solidFill>
              <a:srgbClr val="2383C6"/>
            </a:solidFill>
            <a:ln w="12700" cap="flat" cmpd="sng">
              <a:solidFill>
                <a:srgbClr val="2383C6"/>
              </a:solidFill>
              <a:prstDash val="solid"/>
              <a:round/>
              <a:headEnd type="none" w="sm" len="sm"/>
              <a:tailEnd type="none" w="sm" len="sm"/>
            </a:ln>
          </p:spPr>
        </p:cxnSp>
        <p:sp>
          <p:nvSpPr>
            <p:cNvPr id="7" name="Google Shape;117;p2">
              <a:extLst>
                <a:ext uri="{FF2B5EF4-FFF2-40B4-BE49-F238E27FC236}">
                  <a16:creationId xmlns:a16="http://schemas.microsoft.com/office/drawing/2014/main" id="{B9766A3D-DF10-4B3A-9238-34D09ED7A815}"/>
                </a:ext>
              </a:extLst>
            </p:cNvPr>
            <p:cNvSpPr/>
            <p:nvPr/>
          </p:nvSpPr>
          <p:spPr>
            <a:xfrm>
              <a:off x="0" y="638"/>
              <a:ext cx="5906181" cy="1045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8;p2">
              <a:extLst>
                <a:ext uri="{FF2B5EF4-FFF2-40B4-BE49-F238E27FC236}">
                  <a16:creationId xmlns:a16="http://schemas.microsoft.com/office/drawing/2014/main" id="{83FA176C-5800-45BE-8795-E4528DA5C229}"/>
                </a:ext>
              </a:extLst>
            </p:cNvPr>
            <p:cNvSpPr txBox="1"/>
            <p:nvPr/>
          </p:nvSpPr>
          <p:spPr>
            <a:xfrm>
              <a:off x="0" y="638"/>
              <a:ext cx="5906181" cy="1045888"/>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entury Gothic"/>
                <a:buNone/>
              </a:pPr>
              <a:r>
                <a:rPr lang="sl-SI" sz="2900" b="0" i="0" u="none" strike="noStrike" cap="none" dirty="0">
                  <a:solidFill>
                    <a:schemeClr val="dk1"/>
                  </a:solidFill>
                  <a:latin typeface="Century Gothic"/>
                  <a:ea typeface="Century Gothic"/>
                  <a:cs typeface="Century Gothic"/>
                  <a:sym typeface="Century Gothic"/>
                </a:rPr>
                <a:t> </a:t>
              </a:r>
              <a:endParaRPr sz="2900" b="0" i="0" u="none" strike="noStrike" cap="none" dirty="0">
                <a:solidFill>
                  <a:schemeClr val="dk1"/>
                </a:solidFill>
                <a:latin typeface="Century Gothic"/>
                <a:ea typeface="Century Gothic"/>
                <a:cs typeface="Century Gothic"/>
                <a:sym typeface="Century Gothic"/>
              </a:endParaRPr>
            </a:p>
          </p:txBody>
        </p:sp>
        <p:cxnSp>
          <p:nvCxnSpPr>
            <p:cNvPr id="9" name="Google Shape;119;p2">
              <a:extLst>
                <a:ext uri="{FF2B5EF4-FFF2-40B4-BE49-F238E27FC236}">
                  <a16:creationId xmlns:a16="http://schemas.microsoft.com/office/drawing/2014/main" id="{D0B68563-175B-43E3-B4C0-6018220C4C58}"/>
                </a:ext>
              </a:extLst>
            </p:cNvPr>
            <p:cNvCxnSpPr/>
            <p:nvPr/>
          </p:nvCxnSpPr>
          <p:spPr>
            <a:xfrm>
              <a:off x="0" y="1046526"/>
              <a:ext cx="5906181" cy="0"/>
            </a:xfrm>
            <a:prstGeom prst="straightConnector1">
              <a:avLst/>
            </a:prstGeom>
            <a:solidFill>
              <a:srgbClr val="24CED7"/>
            </a:solidFill>
            <a:ln w="12700" cap="flat" cmpd="sng">
              <a:solidFill>
                <a:srgbClr val="24CED7"/>
              </a:solidFill>
              <a:prstDash val="solid"/>
              <a:round/>
              <a:headEnd type="none" w="sm" len="sm"/>
              <a:tailEnd type="none" w="sm" len="sm"/>
            </a:ln>
          </p:spPr>
        </p:cxnSp>
        <p:sp>
          <p:nvSpPr>
            <p:cNvPr id="10" name="Google Shape;120;p2">
              <a:extLst>
                <a:ext uri="{FF2B5EF4-FFF2-40B4-BE49-F238E27FC236}">
                  <a16:creationId xmlns:a16="http://schemas.microsoft.com/office/drawing/2014/main" id="{BC5E1FD8-C88C-4902-A718-936E4E16457D}"/>
                </a:ext>
              </a:extLst>
            </p:cNvPr>
            <p:cNvSpPr/>
            <p:nvPr/>
          </p:nvSpPr>
          <p:spPr>
            <a:xfrm>
              <a:off x="0" y="1046526"/>
              <a:ext cx="5906181" cy="1045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
              <a:extLst>
                <a:ext uri="{FF2B5EF4-FFF2-40B4-BE49-F238E27FC236}">
                  <a16:creationId xmlns:a16="http://schemas.microsoft.com/office/drawing/2014/main" id="{4F0A0C62-B2C2-4E3A-B3F7-F0EDF1356B6A}"/>
                </a:ext>
              </a:extLst>
            </p:cNvPr>
            <p:cNvSpPr txBox="1"/>
            <p:nvPr/>
          </p:nvSpPr>
          <p:spPr>
            <a:xfrm>
              <a:off x="0" y="1046526"/>
              <a:ext cx="5906181" cy="1045888"/>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entury Gothic"/>
                <a:buNone/>
              </a:pPr>
              <a:r>
                <a:rPr lang="sl-SI" sz="2900" dirty="0">
                  <a:solidFill>
                    <a:schemeClr val="dk1"/>
                  </a:solidFill>
                  <a:latin typeface="Century Gothic"/>
                  <a:ea typeface="Century Gothic"/>
                  <a:cs typeface="Century Gothic"/>
                  <a:sym typeface="Century Gothic"/>
                </a:rPr>
                <a:t>Prihodke ustvarjamo s prodajo:</a:t>
              </a:r>
              <a:endParaRPr sz="2900" b="0" i="0" u="none" strike="noStrike" cap="none" dirty="0">
                <a:solidFill>
                  <a:schemeClr val="dk1"/>
                </a:solidFill>
                <a:latin typeface="Century Gothic"/>
                <a:ea typeface="Century Gothic"/>
                <a:cs typeface="Century Gothic"/>
                <a:sym typeface="Century Gothic"/>
              </a:endParaRPr>
            </a:p>
          </p:txBody>
        </p:sp>
        <p:cxnSp>
          <p:nvCxnSpPr>
            <p:cNvPr id="12" name="Google Shape;122;p2">
              <a:extLst>
                <a:ext uri="{FF2B5EF4-FFF2-40B4-BE49-F238E27FC236}">
                  <a16:creationId xmlns:a16="http://schemas.microsoft.com/office/drawing/2014/main" id="{96880486-FDC0-4E49-A039-28051D5D16F3}"/>
                </a:ext>
              </a:extLst>
            </p:cNvPr>
            <p:cNvCxnSpPr/>
            <p:nvPr/>
          </p:nvCxnSpPr>
          <p:spPr>
            <a:xfrm>
              <a:off x="0" y="2092414"/>
              <a:ext cx="5906181" cy="0"/>
            </a:xfrm>
            <a:prstGeom prst="straightConnector1">
              <a:avLst/>
            </a:prstGeom>
            <a:solidFill>
              <a:schemeClr val="accent4"/>
            </a:solidFill>
            <a:ln w="12700" cap="flat" cmpd="sng">
              <a:solidFill>
                <a:schemeClr val="accent4"/>
              </a:solidFill>
              <a:prstDash val="solid"/>
              <a:round/>
              <a:headEnd type="none" w="sm" len="sm"/>
              <a:tailEnd type="none" w="sm" len="sm"/>
            </a:ln>
          </p:spPr>
        </p:cxnSp>
        <p:sp>
          <p:nvSpPr>
            <p:cNvPr id="13" name="Google Shape;123;p2">
              <a:extLst>
                <a:ext uri="{FF2B5EF4-FFF2-40B4-BE49-F238E27FC236}">
                  <a16:creationId xmlns:a16="http://schemas.microsoft.com/office/drawing/2014/main" id="{0A03325C-BAFF-4DAB-9E01-57A2FB31A317}"/>
                </a:ext>
              </a:extLst>
            </p:cNvPr>
            <p:cNvSpPr/>
            <p:nvPr/>
          </p:nvSpPr>
          <p:spPr>
            <a:xfrm>
              <a:off x="0" y="2092414"/>
              <a:ext cx="5906181" cy="1045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p2">
              <a:extLst>
                <a:ext uri="{FF2B5EF4-FFF2-40B4-BE49-F238E27FC236}">
                  <a16:creationId xmlns:a16="http://schemas.microsoft.com/office/drawing/2014/main" id="{A10D3454-0F04-4617-A444-81181518DA29}"/>
                </a:ext>
              </a:extLst>
            </p:cNvPr>
            <p:cNvSpPr txBox="1"/>
            <p:nvPr/>
          </p:nvSpPr>
          <p:spPr>
            <a:xfrm>
              <a:off x="0" y="2092414"/>
              <a:ext cx="5906181" cy="1045888"/>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entury Gothic"/>
                <a:buNone/>
              </a:pPr>
              <a:r>
                <a:rPr lang="sl-SI" sz="2900" b="0" i="0" u="none" strike="noStrike" cap="none" dirty="0">
                  <a:solidFill>
                    <a:schemeClr val="dk1"/>
                  </a:solidFill>
                  <a:latin typeface="Century Gothic"/>
                  <a:ea typeface="Century Gothic"/>
                  <a:cs typeface="Century Gothic"/>
                  <a:sym typeface="Century Gothic"/>
                </a:rPr>
                <a:t>- Dišav za prostor</a:t>
              </a:r>
              <a:endParaRPr sz="2900" b="0" i="0" u="none" strike="noStrike" cap="none" dirty="0">
                <a:solidFill>
                  <a:schemeClr val="dk1"/>
                </a:solidFill>
                <a:latin typeface="Century Gothic"/>
                <a:ea typeface="Century Gothic"/>
                <a:cs typeface="Century Gothic"/>
                <a:sym typeface="Century Gothic"/>
              </a:endParaRPr>
            </a:p>
          </p:txBody>
        </p:sp>
        <p:cxnSp>
          <p:nvCxnSpPr>
            <p:cNvPr id="15" name="Google Shape;125;p2">
              <a:extLst>
                <a:ext uri="{FF2B5EF4-FFF2-40B4-BE49-F238E27FC236}">
                  <a16:creationId xmlns:a16="http://schemas.microsoft.com/office/drawing/2014/main" id="{CABFB62F-60E9-4568-8540-D47595D2AB4E}"/>
                </a:ext>
              </a:extLst>
            </p:cNvPr>
            <p:cNvCxnSpPr/>
            <p:nvPr/>
          </p:nvCxnSpPr>
          <p:spPr>
            <a:xfrm>
              <a:off x="0" y="3138303"/>
              <a:ext cx="5906181" cy="0"/>
            </a:xfrm>
            <a:prstGeom prst="straightConnector1">
              <a:avLst/>
            </a:prstGeom>
            <a:solidFill>
              <a:srgbClr val="3B8850"/>
            </a:solidFill>
            <a:ln w="12700" cap="flat" cmpd="sng">
              <a:solidFill>
                <a:srgbClr val="3B8850"/>
              </a:solidFill>
              <a:prstDash val="solid"/>
              <a:round/>
              <a:headEnd type="none" w="sm" len="sm"/>
              <a:tailEnd type="none" w="sm" len="sm"/>
            </a:ln>
          </p:spPr>
        </p:cxnSp>
        <p:sp>
          <p:nvSpPr>
            <p:cNvPr id="16" name="Google Shape;126;p2">
              <a:extLst>
                <a:ext uri="{FF2B5EF4-FFF2-40B4-BE49-F238E27FC236}">
                  <a16:creationId xmlns:a16="http://schemas.microsoft.com/office/drawing/2014/main" id="{74994DF4-7C58-41D8-8844-24203F904FB6}"/>
                </a:ext>
              </a:extLst>
            </p:cNvPr>
            <p:cNvSpPr/>
            <p:nvPr/>
          </p:nvSpPr>
          <p:spPr>
            <a:xfrm>
              <a:off x="0" y="3138303"/>
              <a:ext cx="5906181" cy="1045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7;p2">
              <a:extLst>
                <a:ext uri="{FF2B5EF4-FFF2-40B4-BE49-F238E27FC236}">
                  <a16:creationId xmlns:a16="http://schemas.microsoft.com/office/drawing/2014/main" id="{4ABFF80B-18CA-4233-96AB-3B065DA10293}"/>
                </a:ext>
              </a:extLst>
            </p:cNvPr>
            <p:cNvSpPr txBox="1"/>
            <p:nvPr/>
          </p:nvSpPr>
          <p:spPr>
            <a:xfrm>
              <a:off x="0" y="3138303"/>
              <a:ext cx="5906181" cy="1045888"/>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entury Gothic"/>
                <a:buNone/>
              </a:pPr>
              <a:r>
                <a:rPr lang="sl-SI" sz="2900" b="0" i="0" u="none" strike="noStrike" cap="none" dirty="0">
                  <a:solidFill>
                    <a:schemeClr val="dk1"/>
                  </a:solidFill>
                  <a:latin typeface="Century Gothic"/>
                  <a:ea typeface="Century Gothic"/>
                  <a:cs typeface="Century Gothic"/>
                  <a:sym typeface="Century Gothic"/>
                </a:rPr>
                <a:t>- Pripomočkov za jogo, oblačila</a:t>
              </a:r>
              <a:endParaRPr sz="2900" b="0" i="0" u="none" strike="noStrike" cap="none" dirty="0">
                <a:solidFill>
                  <a:schemeClr val="dk1"/>
                </a:solidFill>
                <a:latin typeface="Century Gothic"/>
                <a:ea typeface="Century Gothic"/>
                <a:cs typeface="Century Gothic"/>
                <a:sym typeface="Century Gothic"/>
              </a:endParaRPr>
            </a:p>
          </p:txBody>
        </p:sp>
        <p:cxnSp>
          <p:nvCxnSpPr>
            <p:cNvPr id="18" name="Google Shape;128;p2">
              <a:extLst>
                <a:ext uri="{FF2B5EF4-FFF2-40B4-BE49-F238E27FC236}">
                  <a16:creationId xmlns:a16="http://schemas.microsoft.com/office/drawing/2014/main" id="{449B58D5-D578-463F-A208-3FDF9DF28C02}"/>
                </a:ext>
              </a:extLst>
            </p:cNvPr>
            <p:cNvCxnSpPr/>
            <p:nvPr/>
          </p:nvCxnSpPr>
          <p:spPr>
            <a:xfrm>
              <a:off x="0" y="4184191"/>
              <a:ext cx="5906181" cy="0"/>
            </a:xfrm>
            <a:prstGeom prst="straightConnector1">
              <a:avLst/>
            </a:prstGeom>
            <a:solidFill>
              <a:srgbClr val="61A39F"/>
            </a:solidFill>
            <a:ln w="12700" cap="flat" cmpd="sng">
              <a:solidFill>
                <a:srgbClr val="61A39F"/>
              </a:solidFill>
              <a:prstDash val="solid"/>
              <a:round/>
              <a:headEnd type="none" w="sm" len="sm"/>
              <a:tailEnd type="none" w="sm" len="sm"/>
            </a:ln>
          </p:spPr>
        </p:cxnSp>
        <p:sp>
          <p:nvSpPr>
            <p:cNvPr id="19" name="Google Shape;129;p2">
              <a:extLst>
                <a:ext uri="{FF2B5EF4-FFF2-40B4-BE49-F238E27FC236}">
                  <a16:creationId xmlns:a16="http://schemas.microsoft.com/office/drawing/2014/main" id="{549B6F30-B0EF-4C4B-8E8B-068FA7D66491}"/>
                </a:ext>
              </a:extLst>
            </p:cNvPr>
            <p:cNvSpPr/>
            <p:nvPr/>
          </p:nvSpPr>
          <p:spPr>
            <a:xfrm>
              <a:off x="0" y="4184191"/>
              <a:ext cx="5906181" cy="10458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p2">
              <a:extLst>
                <a:ext uri="{FF2B5EF4-FFF2-40B4-BE49-F238E27FC236}">
                  <a16:creationId xmlns:a16="http://schemas.microsoft.com/office/drawing/2014/main" id="{0AE61BC4-85E2-464E-BB85-85819C76D4C4}"/>
                </a:ext>
              </a:extLst>
            </p:cNvPr>
            <p:cNvSpPr txBox="1"/>
            <p:nvPr/>
          </p:nvSpPr>
          <p:spPr>
            <a:xfrm>
              <a:off x="0" y="4184191"/>
              <a:ext cx="5906100" cy="1045800"/>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dk1"/>
                </a:buClr>
                <a:buSzPts val="2900"/>
                <a:buFont typeface="Century Gothic"/>
                <a:buNone/>
              </a:pPr>
              <a:r>
                <a:rPr lang="sl-SI" sz="2900" b="0" i="0" u="none" strike="noStrike" cap="none" dirty="0">
                  <a:solidFill>
                    <a:schemeClr val="dk1"/>
                  </a:solidFill>
                  <a:latin typeface="Century Gothic"/>
                  <a:ea typeface="Century Gothic"/>
                  <a:cs typeface="Century Gothic"/>
                  <a:sym typeface="Century Gothic"/>
                </a:rPr>
                <a:t>- Joga tečajev</a:t>
              </a:r>
              <a:endParaRPr sz="2900" b="0" i="0" u="none" strike="noStrike" cap="none" dirty="0">
                <a:solidFill>
                  <a:schemeClr val="dk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ts val="2900"/>
                <a:buFont typeface="Century Gothic"/>
                <a:buNone/>
              </a:pPr>
              <a:endParaRPr sz="2900" dirty="0">
                <a:solidFill>
                  <a:schemeClr val="dk1"/>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72544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D4B3"/>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2A01C2A-FCE0-4347-A24E-BE4BA4ECA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72"/>
            <a:ext cx="2462784" cy="2462784"/>
          </a:xfrm>
          <a:prstGeom prst="rect">
            <a:avLst/>
          </a:prstGeom>
        </p:spPr>
      </p:pic>
      <p:sp>
        <p:nvSpPr>
          <p:cNvPr id="3" name="PoljeZBesedilom 2">
            <a:extLst>
              <a:ext uri="{FF2B5EF4-FFF2-40B4-BE49-F238E27FC236}">
                <a16:creationId xmlns:a16="http://schemas.microsoft.com/office/drawing/2014/main" id="{99A93E22-7B8C-4849-BDD7-5E86FC9360F2}"/>
              </a:ext>
            </a:extLst>
          </p:cNvPr>
          <p:cNvSpPr txBox="1"/>
          <p:nvPr/>
        </p:nvSpPr>
        <p:spPr>
          <a:xfrm>
            <a:off x="1145060" y="3896498"/>
            <a:ext cx="91192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3600" b="0" i="0" u="none" strike="noStrike" kern="1200" cap="none" spc="0" normalizeH="0" baseline="0" noProof="0" dirty="0">
              <a:ln>
                <a:noFill/>
              </a:ln>
              <a:solidFill>
                <a:srgbClr val="7030A0"/>
              </a:solidFill>
              <a:effectLst/>
              <a:uLnTx/>
              <a:uFillTx/>
              <a:latin typeface="Bodoni MT" panose="02070603080606020203" pitchFamily="18"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3600" b="0" i="0" u="none" strike="noStrike" kern="1200" cap="none" spc="0" normalizeH="0" baseline="0" noProof="0" dirty="0">
              <a:ln>
                <a:noFill/>
              </a:ln>
              <a:solidFill>
                <a:srgbClr val="7030A0"/>
              </a:solidFill>
              <a:effectLst/>
              <a:uLnTx/>
              <a:uFillTx/>
              <a:latin typeface="Bodoni MT" panose="02070603080606020203" pitchFamily="18" charset="0"/>
              <a:ea typeface="+mn-ea"/>
              <a:cs typeface="Calibri"/>
            </a:endParaRPr>
          </a:p>
        </p:txBody>
      </p:sp>
      <p:sp>
        <p:nvSpPr>
          <p:cNvPr id="5" name="Google Shape;227;p53">
            <a:extLst>
              <a:ext uri="{FF2B5EF4-FFF2-40B4-BE49-F238E27FC236}">
                <a16:creationId xmlns:a16="http://schemas.microsoft.com/office/drawing/2014/main" id="{42EEAF3D-FCAE-41F1-9E6D-800C2DE7EA56}"/>
              </a:ext>
            </a:extLst>
          </p:cNvPr>
          <p:cNvSpPr txBox="1"/>
          <p:nvPr/>
        </p:nvSpPr>
        <p:spPr>
          <a:xfrm>
            <a:off x="1231392" y="1905412"/>
            <a:ext cx="10574528" cy="362162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lang="sl-SI" sz="3200" dirty="0">
                <a:solidFill>
                  <a:srgbClr val="7030A0"/>
                </a:solidFill>
                <a:latin typeface="Bodoni MT" panose="02070603080606020203" pitchFamily="18" charset="0"/>
                <a:cs typeface="Calibri"/>
              </a:rPr>
              <a:t>N</a:t>
            </a:r>
            <a:r>
              <a:rPr kumimoji="0" lang="sl-SI" sz="3200" b="0" i="0" u="none" strike="noStrike" kern="1200" cap="none" spc="0" normalizeH="0" baseline="0" noProof="0" dirty="0" err="1">
                <a:ln>
                  <a:noFill/>
                </a:ln>
                <a:solidFill>
                  <a:srgbClr val="7030A0"/>
                </a:solidFill>
                <a:effectLst/>
                <a:uLnTx/>
                <a:uFillTx/>
                <a:latin typeface="Bodoni MT" panose="02070603080606020203" pitchFamily="18" charset="0"/>
                <a:ea typeface="+mn-ea"/>
                <a:cs typeface="Calibri"/>
              </a:rPr>
              <a:t>ačrtovana</a:t>
            </a:r>
            <a:r>
              <a:rPr kumimoji="0" lang="sl-SI" sz="3200" b="0" i="0" u="none" strike="noStrike" kern="1200" cap="none" spc="0" normalizeH="0" baseline="0" noProof="0" dirty="0">
                <a:ln>
                  <a:noFill/>
                </a:ln>
                <a:solidFill>
                  <a:srgbClr val="7030A0"/>
                </a:solidFill>
                <a:effectLst/>
                <a:uLnTx/>
                <a:uFillTx/>
                <a:latin typeface="Bodoni MT" panose="02070603080606020203" pitchFamily="18" charset="0"/>
                <a:ea typeface="+mn-ea"/>
                <a:cs typeface="Calibri"/>
              </a:rPr>
              <a:t> točka preloma</a:t>
            </a: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lang="sl-SI" sz="3200" dirty="0">
              <a:solidFill>
                <a:srgbClr val="7030A0"/>
              </a:solidFill>
              <a:latin typeface="Bodoni MT" panose="02070603080606020203" pitchFamily="18" charset="0"/>
              <a:cs typeface="Calibri"/>
            </a:endParaRPr>
          </a:p>
          <a:p>
            <a:pPr lvl="0">
              <a:buSzPts val="1800"/>
            </a:pPr>
            <a:r>
              <a:rPr lang="sl-SI" sz="3200" dirty="0">
                <a:latin typeface="+mj-lt"/>
                <a:ea typeface="+mj-ea"/>
                <a:cs typeface="+mj-cs"/>
              </a:rPr>
              <a:t>Prihodke za pokritje stroškov, smo že dosegli.</a:t>
            </a:r>
          </a:p>
          <a:p>
            <a:pPr lvl="0">
              <a:buSzPts val="1800"/>
            </a:pPr>
            <a:endParaRPr lang="sl-SI" sz="3200" dirty="0">
              <a:latin typeface="+mj-lt"/>
              <a:ea typeface="+mj-ea"/>
              <a:cs typeface="+mj-cs"/>
            </a:endParaRPr>
          </a:p>
          <a:p>
            <a:pPr lvl="0">
              <a:buSzPts val="1800"/>
            </a:pPr>
            <a:r>
              <a:rPr lang="sl-SI" sz="3200" dirty="0">
                <a:latin typeface="+mj-lt"/>
                <a:ea typeface="+mj-ea"/>
                <a:cs typeface="+mj-cs"/>
              </a:rPr>
              <a:t>Stroške pokrijemo s 1.200 ur tečajev na mesec</a:t>
            </a:r>
          </a:p>
          <a:p>
            <a:pPr lvl="0">
              <a:buSzPts val="1800"/>
            </a:pPr>
            <a:r>
              <a:rPr lang="sl-SI" sz="3200" dirty="0">
                <a:latin typeface="+mj-lt"/>
                <a:ea typeface="+mj-ea"/>
                <a:cs typeface="+mj-cs"/>
              </a:rPr>
              <a:t>(10 udeležencev na tečaj, v 20 dneh 6 ur na dan)</a:t>
            </a: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lang="sl-SI" sz="3200" b="0" i="0" u="none" strike="noStrike" kern="1200" cap="none" spc="0" normalizeH="0" baseline="0" noProof="0" dirty="0">
              <a:ln>
                <a:noFill/>
              </a:ln>
              <a:solidFill>
                <a:srgbClr val="7030A0"/>
              </a:solidFill>
              <a:effectLst/>
              <a:uLnTx/>
              <a:uFillTx/>
              <a:latin typeface="Bodoni MT" panose="02070603080606020203" pitchFamily="18" charset="0"/>
              <a:ea typeface="+mn-ea"/>
              <a:cs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lang="sl-SI" sz="1800" b="0" i="0" u="none" strike="noStrike" kern="1200" cap="none" spc="0" normalizeH="0" baseline="0" noProof="0" dirty="0">
              <a:ln>
                <a:noFill/>
              </a:ln>
              <a:solidFill>
                <a:srgbClr val="000000"/>
              </a:solidFill>
              <a:effectLst/>
              <a:uLnTx/>
              <a:uFillTx/>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lang="sl-SI" sz="1800" b="0" i="0" u="none" strike="noStrike" kern="1200" cap="none" spc="0" normalizeH="0" baseline="0" noProof="0" dirty="0">
              <a:ln>
                <a:noFill/>
              </a:ln>
              <a:solidFill>
                <a:srgbClr val="000000"/>
              </a:solidFill>
              <a:effectLst/>
              <a:uLnTx/>
              <a:uFillTx/>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lang="sl-SI" sz="1800" b="0" i="0" u="none" strike="noStrike" kern="1200" cap="none" spc="0" normalizeH="0" baseline="0" noProof="0" dirty="0">
              <a:ln>
                <a:noFill/>
              </a:ln>
              <a:solidFill>
                <a:srgbClr val="000000"/>
              </a:solidFill>
              <a:effectLst/>
              <a:uLnTx/>
              <a:uFillTx/>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23212406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TotalTime>
  <Words>715</Words>
  <Application>Microsoft Office PowerPoint</Application>
  <PresentationFormat>Širokozaslonsko</PresentationFormat>
  <Paragraphs>75</Paragraphs>
  <Slides>9</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9</vt:i4>
      </vt:variant>
    </vt:vector>
  </HeadingPairs>
  <TitlesOfParts>
    <vt:vector size="16" baseType="lpstr">
      <vt:lpstr>Arial</vt:lpstr>
      <vt:lpstr>Bodoni MT</vt:lpstr>
      <vt:lpstr>Calibri</vt:lpstr>
      <vt:lpstr>Calibri Light</vt:lpstr>
      <vt:lpstr>Century Gothic</vt:lpstr>
      <vt:lpstr>Wingdings</vt:lpstr>
      <vt:lpstr>Officeova tema</vt:lpstr>
      <vt:lpstr>PowerPointova predstavitev</vt:lpstr>
      <vt:lpstr>PowerPointova predstavitev</vt:lpstr>
      <vt:lpstr>PowerPointova predstavitev</vt:lpstr>
      <vt:lpstr>3.Prodaja</vt:lpstr>
      <vt:lpstr>PowerPointova predstavitev</vt:lpstr>
      <vt:lpstr>PowerPointova predstavitev</vt:lpstr>
      <vt:lpstr>PowerPointova predstavitev</vt:lpstr>
      <vt:lpstr>Od kod denar</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Aprila Prašiček Kovač</dc:creator>
  <cp:lastModifiedBy> </cp:lastModifiedBy>
  <cp:revision>50</cp:revision>
  <dcterms:created xsi:type="dcterms:W3CDTF">2021-01-29T09:18:44Z</dcterms:created>
  <dcterms:modified xsi:type="dcterms:W3CDTF">2021-02-16T08:03:10Z</dcterms:modified>
</cp:coreProperties>
</file>