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968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528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12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86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96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347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06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08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81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679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38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0CEC-B030-48F5-855F-81D6BDAEAA3D}" type="datetimeFigureOut">
              <a:rPr lang="sl-SI" smtClean="0"/>
              <a:t>11. 02. 2021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D649-2D84-458C-87EC-58395A949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534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2979" y="406400"/>
            <a:ext cx="9144000" cy="2387600"/>
          </a:xfrm>
        </p:spPr>
        <p:txBody>
          <a:bodyPr/>
          <a:lstStyle/>
          <a:p>
            <a:r>
              <a:rPr lang="sl-SI" sz="8800" b="1" dirty="0"/>
              <a:t>POSLOVNI NAČRT </a:t>
            </a:r>
            <a:br>
              <a:rPr lang="sl-SI" sz="8800" b="1" dirty="0"/>
            </a:br>
            <a:r>
              <a:rPr lang="sl-SI" dirty="0"/>
              <a:t>UP TEAM, d. o. o.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52979" y="2794000"/>
            <a:ext cx="9144000" cy="1655762"/>
          </a:xfrm>
        </p:spPr>
        <p:txBody>
          <a:bodyPr/>
          <a:lstStyle/>
          <a:p>
            <a:r>
              <a:rPr lang="sl-SI" dirty="0"/>
              <a:t>CIRIUS Kamnik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DA148B2-53F1-438B-9933-BDE5D176A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4728" y="4225163"/>
            <a:ext cx="8162544" cy="2249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418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FINANČNI NAČRT (3)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Naši izračuni kažejo, da trenutno ne bi dosegli dovolj </a:t>
            </a:r>
            <a:r>
              <a:rPr lang="sl-SI" b="1" dirty="0"/>
              <a:t>prihodkov</a:t>
            </a:r>
            <a:r>
              <a:rPr lang="sl-SI" dirty="0">
                <a:solidFill>
                  <a:prstClr val="black"/>
                </a:solidFill>
              </a:rPr>
              <a:t> iz naslova izposoje, zato razmišljamo tudi o dopolnilni dejavnosti, to je prodaji rabljenih stvari.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2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PODJETJA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028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l-SI" sz="3200" b="1" dirty="0"/>
              <a:t>UP TEAM, d. o. o. </a:t>
            </a:r>
            <a:r>
              <a:rPr lang="sl-SI" sz="3200" dirty="0"/>
              <a:t>se ukvarja z:</a:t>
            </a:r>
            <a:endParaRPr lang="sl-SI" sz="1300" dirty="0"/>
          </a:p>
          <a:p>
            <a:pPr marL="342900" indent="-342900">
              <a:lnSpc>
                <a:spcPct val="120000"/>
              </a:lnSpc>
            </a:pPr>
            <a:r>
              <a:rPr lang="sl-SI" sz="3200" b="1" dirty="0"/>
              <a:t>izposojo</a:t>
            </a:r>
            <a:r>
              <a:rPr lang="sl-SI" sz="3200" dirty="0"/>
              <a:t> rabljenih stvari za vsakdanjo rabo po načelu „knjižnice reči“ (neposredni prevzem/vračilo in po spletu).</a:t>
            </a:r>
          </a:p>
          <a:p>
            <a:pPr>
              <a:lnSpc>
                <a:spcPct val="120000"/>
              </a:lnSpc>
            </a:pPr>
            <a:endParaRPr lang="sl-SI" sz="1400" dirty="0"/>
          </a:p>
          <a:p>
            <a:pPr marL="0" indent="0">
              <a:lnSpc>
                <a:spcPct val="120000"/>
              </a:lnSpc>
              <a:buNone/>
            </a:pPr>
            <a:r>
              <a:rPr lang="sl-SI" sz="3200" dirty="0"/>
              <a:t>S svojimi dejavnostmi </a:t>
            </a:r>
            <a:r>
              <a:rPr lang="sl-SI" sz="3200" b="1" dirty="0"/>
              <a:t>ustvarjamo </a:t>
            </a:r>
            <a:r>
              <a:rPr lang="sl-SI" sz="3200" dirty="0"/>
              <a:t>prihodke in </a:t>
            </a:r>
            <a:r>
              <a:rPr lang="sl-SI" sz="3200" b="1" dirty="0"/>
              <a:t>ustvarjamo delovna mesta </a:t>
            </a:r>
            <a:r>
              <a:rPr lang="sl-SI" sz="3200" dirty="0"/>
              <a:t>za mlade s posebnimi potrebami, prav tako pa sledimo modernim družbenim trendom </a:t>
            </a:r>
            <a:r>
              <a:rPr lang="sl-SI" sz="3200" b="1" dirty="0"/>
              <a:t>sobivanja</a:t>
            </a:r>
            <a:r>
              <a:rPr lang="sl-SI" sz="3200" dirty="0"/>
              <a:t> in </a:t>
            </a:r>
            <a:r>
              <a:rPr lang="sl-SI" sz="3200" b="1" dirty="0"/>
              <a:t>zmanjševanja obremenitev okolja </a:t>
            </a:r>
            <a:r>
              <a:rPr lang="sl-SI" sz="3200" dirty="0"/>
              <a:t>(večkratna uporaba oz. souporaba stvari za vsakdanjo rabo). 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2632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IZDELKA/STORITVE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98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l-SI" dirty="0"/>
              <a:t>V podjetju TEAM d. o. o. smo oblikovali blagovno znamko </a:t>
            </a:r>
            <a:r>
              <a:rPr lang="sl-SI" b="1" dirty="0"/>
              <a:t>KAMNIŠKA ROPOTARNICA.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l-SI" dirty="0"/>
              <a:t>Pod omenjeno blagovno znamko izposojamo izdelke za vsakdanjo rabo (po načelu knjižnične izposoje).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l-SI" dirty="0"/>
              <a:t>Stvari izposojamo </a:t>
            </a:r>
            <a:r>
              <a:rPr lang="sl-SI" b="1" dirty="0"/>
              <a:t>neposredno</a:t>
            </a:r>
            <a:r>
              <a:rPr lang="sl-SI" dirty="0"/>
              <a:t> (kar trenutno zaradi korona ukrepov ni mogoče) in </a:t>
            </a:r>
            <a:r>
              <a:rPr lang="sl-SI" b="1" dirty="0"/>
              <a:t>po spletu</a:t>
            </a:r>
            <a:r>
              <a:rPr lang="sl-SI" dirty="0"/>
              <a:t>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sl-SI" dirty="0"/>
              <a:t>Sodelujemo tudi v projektu Socialna vključenost v lokalno okolje (SVLO), ki se financira iz evropskih sredstev.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73154B1-9446-4A90-AE06-9CDF685696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220" y="299836"/>
            <a:ext cx="3527897" cy="972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PRODAJA – prodajni trg, prodajni potencial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l-SI" dirty="0"/>
              <a:t>Učno podjetje TEAM, d. o. o. v prvi fazi deluje </a:t>
            </a:r>
            <a:r>
              <a:rPr lang="sl-SI" b="1" dirty="0"/>
              <a:t>v lokalnem okolju</a:t>
            </a:r>
            <a:r>
              <a:rPr lang="sl-SI" dirty="0"/>
              <a:t>. </a:t>
            </a:r>
          </a:p>
          <a:p>
            <a:pPr>
              <a:lnSpc>
                <a:spcPct val="110000"/>
              </a:lnSpc>
            </a:pPr>
            <a:endParaRPr lang="sl-SI" sz="1300" dirty="0"/>
          </a:p>
          <a:p>
            <a:pPr marL="0" indent="0">
              <a:lnSpc>
                <a:spcPct val="120000"/>
              </a:lnSpc>
              <a:buNone/>
            </a:pPr>
            <a:r>
              <a:rPr lang="sl-SI" dirty="0"/>
              <a:t>V prvi fazi poslovanja smo se osredotočili na področje občine Kamnik in nekaterih sosednjih občin (Komenda, Mengeš, Trzin, Domžale, Lukovica).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800" dirty="0"/>
          </a:p>
          <a:p>
            <a:pPr marL="0" indent="0">
              <a:lnSpc>
                <a:spcPct val="120000"/>
              </a:lnSpc>
              <a:buNone/>
            </a:pPr>
            <a:r>
              <a:rPr lang="sl-SI" dirty="0"/>
              <a:t>V primeru, da bo naša dejavnost uspešno zaživela, bomo odprli poslovalnice v drugih krajih (pod lokalno blagovno znamko; npr. Domžalska ropotarnica). </a:t>
            </a:r>
          </a:p>
          <a:p>
            <a:pPr>
              <a:lnSpc>
                <a:spcPct val="120000"/>
              </a:lnSpc>
            </a:pPr>
            <a:endParaRPr lang="sl-SI" sz="1200" dirty="0"/>
          </a:p>
          <a:p>
            <a:pPr>
              <a:lnSpc>
                <a:spcPct val="110000"/>
              </a:lnSpc>
            </a:pPr>
            <a:endParaRPr lang="sl-SI" dirty="0"/>
          </a:p>
          <a:p>
            <a:pPr>
              <a:lnSpc>
                <a:spcPct val="170000"/>
              </a:lnSpc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775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PRODAJA – konkurenca, </a:t>
            </a:r>
            <a:r>
              <a:rPr lang="sl-SI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pozicioniranje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sl-SI" dirty="0"/>
              <a:t>KONKURENCA – </a:t>
            </a:r>
            <a:r>
              <a:rPr lang="sl-SI" b="1" dirty="0"/>
              <a:t>izposojo</a:t>
            </a:r>
            <a:r>
              <a:rPr lang="sl-SI" dirty="0"/>
              <a:t> rabljenih stvari za vsakdanjo rabo imajo v Sloveniji v Ljubljani (Knjižnica reči v Savskem naselju).</a:t>
            </a:r>
          </a:p>
          <a:p>
            <a:pPr marL="0" indent="0">
              <a:lnSpc>
                <a:spcPct val="120000"/>
              </a:lnSpc>
              <a:buNone/>
            </a:pPr>
            <a:endParaRPr lang="sl-SI" dirty="0"/>
          </a:p>
          <a:p>
            <a:pPr>
              <a:lnSpc>
                <a:spcPct val="120000"/>
              </a:lnSpc>
            </a:pPr>
            <a:r>
              <a:rPr lang="sl-SI" dirty="0"/>
              <a:t>POZICIONIRANJE – S svojimi aktivnostmi želimo, da nas naši kupci prepoznajo kot </a:t>
            </a:r>
            <a:r>
              <a:rPr lang="sl-SI" b="1" dirty="0"/>
              <a:t>družbeno odgovorno podjetje</a:t>
            </a:r>
            <a:r>
              <a:rPr lang="sl-SI" dirty="0"/>
              <a:t>, ki omogoča osebam z različnimi oviranostmi zaposlitev in vključitev v okolje, hkrati pa </a:t>
            </a:r>
            <a:r>
              <a:rPr lang="sl-SI" b="1" dirty="0"/>
              <a:t>odgovarjamo na </a:t>
            </a:r>
            <a:r>
              <a:rPr lang="sl-SI" b="1" dirty="0" err="1"/>
              <a:t>okoljske</a:t>
            </a:r>
            <a:r>
              <a:rPr lang="sl-SI" b="1" dirty="0"/>
              <a:t> izzive pretirane potrošnje </a:t>
            </a:r>
            <a:r>
              <a:rPr lang="sl-SI" dirty="0"/>
              <a:t>ter želimo spodbujati lokalno sobivanje.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9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PROMOCIJSKI NAČRT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825625"/>
            <a:ext cx="9948169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sl-SI" u="sng" dirty="0"/>
              <a:t>GLAVNO PROMOCIJSKO SPOROČILO</a:t>
            </a:r>
            <a:r>
              <a:rPr lang="sl-SI" dirty="0"/>
              <a:t> – s svojimi aktivnostmi želimo potrošnike in širšo javnost ozavestiti o uporabi stvari za vsakdanjo rabo na </a:t>
            </a:r>
            <a:r>
              <a:rPr lang="sl-SI" dirty="0" err="1"/>
              <a:t>okoljsko</a:t>
            </a:r>
            <a:r>
              <a:rPr lang="sl-SI" dirty="0"/>
              <a:t> odgovoren način. </a:t>
            </a:r>
          </a:p>
          <a:p>
            <a:pPr marL="0" indent="0">
              <a:lnSpc>
                <a:spcPct val="100000"/>
              </a:lnSpc>
              <a:buNone/>
            </a:pPr>
            <a:endParaRPr lang="sl-SI" sz="1500" dirty="0"/>
          </a:p>
          <a:p>
            <a:pPr marL="540000" indent="0">
              <a:lnSpc>
                <a:spcPct val="100000"/>
              </a:lnSpc>
              <a:buNone/>
            </a:pPr>
            <a:r>
              <a:rPr lang="sl-SI" dirty="0"/>
              <a:t>Ključno sporočilo: </a:t>
            </a:r>
            <a:r>
              <a:rPr lang="sl-SI" b="1" dirty="0" err="1">
                <a:solidFill>
                  <a:schemeClr val="accent6">
                    <a:lumMod val="75000"/>
                  </a:schemeClr>
                </a:solidFill>
              </a:rPr>
              <a:t>Okoljsko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 odgovorna SOUPORABA stvari za vsakdanjo rabo, ki hkrati spodbuja tudi kakovostnejše SOBIVANJE (druženje, izmenjava izkušenj, pomoč drugim itd.).</a:t>
            </a:r>
          </a:p>
          <a:p>
            <a:pPr>
              <a:lnSpc>
                <a:spcPct val="100000"/>
              </a:lnSpc>
            </a:pPr>
            <a:endParaRPr lang="sl-SI" sz="1500" dirty="0"/>
          </a:p>
          <a:p>
            <a:pPr>
              <a:lnSpc>
                <a:spcPct val="100000"/>
              </a:lnSpc>
            </a:pPr>
            <a:r>
              <a:rPr lang="sl-SI" u="sng" dirty="0"/>
              <a:t>KOMUNIKACIJSKI KANALI </a:t>
            </a:r>
            <a:r>
              <a:rPr lang="sl-SI" dirty="0"/>
              <a:t>– izdelali bomo radijski oglas in katalog ter druga gradiva.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831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ZAPOSLENI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199" y="3222593"/>
            <a:ext cx="10915835" cy="3429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>
              <a:lnSpc>
                <a:spcPct val="120000"/>
              </a:lnSpc>
            </a:pPr>
            <a:r>
              <a:rPr lang="sl-SI" sz="3100" dirty="0"/>
              <a:t>direktor, računalnikar in poslovni sekretar v eni osebi – poln delovni čas,</a:t>
            </a:r>
          </a:p>
          <a:p>
            <a:pPr>
              <a:lnSpc>
                <a:spcPct val="120000"/>
              </a:lnSpc>
            </a:pPr>
            <a:r>
              <a:rPr lang="sl-SI" sz="3100" dirty="0"/>
              <a:t>trije delavci, ki skrbijo za nabavo, skladiščenje in izposojo (vsi trije za 3 ure dnevno).*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l-SI" sz="3100" dirty="0"/>
              <a:t>* Izposojevalnica bi bila odprta 9 ur dnevno.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3100" dirty="0"/>
          </a:p>
          <a:p>
            <a:pPr marL="0" indent="0">
              <a:lnSpc>
                <a:spcPct val="120000"/>
              </a:lnSpc>
              <a:buNone/>
            </a:pPr>
            <a:r>
              <a:rPr lang="sl-SI" sz="3100" dirty="0"/>
              <a:t>Računovodstvo vodi zunanji računovodski servis.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6BD9968-228A-4B21-8395-7C1DABE0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055813"/>
            <a:ext cx="6126480" cy="13731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l-SI" sz="3400" dirty="0"/>
              <a:t>V učnem podjetju TEAM, d. o. o., bi bili </a:t>
            </a:r>
            <a:r>
              <a:rPr lang="sl-SI" sz="3400" b="1" dirty="0"/>
              <a:t>4</a:t>
            </a:r>
            <a:r>
              <a:rPr lang="sl-SI" sz="3400" dirty="0"/>
              <a:t> </a:t>
            </a:r>
            <a:r>
              <a:rPr lang="sl-SI" sz="3400" b="1" dirty="0"/>
              <a:t>zaposleni </a:t>
            </a:r>
            <a:r>
              <a:rPr lang="sl-SI" sz="3400" dirty="0"/>
              <a:t>(eden za polni delovni čas in trije za polovični delovni čas):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0F1254F2-D544-43F9-9700-A0563C722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80" y="0"/>
            <a:ext cx="515112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0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FINANČNI NAČRT (1)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Lastniki podjetja </a:t>
            </a:r>
            <a:r>
              <a:rPr lang="sl-SI" dirty="0"/>
              <a:t>so vsi zaposleni (lasten kapital), v primeru razširitve aktivnosti bodo k dokapitalizaciji povabljeni dosedanji lastniki in tisti posamezniki/podjetja, ki bodo v polnosti podpirali poslanstvo našega podjetja, izjemoma bomo najeli  tudi posojilo pri banki.</a:t>
            </a:r>
          </a:p>
          <a:p>
            <a:endParaRPr lang="sl-SI" dirty="0"/>
          </a:p>
          <a:p>
            <a:pPr lvl="0"/>
            <a:r>
              <a:rPr lang="sl-SI" dirty="0"/>
              <a:t>Iskali bomo tudi </a:t>
            </a:r>
            <a:r>
              <a:rPr lang="sl-SI" b="1" dirty="0"/>
              <a:t>možnosti alternativnih načinov financiranja </a:t>
            </a:r>
            <a:r>
              <a:rPr lang="sl-SI" dirty="0"/>
              <a:t>za mlada inovativna in okoljsko odgovorna podjetja. </a:t>
            </a:r>
          </a:p>
          <a:p>
            <a:pPr marL="0" indent="0">
              <a:buNone/>
            </a:pPr>
            <a:endParaRPr lang="sl-S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5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FINANČNI NAČRT (2)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Za </a:t>
            </a:r>
            <a:r>
              <a:rPr lang="sl-SI" b="1" dirty="0"/>
              <a:t>obvladovanje stroškov </a:t>
            </a:r>
            <a:r>
              <a:rPr lang="sl-SI" dirty="0"/>
              <a:t>podjetja in s tem racionalno poslovanje je odgovoren vsak zaposleni, vsak večji nakup, ki ni povezan z rednim poslovanjem, mora odobriti večina zaposlenih (vključno z direktorjem), izhajajoč iz dejstva, da naš poslovni model predvideva lastništvo vseh zaposlenih.</a:t>
            </a:r>
          </a:p>
          <a:p>
            <a:endParaRPr lang="sl-SI" dirty="0"/>
          </a:p>
          <a:p>
            <a:r>
              <a:rPr lang="sl-SI" b="1" dirty="0"/>
              <a:t>Ocena mesečnih stroškov </a:t>
            </a:r>
            <a:r>
              <a:rPr lang="sl-SI" dirty="0"/>
              <a:t>poslovanja za 4 osebe (plače, tekoči stroški v zvezi s prostorom – elektrika …, poraba drobnega inventarja, računovodstvo) znaša 3.900 EUR.*</a:t>
            </a:r>
          </a:p>
          <a:p>
            <a:pPr marL="0" indent="0">
              <a:buNone/>
            </a:pPr>
            <a:r>
              <a:rPr lang="sl-SI" dirty="0"/>
              <a:t>* Prostori so lastniški in plačevanje najemnine zato ni potrebno. Ocena ne vključuje nakupov izdelkov za izposojo (ter nakupov izdelkov za prodajo v primeru morebitne razširitve dejavnosti).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7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485</TotalTime>
  <Words>653</Words>
  <Application>Microsoft Office PowerPoint</Application>
  <PresentationFormat>Širokozaslonsko</PresentationFormat>
  <Paragraphs>55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POSLOVNI NAČRT  UP TEAM, d. o. o.</vt:lpstr>
      <vt:lpstr>OPIS PODJETJA </vt:lpstr>
      <vt:lpstr>OPIS IZDELKA/STORITVE</vt:lpstr>
      <vt:lpstr>PRODAJA – prodajni trg, prodajni potencial</vt:lpstr>
      <vt:lpstr>PRODAJA – konkurenca, pozicioniranje</vt:lpstr>
      <vt:lpstr>PROMOCIJSKI NAČRT</vt:lpstr>
      <vt:lpstr>ZAPOSLENI</vt:lpstr>
      <vt:lpstr>FINANČNI NAČRT (1)</vt:lpstr>
      <vt:lpstr>FINANČNI NAČRT (2)</vt:lpstr>
      <vt:lpstr>FINANČNI NAČRT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POSLOVNI NAČRT  UP TEAM d. o. o.</dc:title>
  <dc:creator>Rok Kralj</dc:creator>
  <cp:lastModifiedBy>Rok Kralj</cp:lastModifiedBy>
  <cp:revision>92</cp:revision>
  <dcterms:created xsi:type="dcterms:W3CDTF">2018-01-05T07:08:35Z</dcterms:created>
  <dcterms:modified xsi:type="dcterms:W3CDTF">2021-02-11T09:18:55Z</dcterms:modified>
</cp:coreProperties>
</file>