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14"/>
  </p:notesMasterIdLst>
  <p:sldIdLst>
    <p:sldId id="257" r:id="rId2"/>
    <p:sldId id="258" r:id="rId3"/>
    <p:sldId id="262" r:id="rId4"/>
    <p:sldId id="260" r:id="rId5"/>
    <p:sldId id="261" r:id="rId6"/>
    <p:sldId id="273" r:id="rId7"/>
    <p:sldId id="263" r:id="rId8"/>
    <p:sldId id="264" r:id="rId9"/>
    <p:sldId id="276" r:id="rId10"/>
    <p:sldId id="274" r:id="rId11"/>
    <p:sldId id="272" r:id="rId12"/>
    <p:sldId id="27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A29F9C"/>
    <a:srgbClr val="B6B4B2"/>
    <a:srgbClr val="A7A5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106" d="100"/>
          <a:sy n="106" d="100"/>
        </p:scale>
        <p:origin x="180"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F77C3-105E-4386-B92D-D59B44FACD92}" type="datetimeFigureOut">
              <a:rPr lang="en-GB" smtClean="0"/>
              <a:t>18/02/2021</a:t>
            </a:fld>
            <a:endParaRPr lang="en-GB"/>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DAEC9-EE22-447D-B183-8D1C57AB8AD7}" type="slidenum">
              <a:rPr lang="en-GB" smtClean="0"/>
              <a:t>‹#›</a:t>
            </a:fld>
            <a:endParaRPr lang="en-GB"/>
          </a:p>
        </p:txBody>
      </p:sp>
    </p:spTree>
    <p:extLst>
      <p:ext uri="{BB962C8B-B14F-4D97-AF65-F5344CB8AC3E}">
        <p14:creationId xmlns:p14="http://schemas.microsoft.com/office/powerpoint/2010/main" val="408340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GB" dirty="0"/>
          </a:p>
        </p:txBody>
      </p:sp>
      <p:sp>
        <p:nvSpPr>
          <p:cNvPr id="4" name="Označba mesta številke diapozitiva 3"/>
          <p:cNvSpPr>
            <a:spLocks noGrp="1"/>
          </p:cNvSpPr>
          <p:nvPr>
            <p:ph type="sldNum" sz="quarter" idx="5"/>
          </p:nvPr>
        </p:nvSpPr>
        <p:spPr/>
        <p:txBody>
          <a:bodyPr/>
          <a:lstStyle/>
          <a:p>
            <a:fld id="{0EDDAEC9-EE22-447D-B183-8D1C57AB8AD7}" type="slidenum">
              <a:rPr lang="en-GB" smtClean="0"/>
              <a:t>1</a:t>
            </a:fld>
            <a:endParaRPr lang="en-GB"/>
          </a:p>
        </p:txBody>
      </p:sp>
    </p:spTree>
    <p:extLst>
      <p:ext uri="{BB962C8B-B14F-4D97-AF65-F5344CB8AC3E}">
        <p14:creationId xmlns:p14="http://schemas.microsoft.com/office/powerpoint/2010/main" val="211944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GB" dirty="0"/>
          </a:p>
        </p:txBody>
      </p:sp>
      <p:sp>
        <p:nvSpPr>
          <p:cNvPr id="4" name="Označba mesta številke diapozitiva 3"/>
          <p:cNvSpPr>
            <a:spLocks noGrp="1"/>
          </p:cNvSpPr>
          <p:nvPr>
            <p:ph type="sldNum" sz="quarter" idx="5"/>
          </p:nvPr>
        </p:nvSpPr>
        <p:spPr/>
        <p:txBody>
          <a:bodyPr/>
          <a:lstStyle/>
          <a:p>
            <a:fld id="{0EDDAEC9-EE22-447D-B183-8D1C57AB8AD7}" type="slidenum">
              <a:rPr lang="en-GB" smtClean="0"/>
              <a:t>7</a:t>
            </a:fld>
            <a:endParaRPr lang="en-GB"/>
          </a:p>
        </p:txBody>
      </p:sp>
    </p:spTree>
    <p:extLst>
      <p:ext uri="{BB962C8B-B14F-4D97-AF65-F5344CB8AC3E}">
        <p14:creationId xmlns:p14="http://schemas.microsoft.com/office/powerpoint/2010/main" val="4048083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sl-SI"/>
              <a:t>Kliknite, če želite urediti slog naslova matrice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FA9DF6ED-21C3-4F30-95D4-F2462DABDA19}" type="datetimeFigureOut">
              <a:rPr lang="en-GB" smtClean="0"/>
              <a:t>18/02/2021</a:t>
            </a:fld>
            <a:endParaRPr lang="en-GB"/>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98375F-DF59-4D49-B485-C16E3EA048E5}" type="slidenum">
              <a:rPr lang="en-GB" smtClean="0"/>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87545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FA9DF6ED-21C3-4F30-95D4-F2462DABDA19}"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98375F-DF59-4D49-B485-C16E3EA048E5}" type="slidenum">
              <a:rPr lang="en-GB" smtClean="0"/>
              <a:t>‹#›</a:t>
            </a:fld>
            <a:endParaRPr lang="en-GB"/>
          </a:p>
        </p:txBody>
      </p:sp>
    </p:spTree>
    <p:extLst>
      <p:ext uri="{BB962C8B-B14F-4D97-AF65-F5344CB8AC3E}">
        <p14:creationId xmlns:p14="http://schemas.microsoft.com/office/powerpoint/2010/main" val="334271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FA9DF6ED-21C3-4F30-95D4-F2462DABDA19}"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98375F-DF59-4D49-B485-C16E3EA048E5}" type="slidenum">
              <a:rPr lang="en-GB" smtClean="0"/>
              <a:t>‹#›</a:t>
            </a:fld>
            <a:endParaRPr lang="en-GB"/>
          </a:p>
        </p:txBody>
      </p:sp>
    </p:spTree>
    <p:extLst>
      <p:ext uri="{BB962C8B-B14F-4D97-AF65-F5344CB8AC3E}">
        <p14:creationId xmlns:p14="http://schemas.microsoft.com/office/powerpoint/2010/main" val="396601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sl-SI"/>
              <a:t>Kliknite, če želite urediti slog naslova matrice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FA9DF6ED-21C3-4F30-95D4-F2462DABDA19}"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98375F-DF59-4D49-B485-C16E3EA048E5}" type="slidenum">
              <a:rPr lang="en-GB" smtClean="0"/>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21492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FA9DF6ED-21C3-4F30-95D4-F2462DABDA19}"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98375F-DF59-4D49-B485-C16E3EA048E5}" type="slidenum">
              <a:rPr lang="en-GB" smtClean="0"/>
              <a:t>‹#›</a:t>
            </a:fld>
            <a:endParaRPr lang="en-GB"/>
          </a:p>
        </p:txBody>
      </p:sp>
    </p:spTree>
    <p:extLst>
      <p:ext uri="{BB962C8B-B14F-4D97-AF65-F5344CB8AC3E}">
        <p14:creationId xmlns:p14="http://schemas.microsoft.com/office/powerpoint/2010/main" val="1659207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sl-SI"/>
              <a:t>Kliknite, če želite urediti slog naslova matrice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3" name="Date Placeholder 2"/>
          <p:cNvSpPr>
            <a:spLocks noGrp="1"/>
          </p:cNvSpPr>
          <p:nvPr>
            <p:ph type="dt" sz="half" idx="10"/>
          </p:nvPr>
        </p:nvSpPr>
        <p:spPr/>
        <p:txBody>
          <a:bodyPr/>
          <a:lstStyle/>
          <a:p>
            <a:fld id="{FA9DF6ED-21C3-4F30-95D4-F2462DABDA19}" type="datetimeFigureOut">
              <a:rPr lang="en-GB" smtClean="0"/>
              <a:t>18/02/2021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98375F-DF59-4D49-B485-C16E3EA048E5}" type="slidenum">
              <a:rPr lang="en-GB" smtClean="0"/>
              <a:t>‹#›</a:t>
            </a:fld>
            <a:endParaRPr lang="en-GB"/>
          </a:p>
        </p:txBody>
      </p:sp>
    </p:spTree>
    <p:extLst>
      <p:ext uri="{BB962C8B-B14F-4D97-AF65-F5344CB8AC3E}">
        <p14:creationId xmlns:p14="http://schemas.microsoft.com/office/powerpoint/2010/main" val="1783847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sl-SI"/>
              <a:t>Kliknite, če želite urediti slog naslova matrice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3" name="Date Placeholder 2"/>
          <p:cNvSpPr>
            <a:spLocks noGrp="1"/>
          </p:cNvSpPr>
          <p:nvPr>
            <p:ph type="dt" sz="half" idx="10"/>
          </p:nvPr>
        </p:nvSpPr>
        <p:spPr/>
        <p:txBody>
          <a:bodyPr/>
          <a:lstStyle/>
          <a:p>
            <a:fld id="{FA9DF6ED-21C3-4F30-95D4-F2462DABDA19}" type="datetimeFigureOut">
              <a:rPr lang="en-GB" smtClean="0"/>
              <a:t>18/02/2021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98375F-DF59-4D49-B485-C16E3EA048E5}" type="slidenum">
              <a:rPr lang="en-GB" smtClean="0"/>
              <a:t>‹#›</a:t>
            </a:fld>
            <a:endParaRPr lang="en-GB"/>
          </a:p>
        </p:txBody>
      </p:sp>
    </p:spTree>
    <p:extLst>
      <p:ext uri="{BB962C8B-B14F-4D97-AF65-F5344CB8AC3E}">
        <p14:creationId xmlns:p14="http://schemas.microsoft.com/office/powerpoint/2010/main" val="783446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sl-SI"/>
              <a:t>Kliknite, če želite urediti slog naslova matrice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FA9DF6ED-21C3-4F30-95D4-F2462DABDA19}"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98375F-DF59-4D49-B485-C16E3EA048E5}" type="slidenum">
              <a:rPr lang="en-GB" smtClean="0"/>
              <a:t>‹#›</a:t>
            </a:fld>
            <a:endParaRPr lang="en-GB"/>
          </a:p>
        </p:txBody>
      </p:sp>
    </p:spTree>
    <p:extLst>
      <p:ext uri="{BB962C8B-B14F-4D97-AF65-F5344CB8AC3E}">
        <p14:creationId xmlns:p14="http://schemas.microsoft.com/office/powerpoint/2010/main" val="157074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sl-SI"/>
              <a:t>Kliknite, če želite urediti slog naslova matrice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FA9DF6ED-21C3-4F30-95D4-F2462DABDA19}"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98375F-DF59-4D49-B485-C16E3EA048E5}" type="slidenum">
              <a:rPr lang="en-GB" smtClean="0"/>
              <a:t>‹#›</a:t>
            </a:fld>
            <a:endParaRPr lang="en-GB"/>
          </a:p>
        </p:txBody>
      </p:sp>
    </p:spTree>
    <p:extLst>
      <p:ext uri="{BB962C8B-B14F-4D97-AF65-F5344CB8AC3E}">
        <p14:creationId xmlns:p14="http://schemas.microsoft.com/office/powerpoint/2010/main" val="3799447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FA9DF6ED-21C3-4F30-95D4-F2462DABDA19}"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98375F-DF59-4D49-B485-C16E3EA048E5}" type="slidenum">
              <a:rPr lang="en-GB" smtClean="0"/>
              <a:t>‹#›</a:t>
            </a:fld>
            <a:endParaRPr lang="en-GB"/>
          </a:p>
        </p:txBody>
      </p:sp>
    </p:spTree>
    <p:extLst>
      <p:ext uri="{BB962C8B-B14F-4D97-AF65-F5344CB8AC3E}">
        <p14:creationId xmlns:p14="http://schemas.microsoft.com/office/powerpoint/2010/main" val="337278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FA9DF6ED-21C3-4F30-95D4-F2462DABDA19}"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98375F-DF59-4D49-B485-C16E3EA048E5}" type="slidenum">
              <a:rPr lang="en-GB" smtClean="0"/>
              <a:t>‹#›</a:t>
            </a:fld>
            <a:endParaRPr lang="en-GB"/>
          </a:p>
        </p:txBody>
      </p:sp>
    </p:spTree>
    <p:extLst>
      <p:ext uri="{BB962C8B-B14F-4D97-AF65-F5344CB8AC3E}">
        <p14:creationId xmlns:p14="http://schemas.microsoft.com/office/powerpoint/2010/main" val="410389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sl-SI"/>
              <a:t>Kliknite, če želite urediti slog naslova matrice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FA9DF6ED-21C3-4F30-95D4-F2462DABDA19}" type="datetimeFigureOut">
              <a:rPr lang="en-GB" smtClean="0"/>
              <a:t>18/02/2021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98375F-DF59-4D49-B485-C16E3EA048E5}" type="slidenum">
              <a:rPr lang="en-GB" smtClean="0"/>
              <a:t>‹#›</a:t>
            </a:fld>
            <a:endParaRPr lang="en-GB"/>
          </a:p>
        </p:txBody>
      </p:sp>
    </p:spTree>
    <p:extLst>
      <p:ext uri="{BB962C8B-B14F-4D97-AF65-F5344CB8AC3E}">
        <p14:creationId xmlns:p14="http://schemas.microsoft.com/office/powerpoint/2010/main" val="2689056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sl-SI"/>
              <a:t>Kliknite, če želite urediti slog naslova matrice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FA9DF6ED-21C3-4F30-95D4-F2462DABDA19}"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98375F-DF59-4D49-B485-C16E3EA048E5}" type="slidenum">
              <a:rPr lang="en-GB" smtClean="0"/>
              <a:t>‹#›</a:t>
            </a:fld>
            <a:endParaRPr lang="en-GB"/>
          </a:p>
        </p:txBody>
      </p:sp>
    </p:spTree>
    <p:extLst>
      <p:ext uri="{BB962C8B-B14F-4D97-AF65-F5344CB8AC3E}">
        <p14:creationId xmlns:p14="http://schemas.microsoft.com/office/powerpoint/2010/main" val="287990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12" name="Content Placeholder 3"/>
          <p:cNvSpPr>
            <a:spLocks noGrp="1"/>
          </p:cNvSpPr>
          <p:nvPr>
            <p:ph sz="quarter" idx="13"/>
          </p:nvPr>
        </p:nvSpPr>
        <p:spPr>
          <a:xfrm>
            <a:off x="685802" y="2861733"/>
            <a:ext cx="5088712" cy="2512852"/>
          </a:xfrm>
        </p:spPr>
        <p:txBody>
          <a:bodyPr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13" name="Content Placeholder 5"/>
          <p:cNvSpPr>
            <a:spLocks noGrp="1"/>
          </p:cNvSpPr>
          <p:nvPr>
            <p:ph sz="quarter" idx="14"/>
          </p:nvPr>
        </p:nvSpPr>
        <p:spPr>
          <a:xfrm>
            <a:off x="5993969" y="2861733"/>
            <a:ext cx="5088713" cy="2512852"/>
          </a:xfrm>
        </p:spPr>
        <p:txBody>
          <a:bodyPr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FA9DF6ED-21C3-4F30-95D4-F2462DABDA19}" type="datetimeFigureOut">
              <a:rPr lang="en-GB" smtClean="0"/>
              <a:t>18/02/2021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98375F-DF59-4D49-B485-C16E3EA048E5}" type="slidenum">
              <a:rPr lang="en-GB" smtClean="0"/>
              <a:t>‹#›</a:t>
            </a:fld>
            <a:endParaRPr lang="en-GB"/>
          </a:p>
        </p:txBody>
      </p:sp>
    </p:spTree>
    <p:extLst>
      <p:ext uri="{BB962C8B-B14F-4D97-AF65-F5344CB8AC3E}">
        <p14:creationId xmlns:p14="http://schemas.microsoft.com/office/powerpoint/2010/main" val="4333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FA9DF6ED-21C3-4F30-95D4-F2462DABDA19}" type="datetimeFigureOut">
              <a:rPr lang="en-GB" smtClean="0"/>
              <a:t>18/02/2021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98375F-DF59-4D49-B485-C16E3EA048E5}" type="slidenum">
              <a:rPr lang="en-GB" smtClean="0"/>
              <a:t>‹#›</a:t>
            </a:fld>
            <a:endParaRPr lang="en-GB"/>
          </a:p>
        </p:txBody>
      </p:sp>
    </p:spTree>
    <p:extLst>
      <p:ext uri="{BB962C8B-B14F-4D97-AF65-F5344CB8AC3E}">
        <p14:creationId xmlns:p14="http://schemas.microsoft.com/office/powerpoint/2010/main" val="226842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DF6ED-21C3-4F30-95D4-F2462DABDA19}" type="datetimeFigureOut">
              <a:rPr lang="en-GB" smtClean="0"/>
              <a:t>18/02/2021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98375F-DF59-4D49-B485-C16E3EA048E5}" type="slidenum">
              <a:rPr lang="en-GB" smtClean="0"/>
              <a:t>‹#›</a:t>
            </a:fld>
            <a:endParaRPr lang="en-GB"/>
          </a:p>
        </p:txBody>
      </p:sp>
    </p:spTree>
    <p:extLst>
      <p:ext uri="{BB962C8B-B14F-4D97-AF65-F5344CB8AC3E}">
        <p14:creationId xmlns:p14="http://schemas.microsoft.com/office/powerpoint/2010/main" val="3577482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sl-SI"/>
              <a:t>Kliknite, če želite urediti slog naslova matrice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FA9DF6ED-21C3-4F30-95D4-F2462DABDA19}"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98375F-DF59-4D49-B485-C16E3EA048E5}" type="slidenum">
              <a:rPr lang="en-GB" smtClean="0"/>
              <a:t>‹#›</a:t>
            </a:fld>
            <a:endParaRPr lang="en-GB"/>
          </a:p>
        </p:txBody>
      </p:sp>
    </p:spTree>
    <p:extLst>
      <p:ext uri="{BB962C8B-B14F-4D97-AF65-F5344CB8AC3E}">
        <p14:creationId xmlns:p14="http://schemas.microsoft.com/office/powerpoint/2010/main" val="639441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FA9DF6ED-21C3-4F30-95D4-F2462DABDA19}" type="datetimeFigureOut">
              <a:rPr lang="en-GB" smtClean="0"/>
              <a:t>18/02/2021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98375F-DF59-4D49-B485-C16E3EA048E5}" type="slidenum">
              <a:rPr lang="en-GB" smtClean="0"/>
              <a:t>‹#›</a:t>
            </a:fld>
            <a:endParaRPr lang="en-GB"/>
          </a:p>
        </p:txBody>
      </p:sp>
    </p:spTree>
    <p:extLst>
      <p:ext uri="{BB962C8B-B14F-4D97-AF65-F5344CB8AC3E}">
        <p14:creationId xmlns:p14="http://schemas.microsoft.com/office/powerpoint/2010/main" val="53342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FA9DF6ED-21C3-4F30-95D4-F2462DABDA19}" type="datetimeFigureOut">
              <a:rPr lang="en-GB" smtClean="0"/>
              <a:t>18/02/2021</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D598375F-DF59-4D49-B485-C16E3EA048E5}" type="slidenum">
              <a:rPr lang="en-GB" smtClean="0"/>
              <a:t>‹#›</a:t>
            </a:fld>
            <a:endParaRPr lang="en-GB"/>
          </a:p>
        </p:txBody>
      </p:sp>
    </p:spTree>
    <p:extLst>
      <p:ext uri="{BB962C8B-B14F-4D97-AF65-F5344CB8AC3E}">
        <p14:creationId xmlns:p14="http://schemas.microsoft.com/office/powerpoint/2010/main" val="2043424414"/>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up-fitstars.mozello.com/news/"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hyperlink" Target="https://www.facebook.com/up.fitstars" TargetMode="External"/><Relationship Id="rId4" Type="http://schemas.openxmlformats.org/officeDocument/2006/relationships/hyperlink" Target="https://www.instagram.com/upfitstar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B6B4B2"/>
            </a:gs>
            <a:gs pos="100000">
              <a:srgbClr val="B6B4B2"/>
            </a:gs>
          </a:gsLst>
          <a:lin ang="5400000" scaled="0"/>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7EE7F792-424C-4F14-92DC-0478EEC54AE7}"/>
              </a:ext>
            </a:extLst>
          </p:cNvPr>
          <p:cNvSpPr>
            <a:spLocks noGrp="1"/>
          </p:cNvSpPr>
          <p:nvPr>
            <p:ph type="title"/>
          </p:nvPr>
        </p:nvSpPr>
        <p:spPr>
          <a:xfrm>
            <a:off x="0" y="0"/>
            <a:ext cx="12191999" cy="1212459"/>
          </a:xfrm>
          <a:noFill/>
        </p:spPr>
        <p:txBody>
          <a:bodyPr vert="horz" lIns="91440" tIns="45720" rIns="91440" bIns="45720" rtlCol="0" anchor="b">
            <a:normAutofit/>
          </a:bodyPr>
          <a:lstStyle/>
          <a:p>
            <a:pPr algn="ctr"/>
            <a:r>
              <a:rPr lang="sl-SI" cap="none" dirty="0">
                <a:cs typeface="Arial" panose="020B0604020202020204" pitchFamily="34" charset="0"/>
              </a:rPr>
              <a:t> </a:t>
            </a:r>
            <a:r>
              <a:rPr lang="sl-SI" sz="5400" cap="none" dirty="0">
                <a:cs typeface="Arial" panose="020B0604020202020204" pitchFamily="34" charset="0"/>
              </a:rPr>
              <a:t> UP</a:t>
            </a:r>
            <a:r>
              <a:rPr lang="sl-SI" sz="6000" cap="none" dirty="0">
                <a:cs typeface="Arial" panose="020B0604020202020204" pitchFamily="34" charset="0"/>
              </a:rPr>
              <a:t> </a:t>
            </a:r>
            <a:r>
              <a:rPr lang="sl-SI" sz="6000" dirty="0" err="1">
                <a:cs typeface="Arial" panose="020B0604020202020204" pitchFamily="34" charset="0"/>
              </a:rPr>
              <a:t>F</a:t>
            </a:r>
            <a:r>
              <a:rPr lang="sl-SI" sz="6000" cap="none" dirty="0" err="1">
                <a:cs typeface="Arial" panose="020B0604020202020204" pitchFamily="34" charset="0"/>
              </a:rPr>
              <a:t>itStars</a:t>
            </a:r>
            <a:r>
              <a:rPr lang="sl-SI" sz="6000" dirty="0">
                <a:cs typeface="Arial" panose="020B0604020202020204" pitchFamily="34" charset="0"/>
              </a:rPr>
              <a:t>, </a:t>
            </a:r>
            <a:r>
              <a:rPr lang="sl-SI" sz="6000" cap="none" dirty="0">
                <a:cs typeface="Arial" panose="020B0604020202020204" pitchFamily="34" charset="0"/>
              </a:rPr>
              <a:t>d. o. o</a:t>
            </a:r>
            <a:r>
              <a:rPr lang="sl-SI" sz="6000" cap="none" dirty="0">
                <a:latin typeface="Arial" panose="020B0604020202020204" pitchFamily="34" charset="0"/>
                <a:cs typeface="Arial" panose="020B0604020202020204" pitchFamily="34" charset="0"/>
              </a:rPr>
              <a:t>.</a:t>
            </a:r>
            <a:endParaRPr lang="en-US" sz="5400" dirty="0">
              <a:latin typeface="Arial" panose="020B0604020202020204" pitchFamily="34" charset="0"/>
              <a:cs typeface="Arial" panose="020B0604020202020204" pitchFamily="34" charset="0"/>
            </a:endParaRPr>
          </a:p>
        </p:txBody>
      </p:sp>
      <p:pic>
        <p:nvPicPr>
          <p:cNvPr id="7" name="Označba mesta vsebine 6" descr="Slika, ki vsebuje besede izrezek&#10;&#10;Opis je samodejno ustvarjen">
            <a:extLst>
              <a:ext uri="{FF2B5EF4-FFF2-40B4-BE49-F238E27FC236}">
                <a16:creationId xmlns="" xmlns:a16="http://schemas.microsoft.com/office/drawing/2014/main" id="{045F759D-FEAE-47C4-8363-5F63B99FAB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93905" y="1659988"/>
            <a:ext cx="4817060" cy="3528775"/>
          </a:xfrm>
        </p:spPr>
      </p:pic>
      <p:sp>
        <p:nvSpPr>
          <p:cNvPr id="24" name="PoljeZBesedilom 23">
            <a:extLst>
              <a:ext uri="{FF2B5EF4-FFF2-40B4-BE49-F238E27FC236}">
                <a16:creationId xmlns="" xmlns:a16="http://schemas.microsoft.com/office/drawing/2014/main" id="{068C5996-0169-4149-A335-3BD0ABF51CBF}"/>
              </a:ext>
            </a:extLst>
          </p:cNvPr>
          <p:cNvSpPr txBox="1"/>
          <p:nvPr/>
        </p:nvSpPr>
        <p:spPr>
          <a:xfrm>
            <a:off x="0" y="5645541"/>
            <a:ext cx="11844997" cy="584775"/>
          </a:xfrm>
          <a:prstGeom prst="rect">
            <a:avLst/>
          </a:prstGeom>
          <a:noFill/>
          <a:ln>
            <a:solidFill>
              <a:schemeClr val="accent1"/>
            </a:solidFill>
          </a:ln>
        </p:spPr>
        <p:txBody>
          <a:bodyPr wrap="square" rtlCol="0">
            <a:spAutoFit/>
          </a:bodyPr>
          <a:lstStyle/>
          <a:p>
            <a:r>
              <a:rPr lang="sl-SI" sz="3100" dirty="0">
                <a:solidFill>
                  <a:schemeClr val="bg1"/>
                </a:solidFill>
              </a:rPr>
              <a:t>  </a:t>
            </a:r>
            <a:r>
              <a:rPr lang="en-GB" sz="3100" dirty="0" err="1">
                <a:solidFill>
                  <a:schemeClr val="bg1"/>
                </a:solidFill>
              </a:rPr>
              <a:t>Občuti</a:t>
            </a:r>
            <a:r>
              <a:rPr lang="en-GB" sz="3100" dirty="0">
                <a:solidFill>
                  <a:schemeClr val="bg1"/>
                </a:solidFill>
              </a:rPr>
              <a:t> </a:t>
            </a:r>
            <a:r>
              <a:rPr lang="en-GB" sz="3100" dirty="0" err="1">
                <a:solidFill>
                  <a:schemeClr val="bg1"/>
                </a:solidFill>
              </a:rPr>
              <a:t>ritem</a:t>
            </a:r>
            <a:r>
              <a:rPr lang="en-GB" sz="3100" dirty="0">
                <a:solidFill>
                  <a:schemeClr val="bg1"/>
                </a:solidFill>
              </a:rPr>
              <a:t> </a:t>
            </a:r>
            <a:r>
              <a:rPr lang="en-GB" sz="3100" dirty="0" err="1">
                <a:solidFill>
                  <a:schemeClr val="bg1"/>
                </a:solidFill>
              </a:rPr>
              <a:t>občuti</a:t>
            </a:r>
            <a:r>
              <a:rPr lang="en-GB" sz="3100" dirty="0">
                <a:solidFill>
                  <a:schemeClr val="bg1"/>
                </a:solidFill>
              </a:rPr>
              <a:t> </a:t>
            </a:r>
            <a:r>
              <a:rPr lang="sl-SI" sz="3100" dirty="0">
                <a:solidFill>
                  <a:schemeClr val="bg1"/>
                </a:solidFill>
              </a:rPr>
              <a:t>F</a:t>
            </a:r>
            <a:r>
              <a:rPr lang="en-GB" sz="3100" dirty="0">
                <a:solidFill>
                  <a:schemeClr val="bg1"/>
                </a:solidFill>
              </a:rPr>
              <a:t>it</a:t>
            </a:r>
            <a:r>
              <a:rPr lang="sl-SI" sz="3100" dirty="0">
                <a:solidFill>
                  <a:schemeClr val="bg1"/>
                </a:solidFill>
              </a:rPr>
              <a:t>S</a:t>
            </a:r>
            <a:r>
              <a:rPr lang="en-GB" sz="3100" dirty="0">
                <a:solidFill>
                  <a:schemeClr val="bg1"/>
                </a:solidFill>
              </a:rPr>
              <a:t>tars</a:t>
            </a:r>
            <a:r>
              <a:rPr lang="sl-SI" sz="3100" dirty="0">
                <a:solidFill>
                  <a:schemeClr val="bg1"/>
                </a:solidFill>
              </a:rPr>
              <a:t>      </a:t>
            </a:r>
            <a:r>
              <a:rPr lang="sl-SI" sz="3200" dirty="0">
                <a:solidFill>
                  <a:schemeClr val="bg1"/>
                </a:solidFill>
              </a:rPr>
              <a:t>Pridruži se nam na rekreacijski vadbi!</a:t>
            </a:r>
            <a:endParaRPr lang="en-GB" sz="3100" dirty="0">
              <a:solidFill>
                <a:schemeClr val="bg1"/>
              </a:solidFill>
            </a:endParaRPr>
          </a:p>
        </p:txBody>
      </p:sp>
      <p:sp>
        <p:nvSpPr>
          <p:cNvPr id="3" name="PoljeZBesedilom 2">
            <a:extLst>
              <a:ext uri="{FF2B5EF4-FFF2-40B4-BE49-F238E27FC236}">
                <a16:creationId xmlns="" xmlns:a16="http://schemas.microsoft.com/office/drawing/2014/main" id="{DF764B8C-D62D-4702-90B5-47E640E68BA5}"/>
              </a:ext>
            </a:extLst>
          </p:cNvPr>
          <p:cNvSpPr txBox="1"/>
          <p:nvPr/>
        </p:nvSpPr>
        <p:spPr>
          <a:xfrm>
            <a:off x="140677" y="1659988"/>
            <a:ext cx="6353228" cy="5170646"/>
          </a:xfrm>
          <a:prstGeom prst="rect">
            <a:avLst/>
          </a:prstGeom>
          <a:noFill/>
        </p:spPr>
        <p:txBody>
          <a:bodyPr wrap="square" rtlCol="0">
            <a:spAutoFit/>
          </a:bodyPr>
          <a:lstStyle/>
          <a:p>
            <a:r>
              <a:rPr lang="sl-SI" sz="2400" dirty="0" smtClean="0">
                <a:latin typeface="Arial" panose="020B0604020202020204" pitchFamily="34" charset="0"/>
                <a:cs typeface="Arial" panose="020B0604020202020204" pitchFamily="34" charset="0"/>
              </a:rPr>
              <a:t>STSŠ ŠC PET Ljubljana</a:t>
            </a:r>
            <a:endParaRPr lang="sl-SI" sz="2400" dirty="0">
              <a:latin typeface="Arial" panose="020B0604020202020204" pitchFamily="34" charset="0"/>
              <a:cs typeface="Arial" panose="020B0604020202020204" pitchFamily="34" charset="0"/>
            </a:endParaRPr>
          </a:p>
          <a:p>
            <a:r>
              <a:rPr lang="sl-SI" sz="2400" dirty="0" smtClean="0">
                <a:latin typeface="Arial" panose="020B0604020202020204" pitchFamily="34" charset="0"/>
                <a:cs typeface="Arial" panose="020B0604020202020204" pitchFamily="34" charset="0"/>
              </a:rPr>
              <a:t>UP </a:t>
            </a:r>
            <a:r>
              <a:rPr lang="sl-SI" sz="2400" dirty="0" err="1">
                <a:latin typeface="Arial" panose="020B0604020202020204" pitchFamily="34" charset="0"/>
                <a:cs typeface="Arial" panose="020B0604020202020204" pitchFamily="34" charset="0"/>
              </a:rPr>
              <a:t>FitStars</a:t>
            </a:r>
            <a:r>
              <a:rPr lang="sl-SI" sz="2400" dirty="0">
                <a:latin typeface="Arial" panose="020B0604020202020204" pitchFamily="34" charset="0"/>
                <a:cs typeface="Arial" panose="020B0604020202020204" pitchFamily="34" charset="0"/>
              </a:rPr>
              <a:t>, </a:t>
            </a:r>
            <a:r>
              <a:rPr lang="sl-SI" sz="2400" dirty="0" smtClean="0">
                <a:latin typeface="Arial" panose="020B0604020202020204" pitchFamily="34" charset="0"/>
                <a:cs typeface="Arial" panose="020B0604020202020204" pitchFamily="34" charset="0"/>
              </a:rPr>
              <a:t>d</a:t>
            </a:r>
            <a:r>
              <a:rPr lang="sl-SI" sz="2400" dirty="0">
                <a:latin typeface="Arial" panose="020B0604020202020204" pitchFamily="34" charset="0"/>
                <a:cs typeface="Arial" panose="020B0604020202020204" pitchFamily="34" charset="0"/>
              </a:rPr>
              <a:t>. o. o.</a:t>
            </a:r>
          </a:p>
          <a:p>
            <a:r>
              <a:rPr lang="sl-SI" sz="2400" dirty="0" smtClean="0">
                <a:latin typeface="Arial" panose="020B0604020202020204" pitchFamily="34" charset="0"/>
                <a:cs typeface="Arial" panose="020B0604020202020204" pitchFamily="34" charset="0"/>
              </a:rPr>
              <a:t>Celjska </a:t>
            </a:r>
            <a:r>
              <a:rPr lang="sl-SI" sz="2400" dirty="0">
                <a:latin typeface="Arial" panose="020B0604020202020204" pitchFamily="34" charset="0"/>
                <a:cs typeface="Arial" panose="020B0604020202020204" pitchFamily="34" charset="0"/>
              </a:rPr>
              <a:t>ulica </a:t>
            </a:r>
            <a:r>
              <a:rPr lang="sl-SI" sz="2400" dirty="0" smtClean="0">
                <a:latin typeface="Arial" panose="020B0604020202020204" pitchFamily="34" charset="0"/>
                <a:cs typeface="Arial" panose="020B0604020202020204" pitchFamily="34" charset="0"/>
              </a:rPr>
              <a:t>16</a:t>
            </a:r>
          </a:p>
          <a:p>
            <a:r>
              <a:rPr lang="sl-SI" sz="2400" dirty="0" smtClean="0">
                <a:latin typeface="Arial" panose="020B0604020202020204" pitchFamily="34" charset="0"/>
                <a:cs typeface="Arial" panose="020B0604020202020204" pitchFamily="34" charset="0"/>
              </a:rPr>
              <a:t>1000 Ljubljana</a:t>
            </a:r>
          </a:p>
          <a:p>
            <a:endParaRPr lang="sl-SI" sz="2400" dirty="0">
              <a:latin typeface="Arial" panose="020B0604020202020204" pitchFamily="34" charset="0"/>
              <a:cs typeface="Arial" panose="020B0604020202020204" pitchFamily="34" charset="0"/>
            </a:endParaRPr>
          </a:p>
          <a:p>
            <a:r>
              <a:rPr lang="sl-SI" sz="2400" dirty="0" smtClean="0">
                <a:latin typeface="Arial" panose="020B0604020202020204" pitchFamily="34" charset="0"/>
                <a:cs typeface="Arial" panose="020B0604020202020204" pitchFamily="34" charset="0"/>
              </a:rPr>
              <a:t>DŠ: </a:t>
            </a:r>
            <a:r>
              <a:rPr lang="sl-SI" sz="2400" dirty="0">
                <a:latin typeface="Arial" panose="020B0604020202020204" pitchFamily="34" charset="0"/>
                <a:cs typeface="Arial" panose="020B0604020202020204" pitchFamily="34" charset="0"/>
              </a:rPr>
              <a:t>SI 20010827 </a:t>
            </a:r>
            <a:endParaRPr lang="sl-SI" sz="2400" dirty="0" smtClean="0">
              <a:latin typeface="Arial" panose="020B0604020202020204" pitchFamily="34" charset="0"/>
              <a:cs typeface="Arial" panose="020B0604020202020204" pitchFamily="34" charset="0"/>
            </a:endParaRPr>
          </a:p>
          <a:p>
            <a:pPr lvl="0"/>
            <a:r>
              <a:rPr lang="sl-SI" sz="2400" dirty="0" smtClean="0">
                <a:solidFill>
                  <a:prstClr val="white"/>
                </a:solidFill>
                <a:latin typeface="Arial" panose="020B0604020202020204" pitchFamily="34" charset="0"/>
                <a:cs typeface="Arial" panose="020B0604020202020204" pitchFamily="34" charset="0"/>
              </a:rPr>
              <a:t>ŠT. TRR: </a:t>
            </a:r>
            <a:r>
              <a:rPr lang="it-IT" sz="2400" dirty="0" smtClean="0">
                <a:solidFill>
                  <a:prstClr val="white"/>
                </a:solidFill>
                <a:latin typeface="Arial" panose="020B0604020202020204" pitchFamily="34" charset="0"/>
                <a:cs typeface="Arial" panose="020B0604020202020204" pitchFamily="34" charset="0"/>
              </a:rPr>
              <a:t>SI56 </a:t>
            </a:r>
            <a:r>
              <a:rPr lang="it-IT" sz="2400" dirty="0">
                <a:solidFill>
                  <a:prstClr val="white"/>
                </a:solidFill>
                <a:latin typeface="Arial" panose="020B0604020202020204" pitchFamily="34" charset="0"/>
                <a:cs typeface="Arial" panose="020B0604020202020204" pitchFamily="34" charset="0"/>
              </a:rPr>
              <a:t>3002 0840 0040 170</a:t>
            </a:r>
            <a:endParaRPr lang="sl-SI" sz="2400" dirty="0">
              <a:solidFill>
                <a:prstClr val="white"/>
              </a:solidFill>
              <a:latin typeface="Arial" panose="020B0604020202020204" pitchFamily="34" charset="0"/>
              <a:cs typeface="Arial" panose="020B0604020202020204" pitchFamily="34" charset="0"/>
            </a:endParaRPr>
          </a:p>
          <a:p>
            <a:endParaRPr lang="sl-SI" sz="2400" dirty="0">
              <a:latin typeface="Arial" panose="020B0604020202020204" pitchFamily="34" charset="0"/>
              <a:cs typeface="Arial" panose="020B0604020202020204" pitchFamily="34" charset="0"/>
            </a:endParaRPr>
          </a:p>
          <a:p>
            <a:r>
              <a:rPr lang="sl-SI" sz="2400" dirty="0" smtClean="0">
                <a:latin typeface="Arial" panose="020B0604020202020204" pitchFamily="34" charset="0"/>
                <a:cs typeface="Arial" panose="020B0604020202020204" pitchFamily="34" charset="0"/>
              </a:rPr>
              <a:t>Športna </a:t>
            </a:r>
            <a:r>
              <a:rPr lang="sl-SI" sz="2400" dirty="0">
                <a:latin typeface="Arial" panose="020B0604020202020204" pitchFamily="34" charset="0"/>
                <a:cs typeface="Arial" panose="020B0604020202020204" pitchFamily="34" charset="0"/>
              </a:rPr>
              <a:t>opreme, </a:t>
            </a:r>
            <a:r>
              <a:rPr lang="sl-SI" sz="2400" dirty="0" smtClean="0">
                <a:latin typeface="Arial" panose="020B0604020202020204" pitchFamily="34" charset="0"/>
                <a:cs typeface="Arial" panose="020B0604020202020204" pitchFamily="34" charset="0"/>
              </a:rPr>
              <a:t>športna prehrana, prehranski dodatki </a:t>
            </a:r>
            <a:r>
              <a:rPr lang="sl-SI" sz="2400" dirty="0">
                <a:latin typeface="Arial" panose="020B0604020202020204" pitchFamily="34" charset="0"/>
                <a:cs typeface="Arial" panose="020B0604020202020204" pitchFamily="34" charset="0"/>
              </a:rPr>
              <a:t>in vodena </a:t>
            </a:r>
            <a:r>
              <a:rPr lang="sl-SI" sz="2400" dirty="0" smtClean="0">
                <a:latin typeface="Arial" panose="020B0604020202020204" pitchFamily="34" charset="0"/>
                <a:cs typeface="Arial" panose="020B0604020202020204" pitchFamily="34" charset="0"/>
              </a:rPr>
              <a:t>športna vadba</a:t>
            </a:r>
            <a:endParaRPr lang="sl-SI" sz="2400" dirty="0">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844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66809B23-EC40-425A-B89A-F9CE4F0631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0" name="Freeform: Shape 9">
            <a:extLst>
              <a:ext uri="{FF2B5EF4-FFF2-40B4-BE49-F238E27FC236}">
                <a16:creationId xmlns="" xmlns:a16="http://schemas.microsoft.com/office/drawing/2014/main" id="{A601F395-3079-4179-84BA-6654D9F825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Naslov 1">
            <a:extLst>
              <a:ext uri="{FF2B5EF4-FFF2-40B4-BE49-F238E27FC236}">
                <a16:creationId xmlns="" xmlns:a16="http://schemas.microsoft.com/office/drawing/2014/main" id="{829BBED5-BFD7-49DA-9C13-B32F4767E5F0}"/>
              </a:ext>
            </a:extLst>
          </p:cNvPr>
          <p:cNvSpPr>
            <a:spLocks noGrp="1"/>
          </p:cNvSpPr>
          <p:nvPr>
            <p:ph type="title"/>
          </p:nvPr>
        </p:nvSpPr>
        <p:spPr>
          <a:xfrm flipV="1">
            <a:off x="1286933" y="1015940"/>
            <a:ext cx="9618133" cy="45719"/>
          </a:xfrm>
        </p:spPr>
        <p:txBody>
          <a:bodyPr>
            <a:normAutofit fontScale="90000"/>
          </a:bodyPr>
          <a:lstStyle/>
          <a:p>
            <a:pPr algn="ctr"/>
            <a:endParaRPr lang="en-GB" sz="4800" dirty="0"/>
          </a:p>
        </p:txBody>
      </p:sp>
      <p:sp>
        <p:nvSpPr>
          <p:cNvPr id="3" name="Označba mesta vsebine 2">
            <a:extLst>
              <a:ext uri="{FF2B5EF4-FFF2-40B4-BE49-F238E27FC236}">
                <a16:creationId xmlns="" xmlns:a16="http://schemas.microsoft.com/office/drawing/2014/main" id="{D205BB16-39F9-4791-A332-73557B641DA6}"/>
              </a:ext>
            </a:extLst>
          </p:cNvPr>
          <p:cNvSpPr>
            <a:spLocks noGrp="1"/>
          </p:cNvSpPr>
          <p:nvPr>
            <p:ph idx="1"/>
          </p:nvPr>
        </p:nvSpPr>
        <p:spPr>
          <a:xfrm>
            <a:off x="1286933" y="1828329"/>
            <a:ext cx="9618133" cy="3586290"/>
          </a:xfrm>
        </p:spPr>
        <p:txBody>
          <a:bodyPr>
            <a:noAutofit/>
          </a:bodyPr>
          <a:lstStyle/>
          <a:p>
            <a:pPr marL="0" indent="0">
              <a:lnSpc>
                <a:spcPct val="100000"/>
              </a:lnSpc>
              <a:spcBef>
                <a:spcPts val="0"/>
              </a:spcBef>
              <a:buNone/>
            </a:pPr>
            <a:r>
              <a:rPr lang="sl-SI" sz="1800" cap="none" dirty="0">
                <a:solidFill>
                  <a:srgbClr val="FFC000"/>
                </a:solidFill>
                <a:cs typeface="Arial" panose="020B0604020202020204" pitchFamily="34" charset="0"/>
              </a:rPr>
              <a:t>    </a:t>
            </a:r>
            <a:r>
              <a:rPr lang="sl-SI" sz="1800" cap="none" dirty="0" smtClean="0">
                <a:solidFill>
                  <a:srgbClr val="FFC000"/>
                </a:solidFill>
                <a:cs typeface="Arial" panose="020B0604020202020204" pitchFamily="34" charset="0"/>
              </a:rPr>
              <a:t>    POTREBE </a:t>
            </a:r>
            <a:r>
              <a:rPr lang="sl-SI" sz="1800" cap="none" dirty="0">
                <a:solidFill>
                  <a:srgbClr val="FFC000"/>
                </a:solidFill>
                <a:cs typeface="Arial" panose="020B0604020202020204" pitchFamily="34" charset="0"/>
              </a:rPr>
              <a:t>PO KADRIH V BODOČE</a:t>
            </a:r>
          </a:p>
          <a:p>
            <a:pPr>
              <a:lnSpc>
                <a:spcPct val="100000"/>
              </a:lnSpc>
              <a:spcBef>
                <a:spcPts val="0"/>
              </a:spcBef>
              <a:buFont typeface="Wingdings" panose="05000000000000000000" pitchFamily="2" charset="2"/>
              <a:buChar char="Ø"/>
            </a:pP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Direktor; Izvaja </a:t>
            </a:r>
            <a:r>
              <a:rPr lang="sl-SI" sz="1800" cap="none" dirty="0">
                <a:solidFill>
                  <a:schemeClr val="tx1">
                    <a:lumMod val="85000"/>
                    <a:lumOff val="15000"/>
                  </a:schemeClr>
                </a:solidFill>
                <a:latin typeface="Arial" panose="020B0604020202020204" pitchFamily="34" charset="0"/>
                <a:cs typeface="Arial" panose="020B0604020202020204" pitchFamily="34" charset="0"/>
              </a:rPr>
              <a:t>aktivnosti </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povezane z ustanovitvijo podjetja, odloča o zaposlovanju, </a:t>
            </a:r>
          </a:p>
          <a:p>
            <a:pPr marL="0" indent="0">
              <a:lnSpc>
                <a:spcPct val="100000"/>
              </a:lnSpc>
              <a:spcBef>
                <a:spcPts val="0"/>
              </a:spcBef>
              <a:buNone/>
            </a:pPr>
            <a:r>
              <a:rPr lang="sl-SI" sz="1800" cap="none" dirty="0">
                <a:solidFill>
                  <a:schemeClr val="tx1">
                    <a:lumMod val="85000"/>
                    <a:lumOff val="15000"/>
                  </a:schemeClr>
                </a:solidFill>
                <a:latin typeface="Arial" panose="020B0604020202020204" pitchFamily="34" charset="0"/>
                <a:cs typeface="Arial" panose="020B0604020202020204" pitchFamily="34" charset="0"/>
              </a:rPr>
              <a:t> </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    odgovarja za zakonitost poslovanja, vodi, organizira in usmerja delo, zastopa in </a:t>
            </a:r>
          </a:p>
          <a:p>
            <a:pPr marL="0" indent="0">
              <a:lnSpc>
                <a:spcPct val="100000"/>
              </a:lnSpc>
              <a:spcBef>
                <a:spcPts val="0"/>
              </a:spcBef>
              <a:buNone/>
            </a:pPr>
            <a:r>
              <a:rPr lang="sl-SI" sz="1800" cap="none" dirty="0">
                <a:solidFill>
                  <a:schemeClr val="tx1">
                    <a:lumMod val="85000"/>
                    <a:lumOff val="15000"/>
                  </a:schemeClr>
                </a:solidFill>
                <a:latin typeface="Arial" panose="020B0604020202020204" pitchFamily="34" charset="0"/>
                <a:cs typeface="Arial" panose="020B0604020202020204" pitchFamily="34" charset="0"/>
              </a:rPr>
              <a:t> </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    predstavlja podjetje, na začetku se vključuje v operativne naloge ...   </a:t>
            </a:r>
            <a:endParaRPr lang="sl-SI" sz="1800" cap="none" dirty="0">
              <a:solidFill>
                <a:schemeClr val="tx1">
                  <a:lumMod val="85000"/>
                  <a:lumOff val="15000"/>
                </a:schemeClr>
              </a:solidFill>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Ø"/>
            </a:pPr>
            <a:r>
              <a:rPr lang="sl-SI" sz="1800" cap="none" dirty="0">
                <a:solidFill>
                  <a:schemeClr val="tx1">
                    <a:lumMod val="85000"/>
                    <a:lumOff val="15000"/>
                  </a:schemeClr>
                </a:solidFill>
                <a:latin typeface="Arial" panose="020B0604020202020204" pitchFamily="34" charset="0"/>
                <a:cs typeface="Arial" panose="020B0604020202020204" pitchFamily="34" charset="0"/>
              </a:rPr>
              <a:t>Izvajalec športne </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vadbe; Prek </a:t>
            </a:r>
            <a:r>
              <a:rPr lang="sl-SI" sz="1800" cap="none" dirty="0">
                <a:solidFill>
                  <a:schemeClr val="tx1">
                    <a:lumMod val="85000"/>
                    <a:lumOff val="15000"/>
                  </a:schemeClr>
                </a:solidFill>
                <a:latin typeface="Arial" panose="020B0604020202020204" pitchFamily="34" charset="0"/>
                <a:cs typeface="Arial" panose="020B0604020202020204" pitchFamily="34" charset="0"/>
              </a:rPr>
              <a:t>zooma </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izvaja vadbo in svetuje uporabnikom. Po pandemiji</a:t>
            </a:r>
          </a:p>
          <a:p>
            <a:pPr marL="0" indent="0">
              <a:lnSpc>
                <a:spcPct val="100000"/>
              </a:lnSpc>
              <a:spcBef>
                <a:spcPts val="0"/>
              </a:spcBef>
              <a:buNone/>
            </a:pPr>
            <a:r>
              <a:rPr lang="sl-SI" sz="1800" cap="none" dirty="0">
                <a:solidFill>
                  <a:schemeClr val="tx1">
                    <a:lumMod val="85000"/>
                    <a:lumOff val="15000"/>
                  </a:schemeClr>
                </a:solidFill>
                <a:latin typeface="Arial" panose="020B0604020202020204" pitchFamily="34" charset="0"/>
                <a:cs typeface="Arial" panose="020B0604020202020204" pitchFamily="34" charset="0"/>
              </a:rPr>
              <a:t> </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    vodeno rekreacijsko vadba izvaja tudi neposredno na različnih lokacijah prilagojeno</a:t>
            </a:r>
          </a:p>
          <a:p>
            <a:pPr marL="0" indent="0">
              <a:lnSpc>
                <a:spcPct val="100000"/>
              </a:lnSpc>
              <a:spcBef>
                <a:spcPts val="0"/>
              </a:spcBef>
              <a:buNone/>
            </a:pPr>
            <a:r>
              <a:rPr lang="sl-SI" sz="1800" cap="none" dirty="0">
                <a:solidFill>
                  <a:schemeClr val="tx1">
                    <a:lumMod val="85000"/>
                    <a:lumOff val="15000"/>
                  </a:schemeClr>
                </a:solidFill>
                <a:latin typeface="Arial" panose="020B0604020202020204" pitchFamily="34" charset="0"/>
                <a:cs typeface="Arial" panose="020B0604020202020204" pitchFamily="34" charset="0"/>
              </a:rPr>
              <a:t> </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    potrebam ljudi ...</a:t>
            </a:r>
          </a:p>
          <a:p>
            <a:pPr>
              <a:lnSpc>
                <a:spcPct val="100000"/>
              </a:lnSpc>
              <a:spcBef>
                <a:spcPts val="0"/>
              </a:spcBef>
              <a:buFont typeface="Wingdings" panose="05000000000000000000" pitchFamily="2" charset="2"/>
              <a:buChar char="Ø"/>
            </a:pP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Prodajalec/svetovalec; Prodaja in svetuje strankam …</a:t>
            </a:r>
          </a:p>
          <a:p>
            <a:pPr>
              <a:lnSpc>
                <a:spcPct val="100000"/>
              </a:lnSpc>
              <a:spcBef>
                <a:spcPts val="0"/>
              </a:spcBef>
              <a:buFont typeface="Wingdings" panose="05000000000000000000" pitchFamily="2" charset="2"/>
              <a:buChar char="Ø"/>
            </a:pPr>
            <a:r>
              <a:rPr lang="sl-SI" sz="1800" cap="none" dirty="0" err="1" smtClean="0">
                <a:solidFill>
                  <a:schemeClr val="tx1">
                    <a:lumMod val="85000"/>
                    <a:lumOff val="15000"/>
                  </a:schemeClr>
                </a:solidFill>
                <a:latin typeface="Arial" panose="020B0604020202020204" pitchFamily="34" charset="0"/>
                <a:cs typeface="Arial" panose="020B0604020202020204" pitchFamily="34" charset="0"/>
              </a:rPr>
              <a:t>Nabavnik</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/administrator; Nabavlja potrebno blago, naroča storitve, najema ustrezne </a:t>
            </a:r>
          </a:p>
          <a:p>
            <a:pPr marL="0" indent="0">
              <a:lnSpc>
                <a:spcPct val="100000"/>
              </a:lnSpc>
              <a:spcBef>
                <a:spcPts val="0"/>
              </a:spcBef>
              <a:buNone/>
            </a:pPr>
            <a:r>
              <a:rPr lang="sl-SI" sz="1800" cap="none" dirty="0">
                <a:solidFill>
                  <a:schemeClr val="tx1">
                    <a:lumMod val="85000"/>
                    <a:lumOff val="15000"/>
                  </a:schemeClr>
                </a:solidFill>
                <a:latin typeface="Arial" panose="020B0604020202020204" pitchFamily="34" charset="0"/>
                <a:cs typeface="Arial" panose="020B0604020202020204" pitchFamily="34" charset="0"/>
              </a:rPr>
              <a:t> </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    prostore, ureja aktivnosti z zunanjimi sodelavci, izvaja administracijska dela …</a:t>
            </a:r>
            <a:endParaRPr lang="sl-SI" sz="1800" cap="none"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958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500"/>
                                        <p:tgtEl>
                                          <p:spTgt spid="3">
                                            <p:txEl>
                                              <p:pRg st="6" end="6"/>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arn(inVertical)">
                                      <p:cBhvr>
                                        <p:cTn id="31" dur="500"/>
                                        <p:tgtEl>
                                          <p:spTgt spid="3">
                                            <p:txEl>
                                              <p:pRg st="7" end="7"/>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arn(inVertical)">
                                      <p:cBhvr>
                                        <p:cTn id="34" dur="500"/>
                                        <p:tgtEl>
                                          <p:spTgt spid="3">
                                            <p:txEl>
                                              <p:pRg st="8" end="8"/>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arn(inVertical)">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66809B23-EC40-425A-B89A-F9CE4F0631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0" name="Freeform: Shape 9">
            <a:extLst>
              <a:ext uri="{FF2B5EF4-FFF2-40B4-BE49-F238E27FC236}">
                <a16:creationId xmlns="" xmlns:a16="http://schemas.microsoft.com/office/drawing/2014/main" id="{A601F395-3079-4179-84BA-6654D9F825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Naslov 1">
            <a:extLst>
              <a:ext uri="{FF2B5EF4-FFF2-40B4-BE49-F238E27FC236}">
                <a16:creationId xmlns="" xmlns:a16="http://schemas.microsoft.com/office/drawing/2014/main" id="{A13068B4-EF15-4E0A-B785-4674F0518C28}"/>
              </a:ext>
            </a:extLst>
          </p:cNvPr>
          <p:cNvSpPr>
            <a:spLocks noGrp="1"/>
          </p:cNvSpPr>
          <p:nvPr>
            <p:ph type="title"/>
          </p:nvPr>
        </p:nvSpPr>
        <p:spPr>
          <a:xfrm>
            <a:off x="1286933" y="1061660"/>
            <a:ext cx="9618133" cy="549857"/>
          </a:xfrm>
        </p:spPr>
        <p:txBody>
          <a:bodyPr>
            <a:normAutofit fontScale="90000"/>
          </a:bodyPr>
          <a:lstStyle/>
          <a:p>
            <a:pPr algn="ctr"/>
            <a:r>
              <a:rPr lang="sl-SI" sz="4400" dirty="0"/>
              <a:t>6. FINANČNI </a:t>
            </a:r>
            <a:r>
              <a:rPr lang="sl-SI" sz="4400" dirty="0" err="1"/>
              <a:t>NAČRt</a:t>
            </a:r>
            <a:r>
              <a:rPr lang="sl-SI" sz="4800" dirty="0"/>
              <a:t/>
            </a:r>
            <a:br>
              <a:rPr lang="sl-SI" sz="4800" dirty="0"/>
            </a:br>
            <a:endParaRPr lang="en-GB" sz="4800" dirty="0"/>
          </a:p>
        </p:txBody>
      </p:sp>
      <p:sp>
        <p:nvSpPr>
          <p:cNvPr id="3" name="Označba mesta vsebine 2">
            <a:extLst>
              <a:ext uri="{FF2B5EF4-FFF2-40B4-BE49-F238E27FC236}">
                <a16:creationId xmlns="" xmlns:a16="http://schemas.microsoft.com/office/drawing/2014/main" id="{393AE2CB-9479-4393-91F5-6353743F75DE}"/>
              </a:ext>
            </a:extLst>
          </p:cNvPr>
          <p:cNvSpPr>
            <a:spLocks noGrp="1"/>
          </p:cNvSpPr>
          <p:nvPr>
            <p:ph idx="1"/>
          </p:nvPr>
        </p:nvSpPr>
        <p:spPr>
          <a:xfrm>
            <a:off x="1377467" y="1408003"/>
            <a:ext cx="9618133" cy="4304733"/>
          </a:xfrm>
        </p:spPr>
        <p:txBody>
          <a:bodyPr>
            <a:normAutofit fontScale="92500"/>
          </a:bodyPr>
          <a:lstStyle/>
          <a:p>
            <a:pPr marL="0" indent="0">
              <a:spcBef>
                <a:spcPts val="0"/>
              </a:spcBef>
              <a:buNone/>
            </a:pPr>
            <a:r>
              <a:rPr lang="sl-SI" sz="1800" dirty="0">
                <a:solidFill>
                  <a:srgbClr val="FFC000"/>
                </a:solidFill>
              </a:rPr>
              <a:t>      </a:t>
            </a:r>
            <a:endParaRPr lang="sl-SI" sz="2100" dirty="0">
              <a:solidFill>
                <a:srgbClr val="FFC000"/>
              </a:solidFill>
            </a:endParaRPr>
          </a:p>
          <a:p>
            <a:pPr>
              <a:spcBef>
                <a:spcPts val="0"/>
              </a:spcBef>
              <a:buFont typeface="Wingdings" panose="05000000000000000000" pitchFamily="2" charset="2"/>
              <a:buChar char="Ø"/>
            </a:pPr>
            <a:r>
              <a:rPr lang="sl-SI" sz="2100" cap="none" dirty="0" smtClean="0">
                <a:latin typeface="Arial" panose="020B0604020202020204" pitchFamily="34" charset="0"/>
                <a:cs typeface="Arial" panose="020B0604020202020204" pitchFamily="34" charset="0"/>
              </a:rPr>
              <a:t>Podjetje </a:t>
            </a:r>
            <a:r>
              <a:rPr lang="sl-SI" sz="2100" cap="none" dirty="0" err="1" smtClean="0">
                <a:latin typeface="Arial" panose="020B0604020202020204" pitchFamily="34" charset="0"/>
                <a:cs typeface="Arial" panose="020B0604020202020204" pitchFamily="34" charset="0"/>
              </a:rPr>
              <a:t>FitStars</a:t>
            </a:r>
            <a:r>
              <a:rPr lang="sl-SI" sz="2100" cap="none" dirty="0" smtClean="0">
                <a:latin typeface="Arial" panose="020B0604020202020204" pitchFamily="34" charset="0"/>
                <a:cs typeface="Arial" panose="020B0604020202020204" pitchFamily="34" charset="0"/>
              </a:rPr>
              <a:t>, d. o. o. bodo ustanovili štirje družbeniki (športniki). Predhodno so </a:t>
            </a:r>
          </a:p>
          <a:p>
            <a:pPr marL="0" indent="0">
              <a:spcBef>
                <a:spcPts val="0"/>
              </a:spcBef>
              <a:buNone/>
            </a:pPr>
            <a:r>
              <a:rPr lang="sl-SI" sz="2100" cap="none" dirty="0">
                <a:latin typeface="Arial" panose="020B0604020202020204" pitchFamily="34" charset="0"/>
                <a:cs typeface="Arial" panose="020B0604020202020204" pitchFamily="34" charset="0"/>
              </a:rPr>
              <a:t> </a:t>
            </a:r>
            <a:r>
              <a:rPr lang="sl-SI" sz="2100" cap="none" dirty="0" smtClean="0">
                <a:latin typeface="Arial" panose="020B0604020202020204" pitchFamily="34" charset="0"/>
                <a:cs typeface="Arial" panose="020B0604020202020204" pitchFamily="34" charset="0"/>
              </a:rPr>
              <a:t>    soglasni o vlogah v podjetju (direktor, izvajalec športne vadbe, prodajalec/svetovalec</a:t>
            </a:r>
          </a:p>
          <a:p>
            <a:pPr marL="0" indent="0">
              <a:spcBef>
                <a:spcPts val="0"/>
              </a:spcBef>
              <a:buNone/>
            </a:pPr>
            <a:r>
              <a:rPr lang="sl-SI" sz="2100" cap="none" dirty="0">
                <a:latin typeface="Arial" panose="020B0604020202020204" pitchFamily="34" charset="0"/>
                <a:cs typeface="Arial" panose="020B0604020202020204" pitchFamily="34" charset="0"/>
              </a:rPr>
              <a:t> </a:t>
            </a:r>
            <a:r>
              <a:rPr lang="sl-SI" sz="2100" cap="none" dirty="0" smtClean="0">
                <a:latin typeface="Arial" panose="020B0604020202020204" pitchFamily="34" charset="0"/>
                <a:cs typeface="Arial" panose="020B0604020202020204" pitchFamily="34" charset="0"/>
              </a:rPr>
              <a:t>    in </a:t>
            </a:r>
            <a:r>
              <a:rPr lang="sl-SI" sz="2100" cap="none" dirty="0" err="1" smtClean="0">
                <a:latin typeface="Arial" panose="020B0604020202020204" pitchFamily="34" charset="0"/>
                <a:cs typeface="Arial" panose="020B0604020202020204" pitchFamily="34" charset="0"/>
              </a:rPr>
              <a:t>nabavnik</a:t>
            </a:r>
            <a:r>
              <a:rPr lang="sl-SI" sz="2100" cap="none" dirty="0" smtClean="0">
                <a:latin typeface="Arial" panose="020B0604020202020204" pitchFamily="34" charset="0"/>
                <a:cs typeface="Arial" panose="020B0604020202020204" pitchFamily="34" charset="0"/>
              </a:rPr>
              <a:t>/administrator), to pa bodo opredelili tudi v družbeni pogodbi.</a:t>
            </a:r>
          </a:p>
          <a:p>
            <a:pPr>
              <a:spcBef>
                <a:spcPts val="0"/>
              </a:spcBef>
              <a:buFont typeface="Wingdings" panose="05000000000000000000" pitchFamily="2" charset="2"/>
              <a:buChar char="Ø"/>
            </a:pPr>
            <a:r>
              <a:rPr lang="sl-SI" sz="2100" cap="none" dirty="0" smtClean="0">
                <a:latin typeface="Arial" panose="020B0604020202020204" pitchFamily="34" charset="0"/>
                <a:cs typeface="Arial" panose="020B0604020202020204" pitchFamily="34" charset="0"/>
              </a:rPr>
              <a:t>Bodoči družbeniki imajo privarčevana sredstva iz naslova športnih pogodb.</a:t>
            </a:r>
          </a:p>
          <a:p>
            <a:pPr>
              <a:spcBef>
                <a:spcPts val="0"/>
              </a:spcBef>
              <a:buFont typeface="Wingdings" panose="05000000000000000000" pitchFamily="2" charset="2"/>
              <a:buChar char="Ø"/>
            </a:pPr>
            <a:r>
              <a:rPr lang="sl-SI" sz="2100" cap="none" dirty="0" smtClean="0">
                <a:latin typeface="Arial" panose="020B0604020202020204" pitchFamily="34" charset="0"/>
                <a:cs typeface="Arial" panose="020B0604020202020204" pitchFamily="34" charset="0"/>
              </a:rPr>
              <a:t>Kapital bodo predstavljali lastni viri v celoti in bo znašal 25.000,00 EUR. Trije </a:t>
            </a:r>
          </a:p>
          <a:p>
            <a:pPr marL="0" indent="0">
              <a:spcBef>
                <a:spcPts val="0"/>
              </a:spcBef>
              <a:buNone/>
            </a:pPr>
            <a:r>
              <a:rPr lang="sl-SI" sz="2100" cap="none" dirty="0">
                <a:latin typeface="Arial" panose="020B0604020202020204" pitchFamily="34" charset="0"/>
                <a:cs typeface="Arial" panose="020B0604020202020204" pitchFamily="34" charset="0"/>
              </a:rPr>
              <a:t> </a:t>
            </a:r>
            <a:r>
              <a:rPr lang="sl-SI" sz="2100" cap="none" dirty="0" smtClean="0">
                <a:latin typeface="Arial" panose="020B0604020202020204" pitchFamily="34" charset="0"/>
                <a:cs typeface="Arial" panose="020B0604020202020204" pitchFamily="34" charset="0"/>
              </a:rPr>
              <a:t>    družbeniki imajo 20% delež, en družbenik pa 40% delež.</a:t>
            </a:r>
          </a:p>
          <a:p>
            <a:pPr>
              <a:spcBef>
                <a:spcPts val="0"/>
              </a:spcBef>
              <a:buFont typeface="Wingdings" panose="05000000000000000000" pitchFamily="2" charset="2"/>
              <a:buChar char="Ø"/>
            </a:pPr>
            <a:r>
              <a:rPr lang="sl-SI" sz="2100" cap="none" dirty="0" smtClean="0">
                <a:latin typeface="Arial" panose="020B0604020202020204" pitchFamily="34" charset="0"/>
                <a:cs typeface="Arial" panose="020B0604020202020204" pitchFamily="34" charset="0"/>
              </a:rPr>
              <a:t>Planirani fiksni stroški v višini 7.500,00 EUR/mesec so posledica plač štirih delavcev </a:t>
            </a:r>
          </a:p>
          <a:p>
            <a:pPr marL="0" indent="0">
              <a:spcBef>
                <a:spcPts val="0"/>
              </a:spcBef>
              <a:buNone/>
            </a:pPr>
            <a:r>
              <a:rPr lang="sl-SI" sz="2100" cap="none" dirty="0">
                <a:latin typeface="Arial" panose="020B0604020202020204" pitchFamily="34" charset="0"/>
                <a:cs typeface="Arial" panose="020B0604020202020204" pitchFamily="34" charset="0"/>
              </a:rPr>
              <a:t> </a:t>
            </a:r>
            <a:r>
              <a:rPr lang="sl-SI" sz="2100" cap="none" dirty="0" smtClean="0">
                <a:latin typeface="Arial" panose="020B0604020202020204" pitchFamily="34" charset="0"/>
                <a:cs typeface="Arial" panose="020B0604020202020204" pitchFamily="34" charset="0"/>
              </a:rPr>
              <a:t>    in obratovalnih stroškov. Plače bodo na začetku v višini minimalne za vse, poslovni </a:t>
            </a:r>
          </a:p>
          <a:p>
            <a:pPr marL="0" indent="0">
              <a:spcBef>
                <a:spcPts val="0"/>
              </a:spcBef>
              <a:buNone/>
            </a:pPr>
            <a:r>
              <a:rPr lang="sl-SI" sz="2100" cap="none" dirty="0">
                <a:latin typeface="Arial" panose="020B0604020202020204" pitchFamily="34" charset="0"/>
                <a:cs typeface="Arial" panose="020B0604020202020204" pitchFamily="34" charset="0"/>
              </a:rPr>
              <a:t> </a:t>
            </a:r>
            <a:r>
              <a:rPr lang="sl-SI" sz="2100" cap="none" dirty="0" smtClean="0">
                <a:latin typeface="Arial" panose="020B0604020202020204" pitchFamily="34" charset="0"/>
                <a:cs typeface="Arial" panose="020B0604020202020204" pitchFamily="34" charset="0"/>
              </a:rPr>
              <a:t>    prostor pa bo najet pri starših enega izmed družbenikov pod ugodnimi pogoji. </a:t>
            </a:r>
          </a:p>
          <a:p>
            <a:pPr marL="0" indent="0">
              <a:spcBef>
                <a:spcPts val="0"/>
              </a:spcBef>
              <a:buNone/>
            </a:pPr>
            <a:endParaRPr lang="sl-SI" sz="2100" cap="none" dirty="0">
              <a:latin typeface="Arial" panose="020B0604020202020204" pitchFamily="34" charset="0"/>
              <a:cs typeface="Arial" panose="020B0604020202020204" pitchFamily="34" charset="0"/>
            </a:endParaRPr>
          </a:p>
          <a:p>
            <a:pPr marL="0" indent="0">
              <a:spcBef>
                <a:spcPts val="0"/>
              </a:spcBef>
              <a:buNone/>
            </a:pPr>
            <a:r>
              <a:rPr lang="sl-SI" sz="2100" dirty="0">
                <a:solidFill>
                  <a:srgbClr val="FFC000"/>
                </a:solidFill>
              </a:rPr>
              <a:t>     </a:t>
            </a:r>
            <a:endParaRPr lang="sl-SI" dirty="0"/>
          </a:p>
        </p:txBody>
      </p:sp>
    </p:spTree>
    <p:extLst>
      <p:ext uri="{BB962C8B-B14F-4D97-AF65-F5344CB8AC3E}">
        <p14:creationId xmlns:p14="http://schemas.microsoft.com/office/powerpoint/2010/main" val="2807371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66809B23-EC40-425A-B89A-F9CE4F0631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0" name="Freeform: Shape 9">
            <a:extLst>
              <a:ext uri="{FF2B5EF4-FFF2-40B4-BE49-F238E27FC236}">
                <a16:creationId xmlns="" xmlns:a16="http://schemas.microsoft.com/office/drawing/2014/main" id="{A601F395-3079-4179-84BA-6654D9F825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Naslov 1">
            <a:extLst>
              <a:ext uri="{FF2B5EF4-FFF2-40B4-BE49-F238E27FC236}">
                <a16:creationId xmlns="" xmlns:a16="http://schemas.microsoft.com/office/drawing/2014/main" id="{A13068B4-EF15-4E0A-B785-4674F0518C28}"/>
              </a:ext>
            </a:extLst>
          </p:cNvPr>
          <p:cNvSpPr>
            <a:spLocks noGrp="1"/>
          </p:cNvSpPr>
          <p:nvPr>
            <p:ph type="title"/>
          </p:nvPr>
        </p:nvSpPr>
        <p:spPr>
          <a:xfrm>
            <a:off x="1286933" y="1061660"/>
            <a:ext cx="9618133" cy="549857"/>
          </a:xfrm>
        </p:spPr>
        <p:txBody>
          <a:bodyPr>
            <a:normAutofit fontScale="90000"/>
          </a:bodyPr>
          <a:lstStyle/>
          <a:p>
            <a:pPr algn="ctr"/>
            <a:r>
              <a:rPr lang="sl-SI" sz="4800" dirty="0"/>
              <a:t/>
            </a:r>
            <a:br>
              <a:rPr lang="sl-SI" sz="4800" dirty="0"/>
            </a:br>
            <a:endParaRPr lang="en-GB" sz="4800" dirty="0"/>
          </a:p>
        </p:txBody>
      </p:sp>
      <p:sp>
        <p:nvSpPr>
          <p:cNvPr id="3" name="Označba mesta vsebine 2">
            <a:extLst>
              <a:ext uri="{FF2B5EF4-FFF2-40B4-BE49-F238E27FC236}">
                <a16:creationId xmlns="" xmlns:a16="http://schemas.microsoft.com/office/drawing/2014/main" id="{393AE2CB-9479-4393-91F5-6353743F75DE}"/>
              </a:ext>
            </a:extLst>
          </p:cNvPr>
          <p:cNvSpPr>
            <a:spLocks noGrp="1"/>
          </p:cNvSpPr>
          <p:nvPr>
            <p:ph idx="1"/>
          </p:nvPr>
        </p:nvSpPr>
        <p:spPr>
          <a:xfrm>
            <a:off x="1359360" y="1061660"/>
            <a:ext cx="9618133" cy="4768772"/>
          </a:xfrm>
        </p:spPr>
        <p:txBody>
          <a:bodyPr>
            <a:normAutofit fontScale="92500" lnSpcReduction="20000"/>
          </a:bodyPr>
          <a:lstStyle/>
          <a:p>
            <a:pPr marL="0" indent="0">
              <a:spcBef>
                <a:spcPts val="0"/>
              </a:spcBef>
              <a:buNone/>
            </a:pPr>
            <a:r>
              <a:rPr lang="sl-SI" sz="1800" dirty="0">
                <a:solidFill>
                  <a:srgbClr val="FFC000"/>
                </a:solidFill>
              </a:rPr>
              <a:t>      </a:t>
            </a:r>
            <a:endParaRPr lang="sl-SI" sz="2100" dirty="0">
              <a:solidFill>
                <a:srgbClr val="FFC000"/>
              </a:solidFill>
            </a:endParaRPr>
          </a:p>
          <a:p>
            <a:pPr>
              <a:spcBef>
                <a:spcPts val="0"/>
              </a:spcBef>
              <a:buFont typeface="Wingdings" panose="05000000000000000000" pitchFamily="2" charset="2"/>
              <a:buChar char="Ø"/>
            </a:pPr>
            <a:r>
              <a:rPr lang="sl-SI" sz="2100" cap="none" dirty="0" smtClean="0">
                <a:latin typeface="Arial" panose="020B0604020202020204" pitchFamily="34" charset="0"/>
                <a:cs typeface="Arial" panose="020B0604020202020204" pitchFamily="34" charset="0"/>
              </a:rPr>
              <a:t>Pokritje fiksnih stroškov je pri številu 250 uporabnikov skupinske vadbe, kar </a:t>
            </a:r>
          </a:p>
          <a:p>
            <a:pPr marL="0" indent="0">
              <a:spcBef>
                <a:spcPts val="0"/>
              </a:spcBef>
              <a:buNone/>
            </a:pPr>
            <a:r>
              <a:rPr lang="sl-SI" sz="2100" cap="none" dirty="0">
                <a:latin typeface="Arial" panose="020B0604020202020204" pitchFamily="34" charset="0"/>
                <a:cs typeface="Arial" panose="020B0604020202020204" pitchFamily="34" charset="0"/>
              </a:rPr>
              <a:t> </a:t>
            </a:r>
            <a:r>
              <a:rPr lang="sl-SI" sz="2100" cap="none" dirty="0" smtClean="0">
                <a:latin typeface="Arial" panose="020B0604020202020204" pitchFamily="34" charset="0"/>
                <a:cs typeface="Arial" panose="020B0604020202020204" pitchFamily="34" charset="0"/>
              </a:rPr>
              <a:t>    predstavlja 10 skupin z vodeno rekreacijsko vadbo 1x tedensko.</a:t>
            </a:r>
          </a:p>
          <a:p>
            <a:pPr>
              <a:spcBef>
                <a:spcPts val="0"/>
              </a:spcBef>
              <a:buFont typeface="Wingdings" panose="05000000000000000000" pitchFamily="2" charset="2"/>
              <a:buChar char="Ø"/>
            </a:pPr>
            <a:r>
              <a:rPr lang="sl-SI" sz="2100" cap="none" dirty="0" smtClean="0">
                <a:latin typeface="Arial" panose="020B0604020202020204" pitchFamily="34" charset="0"/>
                <a:cs typeface="Arial" panose="020B0604020202020204" pitchFamily="34" charset="0"/>
              </a:rPr>
              <a:t>Dejstvo je, da so načrtovani tudi spremenljivi stroški, ki so odvisni od obsega </a:t>
            </a:r>
          </a:p>
          <a:p>
            <a:pPr marL="0" indent="0">
              <a:spcBef>
                <a:spcPts val="0"/>
              </a:spcBef>
              <a:buNone/>
            </a:pPr>
            <a:r>
              <a:rPr lang="sl-SI" sz="2100" cap="none" dirty="0">
                <a:latin typeface="Arial" panose="020B0604020202020204" pitchFamily="34" charset="0"/>
                <a:cs typeface="Arial" panose="020B0604020202020204" pitchFamily="34" charset="0"/>
              </a:rPr>
              <a:t> </a:t>
            </a:r>
            <a:r>
              <a:rPr lang="sl-SI" sz="2100" cap="none" dirty="0" smtClean="0">
                <a:latin typeface="Arial" panose="020B0604020202020204" pitchFamily="34" charset="0"/>
                <a:cs typeface="Arial" panose="020B0604020202020204" pitchFamily="34" charset="0"/>
              </a:rPr>
              <a:t>    poslovanja. Razen direktorja, podjetje načrtuje drseče zaposlovanje kadra, s tem pa</a:t>
            </a:r>
          </a:p>
          <a:p>
            <a:pPr marL="0" indent="0">
              <a:spcBef>
                <a:spcPts val="0"/>
              </a:spcBef>
              <a:buNone/>
            </a:pPr>
            <a:r>
              <a:rPr lang="sl-SI" sz="2100" cap="none" dirty="0">
                <a:latin typeface="Arial" panose="020B0604020202020204" pitchFamily="34" charset="0"/>
                <a:cs typeface="Arial" panose="020B0604020202020204" pitchFamily="34" charset="0"/>
              </a:rPr>
              <a:t> </a:t>
            </a:r>
            <a:r>
              <a:rPr lang="sl-SI" sz="2100" cap="none" dirty="0" smtClean="0">
                <a:latin typeface="Arial" panose="020B0604020202020204" pitchFamily="34" charset="0"/>
                <a:cs typeface="Arial" panose="020B0604020202020204" pitchFamily="34" charset="0"/>
              </a:rPr>
              <a:t>    bo vplivalo na nižje fiksne stroške na začetku. </a:t>
            </a:r>
          </a:p>
          <a:p>
            <a:pPr>
              <a:spcBef>
                <a:spcPts val="0"/>
              </a:spcBef>
              <a:buFont typeface="Wingdings" panose="05000000000000000000" pitchFamily="2" charset="2"/>
              <a:buChar char="Ø"/>
            </a:pPr>
            <a:r>
              <a:rPr lang="sl-SI" sz="2100" cap="none" dirty="0" smtClean="0">
                <a:latin typeface="Arial" panose="020B0604020202020204" pitchFamily="34" charset="0"/>
                <a:cs typeface="Arial" panose="020B0604020202020204" pitchFamily="34" charset="0"/>
              </a:rPr>
              <a:t>Optimistično je tudi pričakovati 10 uporabnikov individualne vadbe s pogostostjo 1x</a:t>
            </a:r>
          </a:p>
          <a:p>
            <a:pPr marL="0" indent="0">
              <a:spcBef>
                <a:spcPts val="0"/>
              </a:spcBef>
              <a:buNone/>
            </a:pPr>
            <a:r>
              <a:rPr lang="sl-SI" sz="2100" cap="none" dirty="0">
                <a:latin typeface="Arial" panose="020B0604020202020204" pitchFamily="34" charset="0"/>
                <a:cs typeface="Arial" panose="020B0604020202020204" pitchFamily="34" charset="0"/>
              </a:rPr>
              <a:t> </a:t>
            </a:r>
            <a:r>
              <a:rPr lang="sl-SI" sz="2100" cap="none" dirty="0" smtClean="0">
                <a:latin typeface="Arial" panose="020B0604020202020204" pitchFamily="34" charset="0"/>
                <a:cs typeface="Arial" panose="020B0604020202020204" pitchFamily="34" charset="0"/>
              </a:rPr>
              <a:t>    tedensko, kar dodatno prinese 1.400,00 EUR prihodka.</a:t>
            </a:r>
          </a:p>
          <a:p>
            <a:pPr>
              <a:spcBef>
                <a:spcPts val="0"/>
              </a:spcBef>
              <a:buFont typeface="Wingdings" panose="05000000000000000000" pitchFamily="2" charset="2"/>
              <a:buChar char="Ø"/>
            </a:pPr>
            <a:r>
              <a:rPr lang="sl-SI" sz="2100" cap="none" smtClean="0">
                <a:latin typeface="Arial" panose="020B0604020202020204" pitchFamily="34" charset="0"/>
                <a:cs typeface="Arial" panose="020B0604020202020204" pitchFamily="34" charset="0"/>
              </a:rPr>
              <a:t>Upoštevaje prihodke </a:t>
            </a:r>
            <a:r>
              <a:rPr lang="sl-SI" sz="2100" cap="none" dirty="0" smtClean="0">
                <a:latin typeface="Arial" panose="020B0604020202020204" pitchFamily="34" charset="0"/>
                <a:cs typeface="Arial" panose="020B0604020202020204" pitchFamily="34" charset="0"/>
              </a:rPr>
              <a:t>od pričakovane prodaje športne opreme, športne prehrane in </a:t>
            </a:r>
          </a:p>
          <a:p>
            <a:pPr marL="0" indent="0">
              <a:spcBef>
                <a:spcPts val="0"/>
              </a:spcBef>
              <a:buNone/>
            </a:pPr>
            <a:r>
              <a:rPr lang="sl-SI" sz="2100" cap="none" dirty="0">
                <a:latin typeface="Arial" panose="020B0604020202020204" pitchFamily="34" charset="0"/>
                <a:cs typeface="Arial" panose="020B0604020202020204" pitchFamily="34" charset="0"/>
              </a:rPr>
              <a:t> </a:t>
            </a:r>
            <a:r>
              <a:rPr lang="sl-SI" sz="2100" cap="none" dirty="0" smtClean="0">
                <a:latin typeface="Arial" panose="020B0604020202020204" pitchFamily="34" charset="0"/>
                <a:cs typeface="Arial" panose="020B0604020202020204" pitchFamily="34" charset="0"/>
              </a:rPr>
              <a:t>    prehranskih dodatkov ter prihodkov od vodene rekreacijske vadbe načrtujemo, da se</a:t>
            </a:r>
          </a:p>
          <a:p>
            <a:pPr marL="0" indent="0">
              <a:spcBef>
                <a:spcPts val="0"/>
              </a:spcBef>
              <a:buNone/>
            </a:pPr>
            <a:r>
              <a:rPr lang="sl-SI" sz="2100" cap="none" dirty="0">
                <a:latin typeface="Arial" panose="020B0604020202020204" pitchFamily="34" charset="0"/>
                <a:cs typeface="Arial" panose="020B0604020202020204" pitchFamily="34" charset="0"/>
              </a:rPr>
              <a:t> </a:t>
            </a:r>
            <a:r>
              <a:rPr lang="sl-SI" sz="2100" cap="none" dirty="0" smtClean="0">
                <a:latin typeface="Arial" panose="020B0604020202020204" pitchFamily="34" charset="0"/>
                <a:cs typeface="Arial" panose="020B0604020202020204" pitchFamily="34" charset="0"/>
              </a:rPr>
              <a:t>    bodo tekoči prihodki in odhodki izravnali po treh mesecih poslovanja.</a:t>
            </a:r>
          </a:p>
          <a:p>
            <a:pPr>
              <a:spcBef>
                <a:spcPts val="0"/>
              </a:spcBef>
              <a:buFont typeface="Wingdings" panose="05000000000000000000" pitchFamily="2" charset="2"/>
              <a:buChar char="Ø"/>
            </a:pPr>
            <a:r>
              <a:rPr lang="sl-SI" sz="2100" cap="none" dirty="0" smtClean="0">
                <a:latin typeface="Arial" panose="020B0604020202020204" pitchFamily="34" charset="0"/>
                <a:cs typeface="Arial" panose="020B0604020202020204" pitchFamily="34" charset="0"/>
              </a:rPr>
              <a:t>Na podlagi povečevanja obsega prodaje poslovnih učinkov in s tem povezanih </a:t>
            </a:r>
          </a:p>
          <a:p>
            <a:pPr marL="0" indent="0">
              <a:spcBef>
                <a:spcPts val="0"/>
              </a:spcBef>
              <a:buNone/>
            </a:pPr>
            <a:r>
              <a:rPr lang="sl-SI" sz="2100" cap="none" dirty="0" smtClean="0">
                <a:latin typeface="Arial" panose="020B0604020202020204" pitchFamily="34" charset="0"/>
                <a:cs typeface="Arial" panose="020B0604020202020204" pitchFamily="34" charset="0"/>
              </a:rPr>
              <a:t>     prihodkov, bomo zaposlovali predvidene in nove sodelavce, hkrati pa bomo pozorni, </a:t>
            </a:r>
          </a:p>
          <a:p>
            <a:pPr marL="0" indent="0">
              <a:spcBef>
                <a:spcPts val="0"/>
              </a:spcBef>
              <a:buNone/>
            </a:pPr>
            <a:r>
              <a:rPr lang="sl-SI" sz="2100" cap="none" dirty="0">
                <a:latin typeface="Arial" panose="020B0604020202020204" pitchFamily="34" charset="0"/>
                <a:cs typeface="Arial" panose="020B0604020202020204" pitchFamily="34" charset="0"/>
              </a:rPr>
              <a:t> </a:t>
            </a:r>
            <a:r>
              <a:rPr lang="sl-SI" sz="2100" cap="none" dirty="0" smtClean="0">
                <a:latin typeface="Arial" panose="020B0604020202020204" pitchFamily="34" charset="0"/>
                <a:cs typeface="Arial" panose="020B0604020202020204" pitchFamily="34" charset="0"/>
              </a:rPr>
              <a:t>    da se bo dodana vrednost na zaposlenega tudi povečevala!</a:t>
            </a:r>
            <a:endParaRPr lang="sl-SI" sz="2100" cap="none" dirty="0">
              <a:latin typeface="Arial" panose="020B0604020202020204" pitchFamily="34" charset="0"/>
              <a:cs typeface="Arial" panose="020B0604020202020204" pitchFamily="34" charset="0"/>
            </a:endParaRPr>
          </a:p>
          <a:p>
            <a:pPr marL="0" indent="0">
              <a:spcBef>
                <a:spcPts val="0"/>
              </a:spcBef>
              <a:buNone/>
            </a:pPr>
            <a:r>
              <a:rPr lang="sl-SI" sz="2100" dirty="0">
                <a:solidFill>
                  <a:srgbClr val="FFC000"/>
                </a:solidFill>
              </a:rPr>
              <a:t>     </a:t>
            </a:r>
            <a:endParaRPr lang="sl-SI" dirty="0"/>
          </a:p>
        </p:txBody>
      </p:sp>
    </p:spTree>
    <p:extLst>
      <p:ext uri="{BB962C8B-B14F-4D97-AF65-F5344CB8AC3E}">
        <p14:creationId xmlns:p14="http://schemas.microsoft.com/office/powerpoint/2010/main" val="2193108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66809B23-EC40-425A-B89A-F9CE4F0631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0" name="Freeform: Shape 9">
            <a:extLst>
              <a:ext uri="{FF2B5EF4-FFF2-40B4-BE49-F238E27FC236}">
                <a16:creationId xmlns="" xmlns:a16="http://schemas.microsoft.com/office/drawing/2014/main" id="{A601F395-3079-4179-84BA-6654D9F825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Naslov 1">
            <a:extLst>
              <a:ext uri="{FF2B5EF4-FFF2-40B4-BE49-F238E27FC236}">
                <a16:creationId xmlns="" xmlns:a16="http://schemas.microsoft.com/office/drawing/2014/main" id="{789B520B-2008-432F-9A99-4B7666423D56}"/>
              </a:ext>
            </a:extLst>
          </p:cNvPr>
          <p:cNvSpPr>
            <a:spLocks noGrp="1"/>
          </p:cNvSpPr>
          <p:nvPr>
            <p:ph type="title"/>
          </p:nvPr>
        </p:nvSpPr>
        <p:spPr>
          <a:xfrm>
            <a:off x="1286933" y="1061660"/>
            <a:ext cx="9618133" cy="1043108"/>
          </a:xfrm>
        </p:spPr>
        <p:txBody>
          <a:bodyPr>
            <a:normAutofit/>
          </a:bodyPr>
          <a:lstStyle/>
          <a:p>
            <a:pPr algn="ctr"/>
            <a:r>
              <a:rPr lang="sl-SI" sz="4000" dirty="0">
                <a:solidFill>
                  <a:srgbClr val="FFC000"/>
                </a:solidFill>
              </a:rPr>
              <a:t>1. OPIS PODJETJA</a:t>
            </a:r>
            <a:endParaRPr lang="en-GB" sz="4000" dirty="0">
              <a:solidFill>
                <a:srgbClr val="FFC000"/>
              </a:solidFill>
            </a:endParaRPr>
          </a:p>
        </p:txBody>
      </p:sp>
      <p:sp>
        <p:nvSpPr>
          <p:cNvPr id="3" name="Označba mesta vsebine 2">
            <a:extLst>
              <a:ext uri="{FF2B5EF4-FFF2-40B4-BE49-F238E27FC236}">
                <a16:creationId xmlns="" xmlns:a16="http://schemas.microsoft.com/office/drawing/2014/main" id="{670E2B19-EC63-4FEE-906E-8CA025B16301}"/>
              </a:ext>
            </a:extLst>
          </p:cNvPr>
          <p:cNvSpPr>
            <a:spLocks noGrp="1"/>
          </p:cNvSpPr>
          <p:nvPr>
            <p:ph idx="1"/>
          </p:nvPr>
        </p:nvSpPr>
        <p:spPr>
          <a:xfrm>
            <a:off x="1286933" y="2210501"/>
            <a:ext cx="9618133" cy="3586290"/>
          </a:xfrm>
        </p:spPr>
        <p:txBody>
          <a:bodyPr>
            <a:normAutofit fontScale="85000" lnSpcReduction="10000"/>
          </a:bodyPr>
          <a:lstStyle/>
          <a:p>
            <a:pPr>
              <a:lnSpc>
                <a:spcPct val="110000"/>
              </a:lnSpc>
              <a:buFont typeface="Wingdings" panose="05000000000000000000" pitchFamily="2" charset="2"/>
              <a:buChar char="Ø"/>
            </a:pPr>
            <a:r>
              <a:rPr lang="sl-SI" sz="2200" cap="none" dirty="0">
                <a:solidFill>
                  <a:schemeClr val="tx1">
                    <a:lumMod val="85000"/>
                    <a:lumOff val="15000"/>
                  </a:schemeClr>
                </a:solidFill>
                <a:latin typeface="Arial" panose="020B0604020202020204" pitchFamily="34" charset="0"/>
                <a:cs typeface="Arial" panose="020B0604020202020204" pitchFamily="34" charset="0"/>
              </a:rPr>
              <a:t>Smo novo ustavljeno podjetje mladih zagnanih športnikov z željo širjenja</a:t>
            </a:r>
          </a:p>
          <a:p>
            <a:pPr marL="0" indent="0">
              <a:lnSpc>
                <a:spcPct val="110000"/>
              </a:lnSpc>
              <a:buNone/>
            </a:pPr>
            <a:r>
              <a:rPr lang="sl-SI" sz="2200" cap="none" dirty="0">
                <a:solidFill>
                  <a:schemeClr val="tx1">
                    <a:lumMod val="85000"/>
                    <a:lumOff val="15000"/>
                  </a:schemeClr>
                </a:solidFill>
                <a:latin typeface="Arial" panose="020B0604020202020204" pitchFamily="34" charset="0"/>
                <a:cs typeface="Arial" panose="020B0604020202020204" pitchFamily="34" charset="0"/>
              </a:rPr>
              <a:t>     </a:t>
            </a:r>
            <a:r>
              <a:rPr lang="sl-SI" sz="2200" cap="none" dirty="0" smtClean="0">
                <a:solidFill>
                  <a:schemeClr val="tx1">
                    <a:lumMod val="85000"/>
                    <a:lumOff val="15000"/>
                  </a:schemeClr>
                </a:solidFill>
                <a:latin typeface="Arial" panose="020B0604020202020204" pitchFamily="34" charset="0"/>
                <a:cs typeface="Arial" panose="020B0604020202020204" pitchFamily="34" charset="0"/>
              </a:rPr>
              <a:t>zdravega življenjskega sloga med </a:t>
            </a:r>
            <a:r>
              <a:rPr lang="sl-SI" sz="2200" cap="none" dirty="0">
                <a:solidFill>
                  <a:schemeClr val="tx1">
                    <a:lumMod val="85000"/>
                    <a:lumOff val="15000"/>
                  </a:schemeClr>
                </a:solidFill>
                <a:latin typeface="Arial" panose="020B0604020202020204" pitchFamily="34" charset="0"/>
                <a:cs typeface="Arial" panose="020B0604020202020204" pitchFamily="34" charset="0"/>
              </a:rPr>
              <a:t>ljudmi.</a:t>
            </a:r>
          </a:p>
          <a:p>
            <a:pPr>
              <a:lnSpc>
                <a:spcPct val="110000"/>
              </a:lnSpc>
              <a:buFont typeface="Wingdings" panose="05000000000000000000" pitchFamily="2" charset="2"/>
              <a:buChar char="Ø"/>
            </a:pPr>
            <a:r>
              <a:rPr lang="sl-SI" sz="2200" cap="none" dirty="0">
                <a:solidFill>
                  <a:schemeClr val="tx1">
                    <a:lumMod val="85000"/>
                    <a:lumOff val="15000"/>
                  </a:schemeClr>
                </a:solidFill>
                <a:latin typeface="Arial" panose="020B0604020202020204" pitchFamily="34" charset="0"/>
                <a:cs typeface="Arial" panose="020B0604020202020204" pitchFamily="34" charset="0"/>
              </a:rPr>
              <a:t>Ukvarjamo se s prodajo </a:t>
            </a:r>
            <a:r>
              <a:rPr lang="sl-SI" sz="2200" cap="none" dirty="0" smtClean="0">
                <a:solidFill>
                  <a:schemeClr val="tx1">
                    <a:lumMod val="85000"/>
                    <a:lumOff val="15000"/>
                  </a:schemeClr>
                </a:solidFill>
                <a:latin typeface="Arial" panose="020B0604020202020204" pitchFamily="34" charset="0"/>
                <a:cs typeface="Arial" panose="020B0604020202020204" pitchFamily="34" charset="0"/>
              </a:rPr>
              <a:t>športne opreme, športne prehrane in </a:t>
            </a:r>
            <a:r>
              <a:rPr lang="sl-SI" sz="2200" cap="none" dirty="0">
                <a:solidFill>
                  <a:schemeClr val="tx1">
                    <a:lumMod val="85000"/>
                    <a:lumOff val="15000"/>
                  </a:schemeClr>
                </a:solidFill>
                <a:latin typeface="Arial" panose="020B0604020202020204" pitchFamily="34" charset="0"/>
                <a:cs typeface="Arial" panose="020B0604020202020204" pitchFamily="34" charset="0"/>
              </a:rPr>
              <a:t>prehranskih </a:t>
            </a:r>
            <a:endParaRPr lang="sl-SI" sz="2200" cap="none" dirty="0" smtClean="0">
              <a:solidFill>
                <a:schemeClr val="tx1">
                  <a:lumMod val="85000"/>
                  <a:lumOff val="15000"/>
                </a:schemeClr>
              </a:solidFill>
              <a:latin typeface="Arial" panose="020B0604020202020204" pitchFamily="34" charset="0"/>
              <a:cs typeface="Arial" panose="020B0604020202020204" pitchFamily="34" charset="0"/>
            </a:endParaRPr>
          </a:p>
          <a:p>
            <a:pPr marL="0" indent="0">
              <a:lnSpc>
                <a:spcPct val="110000"/>
              </a:lnSpc>
              <a:buNone/>
            </a:pPr>
            <a:r>
              <a:rPr lang="sl-SI" sz="2200" cap="none" dirty="0" smtClean="0">
                <a:solidFill>
                  <a:schemeClr val="tx1">
                    <a:lumMod val="85000"/>
                    <a:lumOff val="15000"/>
                  </a:schemeClr>
                </a:solidFill>
                <a:latin typeface="Arial" panose="020B0604020202020204" pitchFamily="34" charset="0"/>
                <a:cs typeface="Arial" panose="020B0604020202020204" pitchFamily="34" charset="0"/>
              </a:rPr>
              <a:t>     dodatkov ter vodeno </a:t>
            </a:r>
            <a:r>
              <a:rPr lang="sl-SI" sz="2200" cap="none" dirty="0">
                <a:solidFill>
                  <a:schemeClr val="tx1">
                    <a:lumMod val="85000"/>
                    <a:lumOff val="15000"/>
                  </a:schemeClr>
                </a:solidFill>
                <a:latin typeface="Arial" panose="020B0604020202020204" pitchFamily="34" charset="0"/>
                <a:cs typeface="Arial" panose="020B0604020202020204" pitchFamily="34" charset="0"/>
              </a:rPr>
              <a:t>rekreacijsko vadbo</a:t>
            </a:r>
            <a:r>
              <a:rPr lang="sl-SI" sz="2200" cap="none" dirty="0" smtClean="0">
                <a:solidFill>
                  <a:schemeClr val="tx1">
                    <a:lumMod val="85000"/>
                    <a:lumOff val="15000"/>
                  </a:schemeClr>
                </a:solidFill>
                <a:latin typeface="Arial" panose="020B0604020202020204" pitchFamily="34" charset="0"/>
                <a:cs typeface="Arial" panose="020B0604020202020204" pitchFamily="34" charset="0"/>
              </a:rPr>
              <a:t>.</a:t>
            </a:r>
            <a:endParaRPr lang="sl-SI" sz="2200" cap="none" dirty="0">
              <a:solidFill>
                <a:schemeClr val="tx1">
                  <a:lumMod val="85000"/>
                  <a:lumOff val="15000"/>
                </a:schemeClr>
              </a:solidFill>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Ø"/>
            </a:pPr>
            <a:r>
              <a:rPr lang="sl-SI" sz="2200" cap="none" dirty="0" smtClean="0">
                <a:solidFill>
                  <a:schemeClr val="tx1">
                    <a:lumMod val="85000"/>
                    <a:lumOff val="15000"/>
                  </a:schemeClr>
                </a:solidFill>
                <a:latin typeface="Arial" panose="020B0604020202020204" pitchFamily="34" charset="0"/>
                <a:cs typeface="Arial" panose="020B0604020202020204" pitchFamily="34" charset="0"/>
              </a:rPr>
              <a:t>Z rekreacijsko vadbo omogočamo učinkovito uporabo športne opreme in posledično</a:t>
            </a:r>
          </a:p>
          <a:p>
            <a:pPr marL="0" indent="0">
              <a:lnSpc>
                <a:spcPct val="110000"/>
              </a:lnSpc>
              <a:buNone/>
            </a:pPr>
            <a:r>
              <a:rPr lang="sl-SI" sz="2200" cap="none" dirty="0" smtClean="0">
                <a:solidFill>
                  <a:schemeClr val="tx1">
                    <a:lumMod val="85000"/>
                    <a:lumOff val="15000"/>
                  </a:schemeClr>
                </a:solidFill>
                <a:latin typeface="Arial" panose="020B0604020202020204" pitchFamily="34" charset="0"/>
                <a:cs typeface="Arial" panose="020B0604020202020204" pitchFamily="34" charset="0"/>
              </a:rPr>
              <a:t>     skrb za zdrav in aktiven življenjski slog.</a:t>
            </a:r>
          </a:p>
          <a:p>
            <a:pPr>
              <a:lnSpc>
                <a:spcPct val="110000"/>
              </a:lnSpc>
              <a:buFont typeface="Wingdings" panose="05000000000000000000" pitchFamily="2" charset="2"/>
              <a:buChar char="Ø"/>
            </a:pPr>
            <a:r>
              <a:rPr lang="sl-SI" sz="2200" cap="none" dirty="0" smtClean="0">
                <a:solidFill>
                  <a:schemeClr val="tx1">
                    <a:lumMod val="85000"/>
                    <a:lumOff val="15000"/>
                  </a:schemeClr>
                </a:solidFill>
                <a:latin typeface="Arial" panose="020B0604020202020204" pitchFamily="34" charset="0"/>
                <a:cs typeface="Arial" panose="020B0604020202020204" pitchFamily="34" charset="0"/>
              </a:rPr>
              <a:t>Promocija zdravega in aktivnega življenjskega sloga ter svetovanje, pri ljudeh vzbuja</a:t>
            </a:r>
          </a:p>
          <a:p>
            <a:pPr marL="0" indent="0">
              <a:lnSpc>
                <a:spcPct val="110000"/>
              </a:lnSpc>
              <a:buNone/>
            </a:pPr>
            <a:r>
              <a:rPr lang="sl-SI" sz="2200" cap="none" dirty="0" smtClean="0">
                <a:solidFill>
                  <a:schemeClr val="tx1">
                    <a:lumMod val="85000"/>
                    <a:lumOff val="15000"/>
                  </a:schemeClr>
                </a:solidFill>
                <a:latin typeface="Arial" panose="020B0604020202020204" pitchFamily="34" charset="0"/>
                <a:cs typeface="Arial" panose="020B0604020202020204" pitchFamily="34" charset="0"/>
              </a:rPr>
              <a:t>     željo po športni aktivnosti, to pa povečuje prodajo izdelkov.</a:t>
            </a:r>
          </a:p>
          <a:p>
            <a:pPr>
              <a:lnSpc>
                <a:spcPct val="110000"/>
              </a:lnSpc>
              <a:buFont typeface="Wingdings" panose="05000000000000000000" pitchFamily="2" charset="2"/>
              <a:buChar char="Ø"/>
            </a:pPr>
            <a:endParaRPr lang="sl-SI" sz="2200" cap="none" dirty="0" smtClean="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621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66809B23-EC40-425A-B89A-F9CE4F0631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0" name="Freeform: Shape 9">
            <a:extLst>
              <a:ext uri="{FF2B5EF4-FFF2-40B4-BE49-F238E27FC236}">
                <a16:creationId xmlns="" xmlns:a16="http://schemas.microsoft.com/office/drawing/2014/main" id="{A601F395-3079-4179-84BA-6654D9F825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Naslov 1">
            <a:extLst>
              <a:ext uri="{FF2B5EF4-FFF2-40B4-BE49-F238E27FC236}">
                <a16:creationId xmlns="" xmlns:a16="http://schemas.microsoft.com/office/drawing/2014/main" id="{838D6D1C-B944-4C10-AD38-90C83C4811D7}"/>
              </a:ext>
            </a:extLst>
          </p:cNvPr>
          <p:cNvSpPr>
            <a:spLocks noGrp="1"/>
          </p:cNvSpPr>
          <p:nvPr>
            <p:ph type="title"/>
          </p:nvPr>
        </p:nvSpPr>
        <p:spPr>
          <a:xfrm>
            <a:off x="1286933" y="871537"/>
            <a:ext cx="9618133" cy="1043108"/>
          </a:xfrm>
        </p:spPr>
        <p:txBody>
          <a:bodyPr>
            <a:normAutofit/>
          </a:bodyPr>
          <a:lstStyle/>
          <a:p>
            <a:pPr algn="ctr"/>
            <a:r>
              <a:rPr lang="sl-SI" sz="4000" dirty="0"/>
              <a:t>2. Poslovni učinek</a:t>
            </a:r>
            <a:endParaRPr lang="en-GB" sz="4000" dirty="0"/>
          </a:p>
        </p:txBody>
      </p:sp>
      <p:sp>
        <p:nvSpPr>
          <p:cNvPr id="3" name="Označba mesta vsebine 2">
            <a:extLst>
              <a:ext uri="{FF2B5EF4-FFF2-40B4-BE49-F238E27FC236}">
                <a16:creationId xmlns="" xmlns:a16="http://schemas.microsoft.com/office/drawing/2014/main" id="{CA002D5A-6BB1-4E12-95F6-B7C31BC6673A}"/>
              </a:ext>
            </a:extLst>
          </p:cNvPr>
          <p:cNvSpPr>
            <a:spLocks noGrp="1"/>
          </p:cNvSpPr>
          <p:nvPr>
            <p:ph idx="1"/>
          </p:nvPr>
        </p:nvSpPr>
        <p:spPr>
          <a:xfrm>
            <a:off x="1214505" y="1675767"/>
            <a:ext cx="9618133" cy="4459140"/>
          </a:xfrm>
        </p:spPr>
        <p:txBody>
          <a:bodyPr>
            <a:noAutofit/>
          </a:bodyPr>
          <a:lstStyle/>
          <a:p>
            <a:pPr>
              <a:lnSpc>
                <a:spcPct val="100000"/>
              </a:lnSpc>
              <a:spcBef>
                <a:spcPts val="0"/>
              </a:spcBef>
              <a:buFont typeface="Wingdings" panose="05000000000000000000" pitchFamily="2" charset="2"/>
              <a:buChar char="Ø"/>
            </a:pP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UP </a:t>
            </a:r>
            <a:r>
              <a:rPr lang="sl-SI" sz="1800" cap="none" dirty="0" err="1" smtClean="0">
                <a:solidFill>
                  <a:schemeClr val="tx1">
                    <a:lumMod val="85000"/>
                    <a:lumOff val="15000"/>
                  </a:schemeClr>
                </a:solidFill>
                <a:latin typeface="Arial" panose="020B0604020202020204" pitchFamily="34" charset="0"/>
                <a:cs typeface="Arial" panose="020B0604020202020204" pitchFamily="34" charset="0"/>
              </a:rPr>
              <a:t>FitStars</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 d. o. o. zgolj ne prodaja izdelkov, temveč skrbi za kupce. Skrb za kupca je </a:t>
            </a:r>
          </a:p>
          <a:p>
            <a:pPr marL="0" indent="0">
              <a:lnSpc>
                <a:spcPct val="100000"/>
              </a:lnSpc>
              <a:spcBef>
                <a:spcPts val="0"/>
              </a:spcBef>
              <a:buNone/>
            </a:pP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     izkazana z organiziranimi vodenimi rekreacijskimi vadbami, kjer kupci uporabljajo izdelke </a:t>
            </a:r>
          </a:p>
          <a:p>
            <a:pPr marL="0" indent="0">
              <a:lnSpc>
                <a:spcPct val="100000"/>
              </a:lnSpc>
              <a:spcBef>
                <a:spcPts val="0"/>
              </a:spcBef>
              <a:buNone/>
            </a:pP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     UP </a:t>
            </a:r>
            <a:r>
              <a:rPr lang="sl-SI" sz="1800" cap="none" dirty="0" err="1" smtClean="0">
                <a:solidFill>
                  <a:schemeClr val="tx1">
                    <a:lumMod val="85000"/>
                    <a:lumOff val="15000"/>
                  </a:schemeClr>
                </a:solidFill>
                <a:latin typeface="Arial" panose="020B0604020202020204" pitchFamily="34" charset="0"/>
                <a:cs typeface="Arial" panose="020B0604020202020204" pitchFamily="34" charset="0"/>
              </a:rPr>
              <a:t>FitStars</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 d. o. o. </a:t>
            </a:r>
          </a:p>
          <a:p>
            <a:pPr>
              <a:lnSpc>
                <a:spcPct val="100000"/>
              </a:lnSpc>
              <a:spcBef>
                <a:spcPts val="0"/>
              </a:spcBef>
              <a:buFont typeface="Wingdings" panose="05000000000000000000" pitchFamily="2" charset="2"/>
              <a:buChar char="Ø"/>
            </a:pP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Izdelki so priznanih blagovnih znamk z dostopno ceno. Izdelke uporabljajo tudi  </a:t>
            </a:r>
          </a:p>
          <a:p>
            <a:pPr marL="0" indent="0">
              <a:lnSpc>
                <a:spcPct val="100000"/>
              </a:lnSpc>
              <a:spcBef>
                <a:spcPts val="0"/>
              </a:spcBef>
              <a:buNone/>
            </a:pP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     profesionalni športniki. Narejeni so iz kakovostnih materialov, ki ne dražijo kože in</a:t>
            </a:r>
          </a:p>
          <a:p>
            <a:pPr marL="0" indent="0">
              <a:lnSpc>
                <a:spcPct val="100000"/>
              </a:lnSpc>
              <a:spcBef>
                <a:spcPts val="0"/>
              </a:spcBef>
              <a:buNone/>
            </a:pP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     uporabnike ne </a:t>
            </a:r>
            <a:r>
              <a:rPr lang="sl-SI" sz="1800" cap="none" dirty="0">
                <a:solidFill>
                  <a:schemeClr val="tx1">
                    <a:lumMod val="85000"/>
                    <a:lumOff val="15000"/>
                  </a:schemeClr>
                </a:solidFill>
                <a:latin typeface="Arial" panose="020B0604020202020204" pitchFamily="34" charset="0"/>
                <a:cs typeface="Arial" panose="020B0604020202020204" pitchFamily="34" charset="0"/>
              </a:rPr>
              <a:t>ovirajo pri športnih </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aktivnostih.</a:t>
            </a:r>
            <a:endParaRPr lang="sl-SI" sz="1800" cap="none" dirty="0">
              <a:solidFill>
                <a:schemeClr val="tx1">
                  <a:lumMod val="85000"/>
                  <a:lumOff val="15000"/>
                </a:schemeClr>
              </a:solidFill>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Ø"/>
            </a:pP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V </a:t>
            </a:r>
            <a:r>
              <a:rPr lang="sl-SI" sz="1800" cap="none" dirty="0">
                <a:solidFill>
                  <a:schemeClr val="tx1">
                    <a:lumMod val="85000"/>
                    <a:lumOff val="15000"/>
                  </a:schemeClr>
                </a:solidFill>
                <a:latin typeface="Arial" panose="020B0604020202020204" pitchFamily="34" charset="0"/>
                <a:cs typeface="Arial" panose="020B0604020202020204" pitchFamily="34" charset="0"/>
              </a:rPr>
              <a:t>prihodnosti bomo </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poslovne učinke nadgrajevali z vključevanjem novih izdelkov v</a:t>
            </a:r>
          </a:p>
          <a:p>
            <a:pPr marL="0" indent="0">
              <a:lnSpc>
                <a:spcPct val="100000"/>
              </a:lnSpc>
              <a:spcBef>
                <a:spcPts val="0"/>
              </a:spcBef>
              <a:buNone/>
            </a:pPr>
            <a:r>
              <a:rPr lang="sl-SI" sz="1800" cap="none" dirty="0">
                <a:solidFill>
                  <a:schemeClr val="tx1">
                    <a:lumMod val="85000"/>
                    <a:lumOff val="15000"/>
                  </a:schemeClr>
                </a:solidFill>
                <a:latin typeface="Arial" panose="020B0604020202020204" pitchFamily="34" charset="0"/>
                <a:cs typeface="Arial" panose="020B0604020202020204" pitchFamily="34" charset="0"/>
              </a:rPr>
              <a:t> </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    prodajni sortiment, na področju storitev pa dodatno uvajali </a:t>
            </a:r>
            <a:r>
              <a:rPr lang="sl-SI" sz="1800" cap="none" dirty="0" err="1" smtClean="0">
                <a:solidFill>
                  <a:schemeClr val="tx1">
                    <a:lumMod val="85000"/>
                    <a:lumOff val="15000"/>
                  </a:schemeClr>
                </a:solidFill>
                <a:latin typeface="Arial" panose="020B0604020202020204" pitchFamily="34" charset="0"/>
                <a:cs typeface="Arial" panose="020B0604020202020204" pitchFamily="34" charset="0"/>
              </a:rPr>
              <a:t>kineziologijo</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 fizioterapijo, </a:t>
            </a:r>
          </a:p>
          <a:p>
            <a:pPr marL="0" indent="0">
              <a:lnSpc>
                <a:spcPct val="100000"/>
              </a:lnSpc>
              <a:spcBef>
                <a:spcPts val="0"/>
              </a:spcBef>
              <a:buNone/>
            </a:pPr>
            <a:r>
              <a:rPr lang="sl-SI" sz="1800" cap="none" dirty="0">
                <a:solidFill>
                  <a:schemeClr val="tx1">
                    <a:lumMod val="85000"/>
                    <a:lumOff val="15000"/>
                  </a:schemeClr>
                </a:solidFill>
                <a:latin typeface="Arial" panose="020B0604020202020204" pitchFamily="34" charset="0"/>
                <a:cs typeface="Arial" panose="020B0604020202020204" pitchFamily="34" charset="0"/>
              </a:rPr>
              <a:t> </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    prehrano in osebno svetovanje. </a:t>
            </a:r>
          </a:p>
          <a:p>
            <a:pPr>
              <a:lnSpc>
                <a:spcPct val="100000"/>
              </a:lnSpc>
              <a:spcBef>
                <a:spcPts val="0"/>
              </a:spcBef>
              <a:buFont typeface="Wingdings" panose="05000000000000000000" pitchFamily="2" charset="2"/>
              <a:buChar char="Ø"/>
            </a:pP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Vodeno rekreacijsko vadbo bomo po pandemiji izvajali tudi na prostem, na igrišču, v</a:t>
            </a:r>
          </a:p>
          <a:p>
            <a:pPr marL="0" indent="0">
              <a:lnSpc>
                <a:spcPct val="100000"/>
              </a:lnSpc>
              <a:spcBef>
                <a:spcPts val="0"/>
              </a:spcBef>
              <a:buNone/>
            </a:pPr>
            <a:r>
              <a:rPr lang="sl-SI" sz="1800" cap="none" dirty="0">
                <a:solidFill>
                  <a:schemeClr val="tx1">
                    <a:lumMod val="85000"/>
                    <a:lumOff val="15000"/>
                  </a:schemeClr>
                </a:solidFill>
                <a:latin typeface="Arial" panose="020B0604020202020204" pitchFamily="34" charset="0"/>
                <a:cs typeface="Arial" panose="020B0604020202020204" pitchFamily="34" charset="0"/>
              </a:rPr>
              <a:t> </a:t>
            </a:r>
            <a:r>
              <a:rPr lang="sl-SI" sz="1800" cap="none" dirty="0" smtClean="0">
                <a:solidFill>
                  <a:schemeClr val="tx1">
                    <a:lumMod val="85000"/>
                    <a:lumOff val="15000"/>
                  </a:schemeClr>
                </a:solidFill>
                <a:latin typeface="Arial" panose="020B0604020202020204" pitchFamily="34" charset="0"/>
                <a:cs typeface="Arial" panose="020B0604020202020204" pitchFamily="34" charset="0"/>
              </a:rPr>
              <a:t>    telovadnici, drugih dvoranah ipd.</a:t>
            </a:r>
            <a:endParaRPr lang="sl-SI" sz="1800" cap="none" dirty="0">
              <a:solidFill>
                <a:schemeClr val="tx1">
                  <a:lumMod val="85000"/>
                  <a:lumOff val="15000"/>
                </a:schemeClr>
              </a:solidFill>
              <a:latin typeface="Arial" panose="020B0604020202020204" pitchFamily="34" charset="0"/>
              <a:cs typeface="Arial" panose="020B0604020202020204" pitchFamily="34" charset="0"/>
            </a:endParaRPr>
          </a:p>
          <a:p>
            <a:pPr lvl="0">
              <a:lnSpc>
                <a:spcPct val="100000"/>
              </a:lnSpc>
              <a:spcBef>
                <a:spcPts val="0"/>
              </a:spcBef>
              <a:buClr>
                <a:srgbClr val="FFCA08"/>
              </a:buClr>
              <a:buFont typeface="Wingdings" panose="05000000000000000000" pitchFamily="2" charset="2"/>
              <a:buChar char="Ø"/>
            </a:pP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Najboljša zaščita poslovnih učinkov je dobra kvaliteta, profesionalen odnos in</a:t>
            </a:r>
          </a:p>
          <a:p>
            <a:pPr marL="0" lvl="0" indent="0">
              <a:lnSpc>
                <a:spcPct val="100000"/>
              </a:lnSpc>
              <a:spcBef>
                <a:spcPts val="0"/>
              </a:spcBef>
              <a:buClr>
                <a:srgbClr val="FFCA08"/>
              </a:buClr>
              <a:buNone/>
            </a:pPr>
            <a:r>
              <a:rPr lang="sl-SI" sz="1800" cap="none" dirty="0">
                <a:solidFill>
                  <a:prstClr val="white">
                    <a:lumMod val="85000"/>
                    <a:lumOff val="15000"/>
                  </a:prstClr>
                </a:solidFill>
                <a:latin typeface="Arial" panose="020B0604020202020204" pitchFamily="34" charset="0"/>
                <a:cs typeface="Arial" panose="020B0604020202020204" pitchFamily="34" charset="0"/>
              </a:rPr>
              <a:t> </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    prilagodljivost. Stroškovno bomo učinkovitejši preko povečanja prodaje, saj bodo stroški </a:t>
            </a:r>
          </a:p>
          <a:p>
            <a:pPr marL="0" lvl="0" indent="0">
              <a:lnSpc>
                <a:spcPct val="100000"/>
              </a:lnSpc>
              <a:spcBef>
                <a:spcPts val="0"/>
              </a:spcBef>
              <a:buClr>
                <a:srgbClr val="FFCA08"/>
              </a:buClr>
              <a:buNone/>
            </a:pPr>
            <a:r>
              <a:rPr lang="sl-SI" sz="1800" cap="none" dirty="0">
                <a:solidFill>
                  <a:prstClr val="white">
                    <a:lumMod val="85000"/>
                    <a:lumOff val="15000"/>
                  </a:prstClr>
                </a:solidFill>
                <a:latin typeface="Arial" panose="020B0604020202020204" pitchFamily="34" charset="0"/>
                <a:cs typeface="Arial" panose="020B0604020202020204" pitchFamily="34" charset="0"/>
              </a:rPr>
              <a:t> </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    na enoto nižji, hkrati pa bomo z uveljavitvijo na trgu in boljšega </a:t>
            </a:r>
            <a:r>
              <a:rPr lang="sl-SI" sz="1800" cap="none" dirty="0" err="1" smtClean="0">
                <a:solidFill>
                  <a:prstClr val="white">
                    <a:lumMod val="85000"/>
                    <a:lumOff val="15000"/>
                  </a:prstClr>
                </a:solidFill>
                <a:latin typeface="Arial" panose="020B0604020202020204" pitchFamily="34" charset="0"/>
                <a:cs typeface="Arial" panose="020B0604020202020204" pitchFamily="34" charset="0"/>
              </a:rPr>
              <a:t>pozicioniranja</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 lahko zvišali </a:t>
            </a:r>
          </a:p>
          <a:p>
            <a:pPr marL="0" lvl="0" indent="0">
              <a:lnSpc>
                <a:spcPct val="100000"/>
              </a:lnSpc>
              <a:spcBef>
                <a:spcPts val="0"/>
              </a:spcBef>
              <a:buClr>
                <a:srgbClr val="FFCA08"/>
              </a:buClr>
              <a:buNone/>
            </a:pPr>
            <a:r>
              <a:rPr lang="sl-SI" sz="1800" cap="none" dirty="0">
                <a:solidFill>
                  <a:prstClr val="white">
                    <a:lumMod val="85000"/>
                    <a:lumOff val="15000"/>
                  </a:prstClr>
                </a:solidFill>
                <a:latin typeface="Arial" panose="020B0604020202020204" pitchFamily="34" charset="0"/>
                <a:cs typeface="Arial" panose="020B0604020202020204" pitchFamily="34" charset="0"/>
              </a:rPr>
              <a:t> </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    cene.</a:t>
            </a:r>
            <a:endParaRPr lang="sl-SI" sz="1800" cap="none" dirty="0">
              <a:solidFill>
                <a:prstClr val="white">
                  <a:lumMod val="85000"/>
                  <a:lumOff val="15000"/>
                </a:prstClr>
              </a:solidFill>
              <a:latin typeface="Arial" panose="020B0604020202020204" pitchFamily="34" charset="0"/>
              <a:cs typeface="Arial" panose="020B0604020202020204" pitchFamily="34" charset="0"/>
            </a:endParaRPr>
          </a:p>
          <a:p>
            <a:pPr marL="0" lvl="0" indent="0">
              <a:lnSpc>
                <a:spcPct val="100000"/>
              </a:lnSpc>
              <a:spcBef>
                <a:spcPts val="0"/>
              </a:spcBef>
              <a:buClr>
                <a:srgbClr val="FFCA08"/>
              </a:buClr>
              <a:buNone/>
            </a:pPr>
            <a:r>
              <a:rPr lang="sl-SI" sz="1800" cap="none" dirty="0">
                <a:solidFill>
                  <a:prstClr val="white">
                    <a:lumMod val="85000"/>
                    <a:lumOff val="15000"/>
                  </a:prstClr>
                </a:solidFill>
                <a:latin typeface="Arial" panose="020B0604020202020204" pitchFamily="34" charset="0"/>
                <a:cs typeface="Arial" panose="020B0604020202020204" pitchFamily="34" charset="0"/>
              </a:rPr>
              <a:t>     </a:t>
            </a:r>
            <a:endParaRPr lang="sl-SI" sz="1800" cap="none"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256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9" dur="500"/>
                                        <p:tgtEl>
                                          <p:spTgt spid="3">
                                            <p:txEl>
                                              <p:pRg st="7" end="7"/>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p:cTn id="5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4" dur="500"/>
                                        <p:tgtEl>
                                          <p:spTgt spid="3">
                                            <p:txEl>
                                              <p:pRg st="8" end="8"/>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p:cTn id="5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9" dur="500"/>
                                        <p:tgtEl>
                                          <p:spTgt spid="3">
                                            <p:txEl>
                                              <p:pRg st="9" end="9"/>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calcmode="lin" valueType="num">
                                      <p:cBhvr>
                                        <p:cTn id="6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4" dur="500"/>
                                        <p:tgtEl>
                                          <p:spTgt spid="3">
                                            <p:txEl>
                                              <p:pRg st="10" end="10"/>
                                            </p:txEl>
                                          </p:spTgt>
                                        </p:tgtEl>
                                      </p:cBhvr>
                                    </p:animEffect>
                                  </p:childTnLst>
                                </p:cTn>
                              </p:par>
                              <p:par>
                                <p:cTn id="65" presetID="53" presetClass="entr" presetSubtype="16" fill="hold"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p:cTn id="6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9" dur="500"/>
                                        <p:tgtEl>
                                          <p:spTgt spid="3">
                                            <p:txEl>
                                              <p:pRg st="11" end="11"/>
                                            </p:txEl>
                                          </p:spTgt>
                                        </p:tgtEl>
                                      </p:cBhvr>
                                    </p:animEffect>
                                  </p:childTnLst>
                                </p:cTn>
                              </p:par>
                              <p:par>
                                <p:cTn id="70" presetID="53" presetClass="entr" presetSubtype="16" fill="hold" nodeType="with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 calcmode="lin" valueType="num">
                                      <p:cBhvr>
                                        <p:cTn id="72"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3"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74" dur="500"/>
                                        <p:tgtEl>
                                          <p:spTgt spid="3">
                                            <p:txEl>
                                              <p:pRg st="12" end="12"/>
                                            </p:txEl>
                                          </p:spTgt>
                                        </p:tgtEl>
                                      </p:cBhvr>
                                    </p:animEffect>
                                  </p:childTnLst>
                                </p:cTn>
                              </p:par>
                              <p:par>
                                <p:cTn id="75" presetID="53" presetClass="entr" presetSubtype="16" fill="hold" nodeType="with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 calcmode="lin" valueType="num">
                                      <p:cBhvr>
                                        <p:cTn id="77"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79" dur="500"/>
                                        <p:tgtEl>
                                          <p:spTgt spid="3">
                                            <p:txEl>
                                              <p:pRg st="13" end="13"/>
                                            </p:txEl>
                                          </p:spTgt>
                                        </p:tgtEl>
                                      </p:cBhvr>
                                    </p:animEffect>
                                  </p:childTnLst>
                                </p:cTn>
                              </p:par>
                              <p:par>
                                <p:cTn id="80" presetID="53" presetClass="entr" presetSubtype="16" fill="hold" nodeType="with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 calcmode="lin" valueType="num">
                                      <p:cBhvr>
                                        <p:cTn id="82"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83"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84" dur="500"/>
                                        <p:tgtEl>
                                          <p:spTgt spid="3">
                                            <p:txEl>
                                              <p:pRg st="14" end="14"/>
                                            </p:txEl>
                                          </p:spTgt>
                                        </p:tgtEl>
                                      </p:cBhvr>
                                    </p:animEffect>
                                  </p:childTnLst>
                                </p:cTn>
                              </p:par>
                              <p:par>
                                <p:cTn id="85" presetID="53" presetClass="entr" presetSubtype="16" fill="hold" nodeType="with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 calcmode="lin" valueType="num">
                                      <p:cBhvr>
                                        <p:cTn id="87"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88"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89"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66809B23-EC40-425A-B89A-F9CE4F0631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0" name="Freeform: Shape 9">
            <a:extLst>
              <a:ext uri="{FF2B5EF4-FFF2-40B4-BE49-F238E27FC236}">
                <a16:creationId xmlns="" xmlns:a16="http://schemas.microsoft.com/office/drawing/2014/main" id="{A601F395-3079-4179-84BA-6654D9F825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Naslov 1">
            <a:extLst>
              <a:ext uri="{FF2B5EF4-FFF2-40B4-BE49-F238E27FC236}">
                <a16:creationId xmlns="" xmlns:a16="http://schemas.microsoft.com/office/drawing/2014/main" id="{0C797E43-D6C4-4CED-9389-4E0AF2B31CE8}"/>
              </a:ext>
            </a:extLst>
          </p:cNvPr>
          <p:cNvSpPr>
            <a:spLocks noGrp="1"/>
          </p:cNvSpPr>
          <p:nvPr>
            <p:ph type="title"/>
          </p:nvPr>
        </p:nvSpPr>
        <p:spPr>
          <a:xfrm>
            <a:off x="1286931" y="899369"/>
            <a:ext cx="9618134" cy="721201"/>
          </a:xfrm>
        </p:spPr>
        <p:txBody>
          <a:bodyPr>
            <a:normAutofit/>
          </a:bodyPr>
          <a:lstStyle/>
          <a:p>
            <a:pPr algn="ctr"/>
            <a:r>
              <a:rPr lang="sl-SI" sz="4000" dirty="0"/>
              <a:t>3. PRODAJA</a:t>
            </a:r>
            <a:endParaRPr lang="en-GB" sz="4000" dirty="0"/>
          </a:p>
        </p:txBody>
      </p:sp>
      <p:sp>
        <p:nvSpPr>
          <p:cNvPr id="3" name="Označba mesta vsebine 2">
            <a:extLst>
              <a:ext uri="{FF2B5EF4-FFF2-40B4-BE49-F238E27FC236}">
                <a16:creationId xmlns="" xmlns:a16="http://schemas.microsoft.com/office/drawing/2014/main" id="{BCA52D5E-F41B-4F5F-ADD3-45B7C54453C1}"/>
              </a:ext>
            </a:extLst>
          </p:cNvPr>
          <p:cNvSpPr>
            <a:spLocks noGrp="1"/>
          </p:cNvSpPr>
          <p:nvPr>
            <p:ph idx="1"/>
          </p:nvPr>
        </p:nvSpPr>
        <p:spPr>
          <a:xfrm>
            <a:off x="1286932" y="1945521"/>
            <a:ext cx="9618133" cy="4152130"/>
          </a:xfrm>
        </p:spPr>
        <p:txBody>
          <a:bodyPr>
            <a:normAutofit fontScale="92500" lnSpcReduction="10000"/>
          </a:bodyPr>
          <a:lstStyle/>
          <a:p>
            <a:pPr marL="0" indent="0">
              <a:buNone/>
            </a:pPr>
            <a:r>
              <a:rPr lang="sl-SI" sz="1900" dirty="0" smtClean="0">
                <a:solidFill>
                  <a:srgbClr val="FFC000"/>
                </a:solidFill>
              </a:rPr>
              <a:t>    </a:t>
            </a:r>
          </a:p>
          <a:p>
            <a:pPr>
              <a:spcBef>
                <a:spcPts val="0"/>
              </a:spcBef>
              <a:buFont typeface="Wingdings" panose="05000000000000000000" pitchFamily="2" charset="2"/>
              <a:buChar char="Ø"/>
            </a:pPr>
            <a:r>
              <a:rPr lang="sl-SI" sz="1900" dirty="0" smtClean="0">
                <a:solidFill>
                  <a:schemeClr val="tx1">
                    <a:lumMod val="85000"/>
                    <a:lumOff val="15000"/>
                  </a:schemeClr>
                </a:solidFill>
              </a:rPr>
              <a:t> </a:t>
            </a:r>
            <a:r>
              <a:rPr lang="sl-SI" sz="1900" cap="none" dirty="0" smtClean="0">
                <a:solidFill>
                  <a:schemeClr val="tx1">
                    <a:lumMod val="85000"/>
                    <a:lumOff val="15000"/>
                  </a:schemeClr>
                </a:solidFill>
                <a:latin typeface="Arial" panose="020B0604020202020204" pitchFamily="34" charset="0"/>
                <a:cs typeface="Arial" panose="020B0604020202020204" pitchFamily="34" charset="0"/>
              </a:rPr>
              <a:t>Ker smo novo ustanovljeno podjetje smo začetno poslovanje osredotočili le na </a:t>
            </a:r>
          </a:p>
          <a:p>
            <a:pPr marL="0" indent="0">
              <a:spcBef>
                <a:spcPts val="0"/>
              </a:spcBef>
              <a:buNone/>
            </a:pPr>
            <a:r>
              <a:rPr lang="sl-SI" sz="1900" cap="none" dirty="0" smtClean="0">
                <a:solidFill>
                  <a:schemeClr val="tx1">
                    <a:lumMod val="85000"/>
                    <a:lumOff val="15000"/>
                  </a:schemeClr>
                </a:solidFill>
                <a:latin typeface="Arial" panose="020B0604020202020204" pitchFamily="34" charset="0"/>
                <a:cs typeface="Arial" panose="020B0604020202020204" pitchFamily="34" charset="0"/>
              </a:rPr>
              <a:t>     slovenski trg. V prihodnje pa se želimo uveljaviti </a:t>
            </a:r>
            <a:r>
              <a:rPr lang="sl-SI" sz="1900" cap="none" dirty="0">
                <a:solidFill>
                  <a:schemeClr val="tx1">
                    <a:lumMod val="85000"/>
                    <a:lumOff val="15000"/>
                  </a:schemeClr>
                </a:solidFill>
                <a:latin typeface="Arial" panose="020B0604020202020204" pitchFamily="34" charset="0"/>
                <a:cs typeface="Arial" panose="020B0604020202020204" pitchFamily="34" charset="0"/>
              </a:rPr>
              <a:t>tudi na tujem trgu. </a:t>
            </a:r>
            <a:r>
              <a:rPr lang="sl-SI" sz="1900" cap="none" dirty="0" smtClean="0">
                <a:solidFill>
                  <a:schemeClr val="tx1">
                    <a:lumMod val="85000"/>
                    <a:lumOff val="15000"/>
                  </a:schemeClr>
                </a:solidFill>
                <a:latin typeface="Arial" panose="020B0604020202020204" pitchFamily="34" charset="0"/>
                <a:cs typeface="Arial" panose="020B0604020202020204" pitchFamily="34" charset="0"/>
              </a:rPr>
              <a:t>Najprej se bomo</a:t>
            </a:r>
            <a:endParaRPr lang="sl-SI" sz="1900" cap="none" dirty="0">
              <a:solidFill>
                <a:schemeClr val="tx1">
                  <a:lumMod val="85000"/>
                  <a:lumOff val="15000"/>
                </a:schemeClr>
              </a:solidFill>
              <a:latin typeface="Arial" panose="020B0604020202020204" pitchFamily="34" charset="0"/>
              <a:cs typeface="Arial" panose="020B0604020202020204" pitchFamily="34" charset="0"/>
            </a:endParaRPr>
          </a:p>
          <a:p>
            <a:pPr marL="0" indent="0">
              <a:spcBef>
                <a:spcPts val="0"/>
              </a:spcBef>
              <a:buNone/>
            </a:pPr>
            <a:r>
              <a:rPr lang="sl-SI" sz="1900" cap="none" dirty="0">
                <a:solidFill>
                  <a:schemeClr val="tx1">
                    <a:lumMod val="85000"/>
                    <a:lumOff val="15000"/>
                  </a:schemeClr>
                </a:solidFill>
                <a:latin typeface="Arial" panose="020B0604020202020204" pitchFamily="34" charset="0"/>
                <a:cs typeface="Arial" panose="020B0604020202020204" pitchFamily="34" charset="0"/>
              </a:rPr>
              <a:t>     </a:t>
            </a:r>
            <a:r>
              <a:rPr lang="sl-SI" sz="1900" cap="none" dirty="0" smtClean="0">
                <a:solidFill>
                  <a:schemeClr val="tx1">
                    <a:lumMod val="85000"/>
                    <a:lumOff val="15000"/>
                  </a:schemeClr>
                </a:solidFill>
                <a:latin typeface="Arial" panose="020B0604020202020204" pitchFamily="34" charset="0"/>
                <a:cs typeface="Arial" panose="020B0604020202020204" pitchFamily="34" charset="0"/>
              </a:rPr>
              <a:t>osredotočil </a:t>
            </a:r>
            <a:r>
              <a:rPr lang="sl-SI" sz="1900" cap="none" dirty="0">
                <a:solidFill>
                  <a:schemeClr val="tx1">
                    <a:lumMod val="85000"/>
                    <a:lumOff val="15000"/>
                  </a:schemeClr>
                </a:solidFill>
                <a:latin typeface="Arial" panose="020B0604020202020204" pitchFamily="34" charset="0"/>
                <a:cs typeface="Arial" panose="020B0604020202020204" pitchFamily="34" charset="0"/>
              </a:rPr>
              <a:t>na </a:t>
            </a:r>
            <a:r>
              <a:rPr lang="sl-SI" sz="1900" cap="none" dirty="0" smtClean="0">
                <a:solidFill>
                  <a:schemeClr val="tx1">
                    <a:lumMod val="85000"/>
                    <a:lumOff val="15000"/>
                  </a:schemeClr>
                </a:solidFill>
                <a:latin typeface="Arial" panose="020B0604020202020204" pitchFamily="34" charset="0"/>
                <a:cs typeface="Arial" panose="020B0604020202020204" pitchFamily="34" charset="0"/>
              </a:rPr>
              <a:t>trge </a:t>
            </a:r>
            <a:r>
              <a:rPr lang="sl-SI" sz="1900" cap="none" dirty="0">
                <a:solidFill>
                  <a:schemeClr val="tx1">
                    <a:lumMod val="85000"/>
                    <a:lumOff val="15000"/>
                  </a:schemeClr>
                </a:solidFill>
                <a:latin typeface="Arial" panose="020B0604020202020204" pitchFamily="34" charset="0"/>
                <a:cs typeface="Arial" panose="020B0604020202020204" pitchFamily="34" charset="0"/>
              </a:rPr>
              <a:t>sosednih </a:t>
            </a:r>
            <a:r>
              <a:rPr lang="sl-SI" sz="1900" cap="none" dirty="0" smtClean="0">
                <a:solidFill>
                  <a:schemeClr val="tx1">
                    <a:lumMod val="85000"/>
                    <a:lumOff val="15000"/>
                  </a:schemeClr>
                </a:solidFill>
                <a:latin typeface="Arial" panose="020B0604020202020204" pitchFamily="34" charset="0"/>
                <a:cs typeface="Arial" panose="020B0604020202020204" pitchFamily="34" charset="0"/>
              </a:rPr>
              <a:t>držav, kasneje pa tudi širše, vse skladno z organsko</a:t>
            </a:r>
          </a:p>
          <a:p>
            <a:pPr marL="0" indent="0">
              <a:spcBef>
                <a:spcPts val="0"/>
              </a:spcBef>
              <a:buNone/>
            </a:pPr>
            <a:r>
              <a:rPr lang="sl-SI" sz="1900" cap="none" dirty="0">
                <a:solidFill>
                  <a:schemeClr val="tx1">
                    <a:lumMod val="85000"/>
                    <a:lumOff val="15000"/>
                  </a:schemeClr>
                </a:solidFill>
                <a:latin typeface="Arial" panose="020B0604020202020204" pitchFamily="34" charset="0"/>
                <a:cs typeface="Arial" panose="020B0604020202020204" pitchFamily="34" charset="0"/>
              </a:rPr>
              <a:t> </a:t>
            </a:r>
            <a:r>
              <a:rPr lang="sl-SI" sz="1900" cap="none" dirty="0" smtClean="0">
                <a:solidFill>
                  <a:schemeClr val="tx1">
                    <a:lumMod val="85000"/>
                    <a:lumOff val="15000"/>
                  </a:schemeClr>
                </a:solidFill>
                <a:latin typeface="Arial" panose="020B0604020202020204" pitchFamily="34" charset="0"/>
                <a:cs typeface="Arial" panose="020B0604020202020204" pitchFamily="34" charset="0"/>
              </a:rPr>
              <a:t>    rastjo podjetja.</a:t>
            </a:r>
            <a:endParaRPr lang="sl-SI" sz="1900" cap="none" dirty="0" smtClean="0">
              <a:solidFill>
                <a:srgbClr val="FFC000"/>
              </a:solidFill>
              <a:cs typeface="Arial" panose="020B0604020202020204" pitchFamily="34" charset="0"/>
            </a:endParaRPr>
          </a:p>
          <a:p>
            <a:pPr>
              <a:spcBef>
                <a:spcPts val="0"/>
              </a:spcBef>
              <a:buFont typeface="Wingdings" panose="05000000000000000000" pitchFamily="2" charset="2"/>
              <a:buChar char="Ø"/>
            </a:pPr>
            <a:r>
              <a:rPr lang="pl-PL" sz="1900" cap="none" dirty="0" smtClean="0">
                <a:latin typeface="Arial" panose="020B0604020202020204" pitchFamily="34" charset="0"/>
                <a:cs typeface="Arial" panose="020B0604020202020204" pitchFamily="34" charset="0"/>
              </a:rPr>
              <a:t>Ciljna skupina uporabnikov (kupcev) so ljudje med desetim in šestdesetim letom  </a:t>
            </a:r>
          </a:p>
          <a:p>
            <a:pPr marL="0" indent="0">
              <a:spcBef>
                <a:spcPts val="0"/>
              </a:spcBef>
              <a:buNone/>
            </a:pPr>
            <a:r>
              <a:rPr lang="pl-PL" sz="1900" cap="none" dirty="0">
                <a:latin typeface="Arial" panose="020B0604020202020204" pitchFamily="34" charset="0"/>
                <a:cs typeface="Arial" panose="020B0604020202020204" pitchFamily="34" charset="0"/>
              </a:rPr>
              <a:t> </a:t>
            </a:r>
            <a:r>
              <a:rPr lang="pl-PL" sz="1900" cap="none" dirty="0" smtClean="0">
                <a:latin typeface="Arial" panose="020B0604020202020204" pitchFamily="34" charset="0"/>
                <a:cs typeface="Arial" panose="020B0604020202020204" pitchFamily="34" charset="0"/>
              </a:rPr>
              <a:t>    starosti. Seveda so možne tudi izjeme.  </a:t>
            </a:r>
          </a:p>
          <a:p>
            <a:pPr>
              <a:spcBef>
                <a:spcPts val="0"/>
              </a:spcBef>
              <a:buFont typeface="Wingdings" panose="05000000000000000000" pitchFamily="2" charset="2"/>
              <a:buChar char="Ø"/>
            </a:pPr>
            <a:r>
              <a:rPr lang="pl-PL" sz="1900" cap="none" dirty="0" smtClean="0">
                <a:latin typeface="Arial" panose="020B0604020202020204" pitchFamily="34" charset="0"/>
                <a:cs typeface="Arial" panose="020B0604020202020204" pitchFamily="34" charset="0"/>
              </a:rPr>
              <a:t>Računamo na 5 odstotni tržni delež ciljne polulacije, kar pomeni 67.000 oseb.</a:t>
            </a:r>
          </a:p>
          <a:p>
            <a:pPr lvl="0">
              <a:spcBef>
                <a:spcPts val="0"/>
              </a:spcBef>
              <a:buClr>
                <a:srgbClr val="FFCA08"/>
              </a:buClr>
              <a:buFont typeface="Wingdings" panose="05000000000000000000" pitchFamily="2" charset="2"/>
              <a:buChar char="Ø"/>
            </a:pPr>
            <a:r>
              <a:rPr lang="pl-PL" sz="1900" cap="none" dirty="0" smtClean="0">
                <a:solidFill>
                  <a:prstClr val="white"/>
                </a:solidFill>
                <a:latin typeface="Arial" panose="020B0604020202020204" pitchFamily="34" charset="0"/>
                <a:cs typeface="Arial" panose="020B0604020202020204" pitchFamily="34" charset="0"/>
              </a:rPr>
              <a:t>Pet odstotni tržni delež ciljne populacije v obmejnih državah Slovenije pa predstavlja 2,7 </a:t>
            </a:r>
          </a:p>
          <a:p>
            <a:pPr marL="0" lvl="0" indent="0">
              <a:spcBef>
                <a:spcPts val="0"/>
              </a:spcBef>
              <a:buClr>
                <a:srgbClr val="FFCA08"/>
              </a:buClr>
              <a:buNone/>
            </a:pPr>
            <a:r>
              <a:rPr lang="pl-PL" sz="1900" cap="none" dirty="0">
                <a:solidFill>
                  <a:prstClr val="white"/>
                </a:solidFill>
                <a:latin typeface="Arial" panose="020B0604020202020204" pitchFamily="34" charset="0"/>
                <a:cs typeface="Arial" panose="020B0604020202020204" pitchFamily="34" charset="0"/>
              </a:rPr>
              <a:t> </a:t>
            </a:r>
            <a:r>
              <a:rPr lang="pl-PL" sz="1900" cap="none" dirty="0" smtClean="0">
                <a:solidFill>
                  <a:prstClr val="white"/>
                </a:solidFill>
                <a:latin typeface="Arial" panose="020B0604020202020204" pitchFamily="34" charset="0"/>
                <a:cs typeface="Arial" panose="020B0604020202020204" pitchFamily="34" charset="0"/>
              </a:rPr>
              <a:t>    milijona oseb, kar pa je velik potencial.</a:t>
            </a:r>
            <a:endParaRPr lang="pl-PL" sz="1900" cap="none" dirty="0">
              <a:solidFill>
                <a:prstClr val="white"/>
              </a:solidFill>
              <a:latin typeface="Arial" panose="020B0604020202020204" pitchFamily="34" charset="0"/>
              <a:cs typeface="Arial" panose="020B0604020202020204" pitchFamily="34" charset="0"/>
            </a:endParaRPr>
          </a:p>
          <a:p>
            <a:pPr marL="0" lvl="0" indent="0">
              <a:spcBef>
                <a:spcPts val="0"/>
              </a:spcBef>
              <a:buClr>
                <a:srgbClr val="FFCA08"/>
              </a:buClr>
              <a:buNone/>
            </a:pPr>
            <a:endParaRPr lang="sl-SI" sz="1900" cap="none" dirty="0">
              <a:solidFill>
                <a:prstClr val="white">
                  <a:lumMod val="85000"/>
                  <a:lumOff val="15000"/>
                </a:prstClr>
              </a:solidFill>
              <a:latin typeface="Arial" panose="020B0604020202020204" pitchFamily="34" charset="0"/>
              <a:cs typeface="Arial" panose="020B0604020202020204" pitchFamily="34" charset="0"/>
            </a:endParaRPr>
          </a:p>
          <a:p>
            <a:pPr marL="0" lvl="0" indent="0">
              <a:spcBef>
                <a:spcPts val="0"/>
              </a:spcBef>
              <a:buClr>
                <a:srgbClr val="FFCA08"/>
              </a:buClr>
              <a:buNone/>
            </a:pPr>
            <a:r>
              <a:rPr lang="sl-SI" sz="1900" cap="none" dirty="0">
                <a:solidFill>
                  <a:prstClr val="white">
                    <a:lumMod val="85000"/>
                    <a:lumOff val="15000"/>
                  </a:prstClr>
                </a:solidFill>
                <a:latin typeface="Arial" panose="020B0604020202020204" pitchFamily="34" charset="0"/>
                <a:cs typeface="Arial" panose="020B0604020202020204" pitchFamily="34" charset="0"/>
              </a:rPr>
              <a:t>     </a:t>
            </a:r>
            <a:endParaRPr lang="sl-SI" sz="1900" cap="none" dirty="0">
              <a:solidFill>
                <a:srgbClr val="FFC000"/>
              </a:solidFill>
              <a:cs typeface="Arial" panose="020B0604020202020204" pitchFamily="34" charset="0"/>
            </a:endParaRPr>
          </a:p>
          <a:p>
            <a:pPr marL="0" indent="0">
              <a:spcBef>
                <a:spcPts val="0"/>
              </a:spcBef>
              <a:buNone/>
            </a:pPr>
            <a:r>
              <a:rPr lang="sl-SI" sz="1800" cap="none" dirty="0" smtClean="0">
                <a:solidFill>
                  <a:srgbClr val="FFC000"/>
                </a:solidFill>
                <a:cs typeface="Arial" panose="020B0604020202020204" pitchFamily="34" charset="0"/>
              </a:rPr>
              <a:t> </a:t>
            </a:r>
            <a:endParaRPr lang="sl-SI" sz="1800" cap="none" dirty="0">
              <a:solidFill>
                <a:srgbClr val="FFC000"/>
              </a:solidFill>
              <a:cs typeface="Arial" panose="020B0604020202020204" pitchFamily="34" charset="0"/>
            </a:endParaRPr>
          </a:p>
        </p:txBody>
      </p:sp>
    </p:spTree>
    <p:extLst>
      <p:ext uri="{BB962C8B-B14F-4D97-AF65-F5344CB8AC3E}">
        <p14:creationId xmlns:p14="http://schemas.microsoft.com/office/powerpoint/2010/main" val="1051532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anim calcmode="lin" valueType="num">
                                      <p:cBhvr>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anim calcmode="lin" valueType="num">
                                      <p:cBhvr>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anim calcmode="lin" valueType="num">
                                      <p:cBhvr>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anim calcmode="lin" valueType="num">
                                      <p:cBhvr>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anim calcmode="lin" valueType="num">
                                      <p:cBhvr>
                                        <p:cTn id="5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9" dur="500" fill="hold"/>
                                        <p:tgtEl>
                                          <p:spTgt spid="3">
                                            <p:txEl>
                                              <p:pRg st="11" end="11"/>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anim calcmode="lin" valueType="num">
                                      <p:cBhvr>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12" end="12"/>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animEffect transition="in" filter="fade">
                                      <p:cBhvr>
                                        <p:cTn id="67" dur="500"/>
                                        <p:tgtEl>
                                          <p:spTgt spid="3">
                                            <p:txEl>
                                              <p:pRg st="0" end="0"/>
                                            </p:txEl>
                                          </p:spTgt>
                                        </p:tgtEl>
                                      </p:cBhvr>
                                    </p:animEffect>
                                    <p:anim calcmode="lin" valueType="num">
                                      <p:cBhvr>
                                        <p:cTn id="6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Shape 34">
            <a:extLst>
              <a:ext uri="{FF2B5EF4-FFF2-40B4-BE49-F238E27FC236}">
                <a16:creationId xmlns="" xmlns:a16="http://schemas.microsoft.com/office/drawing/2014/main" id="{66809B23-EC40-425A-B89A-F9CE4F0631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37" name="Freeform: Shape 36">
            <a:extLst>
              <a:ext uri="{FF2B5EF4-FFF2-40B4-BE49-F238E27FC236}">
                <a16:creationId xmlns="" xmlns:a16="http://schemas.microsoft.com/office/drawing/2014/main" id="{A601F395-3079-4179-84BA-6654D9F825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Naslov 1">
            <a:extLst>
              <a:ext uri="{FF2B5EF4-FFF2-40B4-BE49-F238E27FC236}">
                <a16:creationId xmlns="" xmlns:a16="http://schemas.microsoft.com/office/drawing/2014/main" id="{4F411D26-9025-49AA-B4FA-78CDC9FDA036}"/>
              </a:ext>
            </a:extLst>
          </p:cNvPr>
          <p:cNvSpPr>
            <a:spLocks noGrp="1"/>
          </p:cNvSpPr>
          <p:nvPr>
            <p:ph type="title"/>
          </p:nvPr>
        </p:nvSpPr>
        <p:spPr>
          <a:xfrm>
            <a:off x="1286932" y="661554"/>
            <a:ext cx="9618133" cy="334327"/>
          </a:xfrm>
        </p:spPr>
        <p:txBody>
          <a:bodyPr>
            <a:normAutofit fontScale="90000"/>
          </a:bodyPr>
          <a:lstStyle/>
          <a:p>
            <a:pPr algn="ctr"/>
            <a:endParaRPr lang="en-GB" sz="4000" dirty="0"/>
          </a:p>
        </p:txBody>
      </p:sp>
      <p:sp>
        <p:nvSpPr>
          <p:cNvPr id="30" name="Označba mesta vsebine 2">
            <a:extLst>
              <a:ext uri="{FF2B5EF4-FFF2-40B4-BE49-F238E27FC236}">
                <a16:creationId xmlns="" xmlns:a16="http://schemas.microsoft.com/office/drawing/2014/main" id="{A370087D-7574-4B1D-9C8D-4AFAA1A02AEB}"/>
              </a:ext>
            </a:extLst>
          </p:cNvPr>
          <p:cNvSpPr>
            <a:spLocks noGrp="1"/>
          </p:cNvSpPr>
          <p:nvPr>
            <p:ph idx="1"/>
          </p:nvPr>
        </p:nvSpPr>
        <p:spPr>
          <a:xfrm>
            <a:off x="1377468" y="1013968"/>
            <a:ext cx="9618133" cy="5414618"/>
          </a:xfrm>
        </p:spPr>
        <p:txBody>
          <a:bodyPr>
            <a:normAutofit fontScale="32500" lnSpcReduction="20000"/>
          </a:bodyPr>
          <a:lstStyle/>
          <a:p>
            <a:pPr marL="0" indent="0">
              <a:spcBef>
                <a:spcPts val="0"/>
              </a:spcBef>
              <a:buNone/>
            </a:pPr>
            <a:r>
              <a:rPr lang="sl-SI" sz="5200" cap="none" dirty="0" smtClean="0">
                <a:solidFill>
                  <a:srgbClr val="FFC000"/>
                </a:solidFill>
                <a:cs typeface="Arial" panose="020B0604020202020204" pitchFamily="34" charset="0"/>
              </a:rPr>
              <a:t>        KONKURENCA</a:t>
            </a:r>
            <a:endParaRPr lang="sl-SI" sz="5200" cap="none" dirty="0">
              <a:solidFill>
                <a:srgbClr val="FFC000"/>
              </a:solidFill>
              <a:cs typeface="Arial" panose="020B0604020202020204" pitchFamily="34" charset="0"/>
            </a:endParaRPr>
          </a:p>
          <a:p>
            <a:pPr>
              <a:spcBef>
                <a:spcPts val="0"/>
              </a:spcBef>
              <a:buFont typeface="Wingdings" panose="05000000000000000000" pitchFamily="2" charset="2"/>
              <a:buChar char="Ø"/>
            </a:pPr>
            <a:r>
              <a:rPr lang="sl-SI" sz="5200" cap="none" dirty="0">
                <a:solidFill>
                  <a:schemeClr val="tx1">
                    <a:lumMod val="85000"/>
                    <a:lumOff val="15000"/>
                  </a:schemeClr>
                </a:solidFill>
                <a:latin typeface="Arial" panose="020B0604020202020204" pitchFamily="34" charset="0"/>
                <a:cs typeface="Arial" panose="020B0604020202020204" pitchFamily="34" charset="0"/>
              </a:rPr>
              <a:t>Konkurenca </a:t>
            </a:r>
            <a:r>
              <a:rPr lang="sl-SI" sz="5200" cap="none" dirty="0" smtClean="0">
                <a:solidFill>
                  <a:schemeClr val="tx1">
                    <a:lumMod val="85000"/>
                    <a:lumOff val="15000"/>
                  </a:schemeClr>
                </a:solidFill>
                <a:latin typeface="Arial" panose="020B0604020202020204" pitchFamily="34" charset="0"/>
                <a:cs typeface="Arial" panose="020B0604020202020204" pitchFamily="34" charset="0"/>
              </a:rPr>
              <a:t>je na področju prodaje športne opreme, športne prehrane in prehranskih dodatkov </a:t>
            </a:r>
          </a:p>
          <a:p>
            <a:pPr marL="0" indent="0">
              <a:spcBef>
                <a:spcPts val="0"/>
              </a:spcBef>
              <a:buNone/>
            </a:pPr>
            <a:r>
              <a:rPr lang="sl-SI" sz="5200" cap="none" dirty="0">
                <a:solidFill>
                  <a:schemeClr val="tx1">
                    <a:lumMod val="85000"/>
                    <a:lumOff val="15000"/>
                  </a:schemeClr>
                </a:solidFill>
                <a:latin typeface="Arial" panose="020B0604020202020204" pitchFamily="34" charset="0"/>
                <a:cs typeface="Arial" panose="020B0604020202020204" pitchFamily="34" charset="0"/>
              </a:rPr>
              <a:t> </a:t>
            </a:r>
            <a:r>
              <a:rPr lang="sl-SI" sz="5200" cap="none" dirty="0" smtClean="0">
                <a:solidFill>
                  <a:schemeClr val="tx1">
                    <a:lumMod val="85000"/>
                    <a:lumOff val="15000"/>
                  </a:schemeClr>
                </a:solidFill>
                <a:latin typeface="Arial" panose="020B0604020202020204" pitchFamily="34" charset="0"/>
                <a:cs typeface="Arial" panose="020B0604020202020204" pitchFamily="34" charset="0"/>
              </a:rPr>
              <a:t>    vedno </a:t>
            </a:r>
            <a:r>
              <a:rPr lang="sl-SI" sz="5200" cap="none" dirty="0">
                <a:solidFill>
                  <a:schemeClr val="tx1">
                    <a:lumMod val="85000"/>
                    <a:lumOff val="15000"/>
                  </a:schemeClr>
                </a:solidFill>
                <a:latin typeface="Arial" panose="020B0604020202020204" pitchFamily="34" charset="0"/>
                <a:cs typeface="Arial" panose="020B0604020202020204" pitchFamily="34" charset="0"/>
              </a:rPr>
              <a:t>večja. Naši največji konkurenti so </a:t>
            </a:r>
            <a:r>
              <a:rPr lang="sl-SI" sz="5200" cap="none" dirty="0" err="1">
                <a:solidFill>
                  <a:schemeClr val="tx1">
                    <a:lumMod val="85000"/>
                    <a:lumOff val="15000"/>
                  </a:schemeClr>
                </a:solidFill>
                <a:latin typeface="Arial" panose="020B0604020202020204" pitchFamily="34" charset="0"/>
                <a:cs typeface="Arial" panose="020B0604020202020204" pitchFamily="34" charset="0"/>
              </a:rPr>
              <a:t>Hervis</a:t>
            </a:r>
            <a:r>
              <a:rPr lang="sl-SI" sz="5200" cap="none" dirty="0">
                <a:solidFill>
                  <a:schemeClr val="tx1">
                    <a:lumMod val="85000"/>
                    <a:lumOff val="15000"/>
                  </a:schemeClr>
                </a:solidFill>
                <a:latin typeface="Arial" panose="020B0604020202020204" pitchFamily="34" charset="0"/>
                <a:cs typeface="Arial" panose="020B0604020202020204" pitchFamily="34" charset="0"/>
              </a:rPr>
              <a:t>, </a:t>
            </a:r>
            <a:r>
              <a:rPr lang="sl-SI" sz="5200" cap="none" dirty="0" err="1">
                <a:solidFill>
                  <a:schemeClr val="tx1">
                    <a:lumMod val="85000"/>
                    <a:lumOff val="15000"/>
                  </a:schemeClr>
                </a:solidFill>
                <a:latin typeface="Arial" panose="020B0604020202020204" pitchFamily="34" charset="0"/>
                <a:cs typeface="Arial" panose="020B0604020202020204" pitchFamily="34" charset="0"/>
              </a:rPr>
              <a:t>Intersport</a:t>
            </a:r>
            <a:r>
              <a:rPr lang="sl-SI" sz="5200" cap="none" dirty="0">
                <a:solidFill>
                  <a:schemeClr val="tx1">
                    <a:lumMod val="85000"/>
                    <a:lumOff val="15000"/>
                  </a:schemeClr>
                </a:solidFill>
                <a:latin typeface="Arial" panose="020B0604020202020204" pitchFamily="34" charset="0"/>
                <a:cs typeface="Arial" panose="020B0604020202020204" pitchFamily="34" charset="0"/>
              </a:rPr>
              <a:t>, Thomas </a:t>
            </a:r>
            <a:r>
              <a:rPr lang="sl-SI" sz="5200" cap="none" dirty="0" err="1">
                <a:solidFill>
                  <a:schemeClr val="tx1">
                    <a:lumMod val="85000"/>
                    <a:lumOff val="15000"/>
                  </a:schemeClr>
                </a:solidFill>
                <a:latin typeface="Arial" panose="020B0604020202020204" pitchFamily="34" charset="0"/>
                <a:cs typeface="Arial" panose="020B0604020202020204" pitchFamily="34" charset="0"/>
              </a:rPr>
              <a:t>sport</a:t>
            </a:r>
            <a:r>
              <a:rPr lang="sl-SI" sz="5200" cap="none" dirty="0">
                <a:solidFill>
                  <a:schemeClr val="tx1">
                    <a:lumMod val="85000"/>
                    <a:lumOff val="15000"/>
                  </a:schemeClr>
                </a:solidFill>
                <a:latin typeface="Arial" panose="020B0604020202020204" pitchFamily="34" charset="0"/>
                <a:cs typeface="Arial" panose="020B0604020202020204" pitchFamily="34" charset="0"/>
              </a:rPr>
              <a:t>, </a:t>
            </a:r>
            <a:r>
              <a:rPr lang="sl-SI" sz="5200" cap="none" dirty="0" err="1" smtClean="0">
                <a:solidFill>
                  <a:schemeClr val="tx1">
                    <a:lumMod val="85000"/>
                    <a:lumOff val="15000"/>
                  </a:schemeClr>
                </a:solidFill>
                <a:latin typeface="Arial" panose="020B0604020202020204" pitchFamily="34" charset="0"/>
                <a:cs typeface="Arial" panose="020B0604020202020204" pitchFamily="34" charset="0"/>
              </a:rPr>
              <a:t>Grosbasket</a:t>
            </a:r>
            <a:r>
              <a:rPr lang="sl-SI" sz="5200" cap="none" dirty="0" smtClean="0">
                <a:solidFill>
                  <a:schemeClr val="tx1">
                    <a:lumMod val="85000"/>
                    <a:lumOff val="15000"/>
                  </a:schemeClr>
                </a:solidFill>
                <a:latin typeface="Arial" panose="020B0604020202020204" pitchFamily="34" charset="0"/>
                <a:cs typeface="Arial" panose="020B0604020202020204" pitchFamily="34" charset="0"/>
              </a:rPr>
              <a:t> in </a:t>
            </a:r>
          </a:p>
          <a:p>
            <a:pPr marL="0" indent="0">
              <a:spcBef>
                <a:spcPts val="0"/>
              </a:spcBef>
              <a:buNone/>
            </a:pPr>
            <a:r>
              <a:rPr lang="sl-SI" sz="5200" cap="none" dirty="0">
                <a:solidFill>
                  <a:schemeClr val="tx1">
                    <a:lumMod val="85000"/>
                    <a:lumOff val="15000"/>
                  </a:schemeClr>
                </a:solidFill>
                <a:latin typeface="Arial" panose="020B0604020202020204" pitchFamily="34" charset="0"/>
                <a:cs typeface="Arial" panose="020B0604020202020204" pitchFamily="34" charset="0"/>
              </a:rPr>
              <a:t> </a:t>
            </a:r>
            <a:r>
              <a:rPr lang="sl-SI" sz="5200" cap="none" dirty="0" smtClean="0">
                <a:solidFill>
                  <a:schemeClr val="tx1">
                    <a:lumMod val="85000"/>
                    <a:lumOff val="15000"/>
                  </a:schemeClr>
                </a:solidFill>
                <a:latin typeface="Arial" panose="020B0604020202020204" pitchFamily="34" charset="0"/>
                <a:cs typeface="Arial" panose="020B0604020202020204" pitchFamily="34" charset="0"/>
              </a:rPr>
              <a:t>    </a:t>
            </a:r>
            <a:r>
              <a:rPr lang="sl-SI" sz="5200" cap="none" dirty="0" err="1" smtClean="0">
                <a:solidFill>
                  <a:schemeClr val="tx1">
                    <a:lumMod val="85000"/>
                    <a:lumOff val="15000"/>
                  </a:schemeClr>
                </a:solidFill>
                <a:latin typeface="Arial" panose="020B0604020202020204" pitchFamily="34" charset="0"/>
                <a:cs typeface="Arial" panose="020B0604020202020204" pitchFamily="34" charset="0"/>
              </a:rPr>
              <a:t>Dechatlon</a:t>
            </a:r>
            <a:r>
              <a:rPr lang="sl-SI" sz="5200" cap="none" dirty="0" smtClean="0">
                <a:solidFill>
                  <a:schemeClr val="tx1">
                    <a:lumMod val="85000"/>
                    <a:lumOff val="15000"/>
                  </a:schemeClr>
                </a:solidFill>
                <a:latin typeface="Arial" panose="020B0604020202020204" pitchFamily="34" charset="0"/>
                <a:cs typeface="Arial" panose="020B0604020202020204" pitchFamily="34" charset="0"/>
              </a:rPr>
              <a:t>. Menimo </a:t>
            </a:r>
            <a:r>
              <a:rPr lang="sl-SI" sz="5200" cap="none" dirty="0">
                <a:solidFill>
                  <a:schemeClr val="tx1">
                    <a:lumMod val="85000"/>
                    <a:lumOff val="15000"/>
                  </a:schemeClr>
                </a:solidFill>
                <a:latin typeface="Arial" panose="020B0604020202020204" pitchFamily="34" charset="0"/>
                <a:cs typeface="Arial" panose="020B0604020202020204" pitchFamily="34" charset="0"/>
              </a:rPr>
              <a:t>da smo povsem na njihovem nivoju oz. v nekih pogledih celo pred njimi. </a:t>
            </a:r>
            <a:endParaRPr lang="sl-SI" sz="5200" cap="none" dirty="0" smtClean="0">
              <a:solidFill>
                <a:schemeClr val="tx1">
                  <a:lumMod val="85000"/>
                  <a:lumOff val="15000"/>
                </a:schemeClr>
              </a:solidFill>
              <a:latin typeface="Arial" panose="020B0604020202020204" pitchFamily="34" charset="0"/>
              <a:cs typeface="Arial" panose="020B0604020202020204" pitchFamily="34" charset="0"/>
            </a:endParaRPr>
          </a:p>
          <a:p>
            <a:pPr lvl="0">
              <a:spcBef>
                <a:spcPts val="0"/>
              </a:spcBef>
              <a:buClr>
                <a:srgbClr val="FFCA08"/>
              </a:buClr>
              <a:buFont typeface="Wingdings" panose="05000000000000000000" pitchFamily="2" charset="2"/>
              <a:buChar char="Ø"/>
            </a:pPr>
            <a:r>
              <a:rPr lang="sl-SI" sz="5200" cap="none" dirty="0">
                <a:solidFill>
                  <a:prstClr val="white">
                    <a:lumMod val="85000"/>
                    <a:lumOff val="15000"/>
                  </a:prstClr>
                </a:solidFill>
                <a:latin typeface="Arial" panose="020B0604020202020204" pitchFamily="34" charset="0"/>
                <a:cs typeface="Arial" panose="020B0604020202020204" pitchFamily="34" charset="0"/>
              </a:rPr>
              <a:t>Konkurenco na področju vodene rekreacijske vadbe pa predstavljajo fitnes centri, GYM centri, </a:t>
            </a:r>
          </a:p>
          <a:p>
            <a:pPr marL="0" lvl="0" indent="0">
              <a:spcBef>
                <a:spcPts val="0"/>
              </a:spcBef>
              <a:buClr>
                <a:srgbClr val="FFCA08"/>
              </a:buClr>
              <a:buNone/>
            </a:pPr>
            <a:r>
              <a:rPr lang="sl-SI" sz="5200" cap="none" dirty="0">
                <a:solidFill>
                  <a:prstClr val="white">
                    <a:lumMod val="85000"/>
                    <a:lumOff val="15000"/>
                  </a:prstClr>
                </a:solidFill>
                <a:latin typeface="Arial" panose="020B0604020202020204" pitchFamily="34" charset="0"/>
                <a:cs typeface="Arial" panose="020B0604020202020204" pitchFamily="34" charset="0"/>
              </a:rPr>
              <a:t>     zdravilišča, vadbeni in športni </a:t>
            </a:r>
            <a:r>
              <a:rPr lang="sl-SI" sz="5200" cap="none" dirty="0" smtClean="0">
                <a:solidFill>
                  <a:prstClr val="white">
                    <a:lumMod val="85000"/>
                    <a:lumOff val="15000"/>
                  </a:prstClr>
                </a:solidFill>
                <a:latin typeface="Arial" panose="020B0604020202020204" pitchFamily="34" charset="0"/>
                <a:cs typeface="Arial" panose="020B0604020202020204" pitchFamily="34" charset="0"/>
              </a:rPr>
              <a:t>parki ter drugi.</a:t>
            </a:r>
            <a:endParaRPr lang="sl-SI" sz="5200" cap="none" dirty="0" smtClean="0">
              <a:solidFill>
                <a:schemeClr val="tx1">
                  <a:lumMod val="85000"/>
                  <a:lumOff val="15000"/>
                </a:schemeClr>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sl-SI" sz="5200" cap="none" dirty="0" smtClean="0">
                <a:solidFill>
                  <a:schemeClr val="tx1">
                    <a:lumMod val="85000"/>
                    <a:lumOff val="15000"/>
                  </a:schemeClr>
                </a:solidFill>
                <a:latin typeface="Arial" panose="020B0604020202020204" pitchFamily="34" charset="0"/>
                <a:cs typeface="Arial" panose="020B0604020202020204" pitchFamily="34" charset="0"/>
              </a:rPr>
              <a:t>Prednost konkurence je, da je že uveljavljena na trgu, nihče izmed njih pa nima takšnega </a:t>
            </a:r>
          </a:p>
          <a:p>
            <a:pPr marL="0" indent="0">
              <a:spcBef>
                <a:spcPts val="0"/>
              </a:spcBef>
              <a:buNone/>
            </a:pPr>
            <a:r>
              <a:rPr lang="sl-SI" sz="5200" cap="none" dirty="0">
                <a:solidFill>
                  <a:schemeClr val="tx1">
                    <a:lumMod val="85000"/>
                    <a:lumOff val="15000"/>
                  </a:schemeClr>
                </a:solidFill>
                <a:latin typeface="Arial" panose="020B0604020202020204" pitchFamily="34" charset="0"/>
                <a:cs typeface="Arial" panose="020B0604020202020204" pitchFamily="34" charset="0"/>
              </a:rPr>
              <a:t> </a:t>
            </a:r>
            <a:r>
              <a:rPr lang="sl-SI" sz="5200" cap="none" dirty="0" smtClean="0">
                <a:solidFill>
                  <a:schemeClr val="tx1">
                    <a:lumMod val="85000"/>
                    <a:lumOff val="15000"/>
                  </a:schemeClr>
                </a:solidFill>
                <a:latin typeface="Arial" panose="020B0604020202020204" pitchFamily="34" charset="0"/>
                <a:cs typeface="Arial" panose="020B0604020202020204" pitchFamily="34" charset="0"/>
              </a:rPr>
              <a:t>    poslovnega modela kot ga ima UP </a:t>
            </a:r>
            <a:r>
              <a:rPr lang="sl-SI" sz="5200" cap="none" dirty="0" err="1" smtClean="0">
                <a:solidFill>
                  <a:schemeClr val="tx1">
                    <a:lumMod val="85000"/>
                    <a:lumOff val="15000"/>
                  </a:schemeClr>
                </a:solidFill>
                <a:latin typeface="Arial" panose="020B0604020202020204" pitchFamily="34" charset="0"/>
                <a:cs typeface="Arial" panose="020B0604020202020204" pitchFamily="34" charset="0"/>
              </a:rPr>
              <a:t>FitStars</a:t>
            </a:r>
            <a:r>
              <a:rPr lang="sl-SI" sz="5200" cap="none" dirty="0">
                <a:solidFill>
                  <a:schemeClr val="tx1">
                    <a:lumMod val="85000"/>
                    <a:lumOff val="15000"/>
                  </a:schemeClr>
                </a:solidFill>
                <a:latin typeface="Arial" panose="020B0604020202020204" pitchFamily="34" charset="0"/>
                <a:cs typeface="Arial" panose="020B0604020202020204" pitchFamily="34" charset="0"/>
              </a:rPr>
              <a:t> </a:t>
            </a:r>
            <a:r>
              <a:rPr lang="sl-SI" sz="5200" cap="none" dirty="0" smtClean="0">
                <a:solidFill>
                  <a:schemeClr val="tx1">
                    <a:lumMod val="85000"/>
                    <a:lumOff val="15000"/>
                  </a:schemeClr>
                </a:solidFill>
                <a:latin typeface="Arial" panose="020B0604020202020204" pitchFamily="34" charset="0"/>
                <a:cs typeface="Arial" panose="020B0604020202020204" pitchFamily="34" charset="0"/>
              </a:rPr>
              <a:t>d. o. o., še posebej primerjalno z upoštevanjem </a:t>
            </a:r>
          </a:p>
          <a:p>
            <a:pPr marL="0" indent="0">
              <a:spcBef>
                <a:spcPts val="0"/>
              </a:spcBef>
              <a:buNone/>
            </a:pPr>
            <a:r>
              <a:rPr lang="sl-SI" sz="5200" cap="none" dirty="0">
                <a:solidFill>
                  <a:schemeClr val="tx1">
                    <a:lumMod val="85000"/>
                    <a:lumOff val="15000"/>
                  </a:schemeClr>
                </a:solidFill>
                <a:latin typeface="Arial" panose="020B0604020202020204" pitchFamily="34" charset="0"/>
                <a:cs typeface="Arial" panose="020B0604020202020204" pitchFamily="34" charset="0"/>
              </a:rPr>
              <a:t> </a:t>
            </a:r>
            <a:r>
              <a:rPr lang="sl-SI" sz="5200" cap="none" dirty="0" smtClean="0">
                <a:solidFill>
                  <a:schemeClr val="tx1">
                    <a:lumMod val="85000"/>
                    <a:lumOff val="15000"/>
                  </a:schemeClr>
                </a:solidFill>
                <a:latin typeface="Arial" panose="020B0604020202020204" pitchFamily="34" charset="0"/>
                <a:cs typeface="Arial" panose="020B0604020202020204" pitchFamily="34" charset="0"/>
              </a:rPr>
              <a:t>    načrtovane nadgradnje poslovnih učinkov. </a:t>
            </a:r>
          </a:p>
          <a:p>
            <a:pPr marL="0" indent="0">
              <a:spcBef>
                <a:spcPts val="0"/>
              </a:spcBef>
              <a:buNone/>
            </a:pPr>
            <a:endParaRPr lang="sl-SI" sz="5200" cap="none" dirty="0">
              <a:solidFill>
                <a:schemeClr val="tx1">
                  <a:lumMod val="85000"/>
                  <a:lumOff val="15000"/>
                </a:schemeClr>
              </a:solidFill>
              <a:latin typeface="Arial" panose="020B0604020202020204" pitchFamily="34" charset="0"/>
              <a:cs typeface="Arial" panose="020B0604020202020204" pitchFamily="34" charset="0"/>
            </a:endParaRPr>
          </a:p>
          <a:p>
            <a:pPr marL="0" indent="0">
              <a:spcBef>
                <a:spcPts val="0"/>
              </a:spcBef>
              <a:buNone/>
            </a:pPr>
            <a:r>
              <a:rPr lang="sl-SI" sz="5200" cap="none" dirty="0">
                <a:solidFill>
                  <a:schemeClr val="tx1">
                    <a:lumMod val="85000"/>
                    <a:lumOff val="15000"/>
                  </a:schemeClr>
                </a:solidFill>
                <a:latin typeface="Arial" panose="020B0604020202020204" pitchFamily="34" charset="0"/>
                <a:cs typeface="Arial" panose="020B0604020202020204" pitchFamily="34" charset="0"/>
              </a:rPr>
              <a:t>    </a:t>
            </a:r>
            <a:r>
              <a:rPr lang="sl-SI" sz="5200" cap="none" dirty="0" smtClean="0">
                <a:solidFill>
                  <a:schemeClr val="tx1">
                    <a:lumMod val="85000"/>
                    <a:lumOff val="15000"/>
                  </a:schemeClr>
                </a:solidFill>
                <a:latin typeface="Arial" panose="020B0604020202020204" pitchFamily="34" charset="0"/>
                <a:cs typeface="Arial" panose="020B0604020202020204" pitchFamily="34" charset="0"/>
              </a:rPr>
              <a:t> </a:t>
            </a:r>
            <a:r>
              <a:rPr lang="sl-SI" sz="5200" cap="none" dirty="0" smtClean="0">
                <a:solidFill>
                  <a:srgbClr val="FFC000"/>
                </a:solidFill>
                <a:cs typeface="Arial" panose="020B0604020202020204" pitchFamily="34" charset="0"/>
              </a:rPr>
              <a:t>POZICIJONERANJE </a:t>
            </a:r>
            <a:endParaRPr lang="sl-SI" sz="5200" cap="none" dirty="0">
              <a:solidFill>
                <a:srgbClr val="FFC000"/>
              </a:solidFill>
              <a:cs typeface="Arial" panose="020B0604020202020204" pitchFamily="34" charset="0"/>
            </a:endParaRPr>
          </a:p>
          <a:p>
            <a:pPr>
              <a:spcBef>
                <a:spcPts val="0"/>
              </a:spcBef>
              <a:buFont typeface="Wingdings" panose="05000000000000000000" pitchFamily="2" charset="2"/>
              <a:buChar char="Ø"/>
            </a:pPr>
            <a:r>
              <a:rPr lang="sl-SI" sz="5200" cap="none" dirty="0" smtClean="0">
                <a:solidFill>
                  <a:schemeClr val="tx1">
                    <a:lumMod val="85000"/>
                    <a:lumOff val="15000"/>
                  </a:schemeClr>
                </a:solidFill>
                <a:latin typeface="Arial" panose="020B0604020202020204" pitchFamily="34" charset="0"/>
                <a:cs typeface="Arial" panose="020B0604020202020204" pitchFamily="34" charset="0"/>
              </a:rPr>
              <a:t>Cilj zaposlenih UP </a:t>
            </a:r>
            <a:r>
              <a:rPr lang="sl-SI" sz="5200" cap="none" dirty="0" err="1" smtClean="0">
                <a:solidFill>
                  <a:schemeClr val="tx1">
                    <a:lumMod val="85000"/>
                    <a:lumOff val="15000"/>
                  </a:schemeClr>
                </a:solidFill>
                <a:latin typeface="Arial" panose="020B0604020202020204" pitchFamily="34" charset="0"/>
                <a:cs typeface="Arial" panose="020B0604020202020204" pitchFamily="34" charset="0"/>
              </a:rPr>
              <a:t>FitStars</a:t>
            </a:r>
            <a:r>
              <a:rPr lang="sl-SI" sz="5200" cap="none" dirty="0" smtClean="0">
                <a:solidFill>
                  <a:schemeClr val="tx1">
                    <a:lumMod val="85000"/>
                    <a:lumOff val="15000"/>
                  </a:schemeClr>
                </a:solidFill>
                <a:latin typeface="Arial" panose="020B0604020202020204" pitchFamily="34" charset="0"/>
                <a:cs typeface="Arial" panose="020B0604020202020204" pitchFamily="34" charset="0"/>
              </a:rPr>
              <a:t>, </a:t>
            </a:r>
            <a:r>
              <a:rPr lang="sl-SI" sz="5200" cap="none" dirty="0">
                <a:solidFill>
                  <a:schemeClr val="tx1">
                    <a:lumMod val="85000"/>
                    <a:lumOff val="15000"/>
                  </a:schemeClr>
                </a:solidFill>
                <a:latin typeface="Arial" panose="020B0604020202020204" pitchFamily="34" charset="0"/>
                <a:cs typeface="Arial" panose="020B0604020202020204" pitchFamily="34" charset="0"/>
              </a:rPr>
              <a:t>d. o. o</a:t>
            </a:r>
            <a:r>
              <a:rPr lang="sl-SI" sz="5200" cap="none" dirty="0" smtClean="0">
                <a:solidFill>
                  <a:schemeClr val="tx1">
                    <a:lumMod val="85000"/>
                    <a:lumOff val="15000"/>
                  </a:schemeClr>
                </a:solidFill>
                <a:latin typeface="Arial" panose="020B0604020202020204" pitchFamily="34" charset="0"/>
                <a:cs typeface="Arial" panose="020B0604020202020204" pitchFamily="34" charset="0"/>
              </a:rPr>
              <a:t>. je tudi, da pri kupcih (uporabnikih) ustvarimo zavedanje, da   je UP </a:t>
            </a:r>
            <a:r>
              <a:rPr lang="sl-SI" sz="5200" cap="none" dirty="0" err="1" smtClean="0">
                <a:solidFill>
                  <a:schemeClr val="tx1">
                    <a:lumMod val="85000"/>
                    <a:lumOff val="15000"/>
                  </a:schemeClr>
                </a:solidFill>
                <a:latin typeface="Arial" panose="020B0604020202020204" pitchFamily="34" charset="0"/>
                <a:cs typeface="Arial" panose="020B0604020202020204" pitchFamily="34" charset="0"/>
              </a:rPr>
              <a:t>FitStars</a:t>
            </a:r>
            <a:r>
              <a:rPr lang="sl-SI" sz="5200" cap="none" dirty="0" smtClean="0">
                <a:solidFill>
                  <a:schemeClr val="tx1">
                    <a:lumMod val="85000"/>
                    <a:lumOff val="15000"/>
                  </a:schemeClr>
                </a:solidFill>
                <a:latin typeface="Arial" panose="020B0604020202020204" pitchFamily="34" charset="0"/>
                <a:cs typeface="Arial" panose="020B0604020202020204" pitchFamily="34" charset="0"/>
              </a:rPr>
              <a:t>, d. o. o. resnična zvezda. Uporabniki prepoznajo podjetje kot kvalitetno blagovno znamko, saj podjetje predstavlja celovito ponudbo izdelkov in storitev. Podjetje ima profesionalen odnos, individualno obravnavo ter širi zavedanje po nujnosti BITI AKTIVEN, saj na ta način aktivno pomaga uporabnikom pri njihovem počutju (zadovoljstvu, uspešnosti …). Uporabniki prepoznajo podjetje kot subkulturo, ki pomembno vpliva na njihovo uspešno in zadovoljno življenje.</a:t>
            </a:r>
            <a:endParaRPr lang="en-GB" sz="1800" dirty="0">
              <a:solidFill>
                <a:schemeClr val="tx1">
                  <a:lumMod val="85000"/>
                  <a:lumOff val="15000"/>
                </a:schemeClr>
              </a:solidFill>
            </a:endParaRPr>
          </a:p>
        </p:txBody>
      </p:sp>
    </p:spTree>
    <p:extLst>
      <p:ext uri="{BB962C8B-B14F-4D97-AF65-F5344CB8AC3E}">
        <p14:creationId xmlns:p14="http://schemas.microsoft.com/office/powerpoint/2010/main" val="1117264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0">
                                            <p:txEl>
                                              <p:pRg st="0" end="0"/>
                                            </p:txEl>
                                          </p:spTgt>
                                        </p:tgtEl>
                                        <p:attrNameLst>
                                          <p:attrName>style.visibility</p:attrName>
                                        </p:attrNameLst>
                                      </p:cBhvr>
                                      <p:to>
                                        <p:strVal val="visible"/>
                                      </p:to>
                                    </p:set>
                                    <p:animEffect transition="in" filter="barn(inVertical)">
                                      <p:cBhvr>
                                        <p:cTn id="10" dur="500"/>
                                        <p:tgtEl>
                                          <p:spTgt spid="30">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xEl>
                                              <p:pRg st="1" end="1"/>
                                            </p:txEl>
                                          </p:spTgt>
                                        </p:tgtEl>
                                        <p:attrNameLst>
                                          <p:attrName>style.visibility</p:attrName>
                                        </p:attrNameLst>
                                      </p:cBhvr>
                                      <p:to>
                                        <p:strVal val="visible"/>
                                      </p:to>
                                    </p:set>
                                    <p:animEffect transition="in" filter="barn(inVertical)">
                                      <p:cBhvr>
                                        <p:cTn id="13" dur="500"/>
                                        <p:tgtEl>
                                          <p:spTgt spid="30">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0">
                                            <p:txEl>
                                              <p:pRg st="2" end="2"/>
                                            </p:txEl>
                                          </p:spTgt>
                                        </p:tgtEl>
                                        <p:attrNameLst>
                                          <p:attrName>style.visibility</p:attrName>
                                        </p:attrNameLst>
                                      </p:cBhvr>
                                      <p:to>
                                        <p:strVal val="visible"/>
                                      </p:to>
                                    </p:set>
                                    <p:animEffect transition="in" filter="barn(inVertical)">
                                      <p:cBhvr>
                                        <p:cTn id="16" dur="500"/>
                                        <p:tgtEl>
                                          <p:spTgt spid="30">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animEffect transition="in" filter="barn(inVertical)">
                                      <p:cBhvr>
                                        <p:cTn id="19" dur="500"/>
                                        <p:tgtEl>
                                          <p:spTgt spid="30">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barn(inVertical)">
                                      <p:cBhvr>
                                        <p:cTn id="22" dur="500"/>
                                        <p:tgtEl>
                                          <p:spTgt spid="30">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xEl>
                                              <p:pRg st="5" end="5"/>
                                            </p:txEl>
                                          </p:spTgt>
                                        </p:tgtEl>
                                        <p:attrNameLst>
                                          <p:attrName>style.visibility</p:attrName>
                                        </p:attrNameLst>
                                      </p:cBhvr>
                                      <p:to>
                                        <p:strVal val="visible"/>
                                      </p:to>
                                    </p:set>
                                    <p:animEffect transition="in" filter="barn(inVertical)">
                                      <p:cBhvr>
                                        <p:cTn id="25" dur="500"/>
                                        <p:tgtEl>
                                          <p:spTgt spid="30">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0">
                                            <p:txEl>
                                              <p:pRg st="6" end="6"/>
                                            </p:txEl>
                                          </p:spTgt>
                                        </p:tgtEl>
                                        <p:attrNameLst>
                                          <p:attrName>style.visibility</p:attrName>
                                        </p:attrNameLst>
                                      </p:cBhvr>
                                      <p:to>
                                        <p:strVal val="visible"/>
                                      </p:to>
                                    </p:set>
                                    <p:animEffect transition="in" filter="barn(inVertical)">
                                      <p:cBhvr>
                                        <p:cTn id="28" dur="500"/>
                                        <p:tgtEl>
                                          <p:spTgt spid="30">
                                            <p:txEl>
                                              <p:pRg st="6" end="6"/>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0">
                                            <p:txEl>
                                              <p:pRg st="7" end="7"/>
                                            </p:txEl>
                                          </p:spTgt>
                                        </p:tgtEl>
                                        <p:attrNameLst>
                                          <p:attrName>style.visibility</p:attrName>
                                        </p:attrNameLst>
                                      </p:cBhvr>
                                      <p:to>
                                        <p:strVal val="visible"/>
                                      </p:to>
                                    </p:set>
                                    <p:animEffect transition="in" filter="barn(inVertical)">
                                      <p:cBhvr>
                                        <p:cTn id="31" dur="500"/>
                                        <p:tgtEl>
                                          <p:spTgt spid="30">
                                            <p:txEl>
                                              <p:pRg st="7" end="7"/>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0">
                                            <p:txEl>
                                              <p:pRg st="8" end="8"/>
                                            </p:txEl>
                                          </p:spTgt>
                                        </p:tgtEl>
                                        <p:attrNameLst>
                                          <p:attrName>style.visibility</p:attrName>
                                        </p:attrNameLst>
                                      </p:cBhvr>
                                      <p:to>
                                        <p:strVal val="visible"/>
                                      </p:to>
                                    </p:set>
                                    <p:animEffect transition="in" filter="barn(inVertical)">
                                      <p:cBhvr>
                                        <p:cTn id="34" dur="500"/>
                                        <p:tgtEl>
                                          <p:spTgt spid="30">
                                            <p:txEl>
                                              <p:pRg st="8" end="8"/>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0">
                                            <p:txEl>
                                              <p:pRg st="10" end="10"/>
                                            </p:txEl>
                                          </p:spTgt>
                                        </p:tgtEl>
                                        <p:attrNameLst>
                                          <p:attrName>style.visibility</p:attrName>
                                        </p:attrNameLst>
                                      </p:cBhvr>
                                      <p:to>
                                        <p:strVal val="visible"/>
                                      </p:to>
                                    </p:set>
                                    <p:animEffect transition="in" filter="barn(inVertical)">
                                      <p:cBhvr>
                                        <p:cTn id="37" dur="500"/>
                                        <p:tgtEl>
                                          <p:spTgt spid="30">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0">
                                            <p:txEl>
                                              <p:pRg st="11" end="11"/>
                                            </p:txEl>
                                          </p:spTgt>
                                        </p:tgtEl>
                                        <p:attrNameLst>
                                          <p:attrName>style.visibility</p:attrName>
                                        </p:attrNameLst>
                                      </p:cBhvr>
                                      <p:to>
                                        <p:strVal val="visible"/>
                                      </p:to>
                                    </p:set>
                                    <p:animEffect transition="in" filter="barn(inVertical)">
                                      <p:cBhvr>
                                        <p:cTn id="40" dur="500"/>
                                        <p:tgtEl>
                                          <p:spTgt spid="3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66809B23-EC40-425A-B89A-F9CE4F0631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0" name="Freeform: Shape 9">
            <a:extLst>
              <a:ext uri="{FF2B5EF4-FFF2-40B4-BE49-F238E27FC236}">
                <a16:creationId xmlns="" xmlns:a16="http://schemas.microsoft.com/office/drawing/2014/main" id="{A601F395-3079-4179-84BA-6654D9F825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Naslov 1">
            <a:extLst>
              <a:ext uri="{FF2B5EF4-FFF2-40B4-BE49-F238E27FC236}">
                <a16:creationId xmlns="" xmlns:a16="http://schemas.microsoft.com/office/drawing/2014/main" id="{EE5D9859-A120-41BF-82DD-DABF0F44F6A0}"/>
              </a:ext>
            </a:extLst>
          </p:cNvPr>
          <p:cNvSpPr>
            <a:spLocks noGrp="1"/>
          </p:cNvSpPr>
          <p:nvPr>
            <p:ph type="title"/>
          </p:nvPr>
        </p:nvSpPr>
        <p:spPr>
          <a:xfrm>
            <a:off x="1286933" y="1061660"/>
            <a:ext cx="9618133" cy="763459"/>
          </a:xfrm>
        </p:spPr>
        <p:txBody>
          <a:bodyPr>
            <a:normAutofit/>
          </a:bodyPr>
          <a:lstStyle/>
          <a:p>
            <a:pPr algn="ctr"/>
            <a:r>
              <a:rPr lang="sl-SI" sz="4000" dirty="0"/>
              <a:t>4. </a:t>
            </a:r>
            <a:r>
              <a:rPr lang="en-GB" sz="4000" dirty="0"/>
              <a:t>PROMOCIJSKI NAČRT</a:t>
            </a:r>
          </a:p>
        </p:txBody>
      </p:sp>
      <p:sp>
        <p:nvSpPr>
          <p:cNvPr id="3" name="Označba mesta vsebine 2">
            <a:extLst>
              <a:ext uri="{FF2B5EF4-FFF2-40B4-BE49-F238E27FC236}">
                <a16:creationId xmlns="" xmlns:a16="http://schemas.microsoft.com/office/drawing/2014/main" id="{4D26B1EA-0E81-45F8-9B21-409E67BFF116}"/>
              </a:ext>
            </a:extLst>
          </p:cNvPr>
          <p:cNvSpPr>
            <a:spLocks noGrp="1"/>
          </p:cNvSpPr>
          <p:nvPr>
            <p:ph idx="1"/>
          </p:nvPr>
        </p:nvSpPr>
        <p:spPr>
          <a:xfrm>
            <a:off x="1209978" y="2226681"/>
            <a:ext cx="9772042" cy="3586290"/>
          </a:xfrm>
        </p:spPr>
        <p:txBody>
          <a:bodyPr>
            <a:normAutofit/>
          </a:bodyPr>
          <a:lstStyle/>
          <a:p>
            <a:pPr marL="0">
              <a:lnSpc>
                <a:spcPct val="110000"/>
              </a:lnSpc>
              <a:spcBef>
                <a:spcPts val="0"/>
              </a:spcBef>
              <a:buFont typeface="Wingdings" panose="05000000000000000000" pitchFamily="2" charset="2"/>
              <a:buChar char="Ø"/>
            </a:pPr>
            <a:r>
              <a:rPr lang="sl-SI" sz="1900" cap="none" dirty="0" smtClean="0">
                <a:solidFill>
                  <a:schemeClr val="tx1">
                    <a:lumMod val="85000"/>
                    <a:lumOff val="15000"/>
                  </a:schemeClr>
                </a:solidFill>
                <a:latin typeface="Arial" panose="020B0604020202020204" pitchFamily="34" charset="0"/>
                <a:cs typeface="Arial" panose="020B0604020202020204" pitchFamily="34" charset="0"/>
              </a:rPr>
              <a:t>Komunikacijsko sporočilo: prodaja </a:t>
            </a:r>
            <a:r>
              <a:rPr lang="sl-SI" sz="1900" cap="none" dirty="0">
                <a:solidFill>
                  <a:schemeClr val="tx1">
                    <a:lumMod val="85000"/>
                    <a:lumOff val="15000"/>
                  </a:schemeClr>
                </a:solidFill>
                <a:latin typeface="Arial" panose="020B0604020202020204" pitchFamily="34" charset="0"/>
                <a:cs typeface="Arial" panose="020B0604020202020204" pitchFamily="34" charset="0"/>
              </a:rPr>
              <a:t>vrhunske športne opreme, športne prehrane ter </a:t>
            </a:r>
            <a:endParaRPr lang="sl-SI" sz="1900" cap="none" dirty="0" smtClean="0">
              <a:solidFill>
                <a:schemeClr val="tx1">
                  <a:lumMod val="85000"/>
                  <a:lumOff val="15000"/>
                </a:schemeClr>
              </a:solidFill>
              <a:latin typeface="Arial" panose="020B0604020202020204" pitchFamily="34" charset="0"/>
              <a:cs typeface="Arial" panose="020B0604020202020204" pitchFamily="34" charset="0"/>
            </a:endParaRPr>
          </a:p>
          <a:p>
            <a:pPr marL="0" indent="0">
              <a:lnSpc>
                <a:spcPct val="110000"/>
              </a:lnSpc>
              <a:spcBef>
                <a:spcPts val="0"/>
              </a:spcBef>
              <a:buNone/>
            </a:pPr>
            <a:r>
              <a:rPr lang="sl-SI" sz="1900" cap="none" dirty="0">
                <a:solidFill>
                  <a:schemeClr val="tx1">
                    <a:lumMod val="85000"/>
                    <a:lumOff val="15000"/>
                  </a:schemeClr>
                </a:solidFill>
                <a:latin typeface="Arial" panose="020B0604020202020204" pitchFamily="34" charset="0"/>
                <a:cs typeface="Arial" panose="020B0604020202020204" pitchFamily="34" charset="0"/>
              </a:rPr>
              <a:t> </a:t>
            </a:r>
            <a:r>
              <a:rPr lang="sl-SI" sz="1900" cap="none" dirty="0" smtClean="0">
                <a:solidFill>
                  <a:schemeClr val="tx1">
                    <a:lumMod val="85000"/>
                    <a:lumOff val="15000"/>
                  </a:schemeClr>
                </a:solidFill>
                <a:latin typeface="Arial" panose="020B0604020202020204" pitchFamily="34" charset="0"/>
                <a:cs typeface="Arial" panose="020B0604020202020204" pitchFamily="34" charset="0"/>
              </a:rPr>
              <a:t>    prehranskih </a:t>
            </a:r>
            <a:r>
              <a:rPr lang="sl-SI" sz="1900" cap="none" dirty="0">
                <a:solidFill>
                  <a:schemeClr val="tx1">
                    <a:lumMod val="85000"/>
                    <a:lumOff val="15000"/>
                  </a:schemeClr>
                </a:solidFill>
                <a:latin typeface="Arial" panose="020B0604020202020204" pitchFamily="34" charset="0"/>
                <a:cs typeface="Arial" panose="020B0604020202020204" pitchFamily="34" charset="0"/>
              </a:rPr>
              <a:t>dodatkov </a:t>
            </a:r>
            <a:r>
              <a:rPr lang="sl-SI" sz="1900" cap="none" dirty="0" smtClean="0">
                <a:solidFill>
                  <a:schemeClr val="tx1">
                    <a:lumMod val="85000"/>
                    <a:lumOff val="15000"/>
                  </a:schemeClr>
                </a:solidFill>
                <a:latin typeface="Arial" panose="020B0604020202020204" pitchFamily="34" charset="0"/>
                <a:cs typeface="Arial" panose="020B0604020202020204" pitchFamily="34" charset="0"/>
              </a:rPr>
              <a:t>po ugodnih cenah ter izvajanje vodene rekreacijske vadbe z</a:t>
            </a:r>
          </a:p>
          <a:p>
            <a:pPr marL="0" indent="0">
              <a:lnSpc>
                <a:spcPct val="110000"/>
              </a:lnSpc>
              <a:spcBef>
                <a:spcPts val="0"/>
              </a:spcBef>
              <a:buNone/>
            </a:pPr>
            <a:r>
              <a:rPr lang="sl-SI" sz="1900" cap="none" dirty="0">
                <a:solidFill>
                  <a:schemeClr val="tx1">
                    <a:lumMod val="85000"/>
                    <a:lumOff val="15000"/>
                  </a:schemeClr>
                </a:solidFill>
                <a:latin typeface="Arial" panose="020B0604020202020204" pitchFamily="34" charset="0"/>
                <a:cs typeface="Arial" panose="020B0604020202020204" pitchFamily="34" charset="0"/>
              </a:rPr>
              <a:t> </a:t>
            </a:r>
            <a:r>
              <a:rPr lang="sl-SI" sz="1900" cap="none" dirty="0" smtClean="0">
                <a:solidFill>
                  <a:schemeClr val="tx1">
                    <a:lumMod val="85000"/>
                    <a:lumOff val="15000"/>
                  </a:schemeClr>
                </a:solidFill>
                <a:latin typeface="Arial" panose="020B0604020202020204" pitchFamily="34" charset="0"/>
                <a:cs typeface="Arial" panose="020B0604020202020204" pitchFamily="34" charset="0"/>
              </a:rPr>
              <a:t>    željo, da navdušimo ljudi, da postanejo fizično aktivni. Uporabniki imajo za športno </a:t>
            </a:r>
          </a:p>
          <a:p>
            <a:pPr marL="0" indent="0">
              <a:lnSpc>
                <a:spcPct val="110000"/>
              </a:lnSpc>
              <a:spcBef>
                <a:spcPts val="0"/>
              </a:spcBef>
              <a:buNone/>
            </a:pPr>
            <a:r>
              <a:rPr lang="sl-SI" sz="1900" cap="none" dirty="0">
                <a:solidFill>
                  <a:schemeClr val="tx1">
                    <a:lumMod val="85000"/>
                    <a:lumOff val="15000"/>
                  </a:schemeClr>
                </a:solidFill>
                <a:latin typeface="Arial" panose="020B0604020202020204" pitchFamily="34" charset="0"/>
                <a:cs typeface="Arial" panose="020B0604020202020204" pitchFamily="34" charset="0"/>
              </a:rPr>
              <a:t> </a:t>
            </a:r>
            <a:r>
              <a:rPr lang="sl-SI" sz="1900" cap="none" dirty="0" smtClean="0">
                <a:solidFill>
                  <a:schemeClr val="tx1">
                    <a:lumMod val="85000"/>
                    <a:lumOff val="15000"/>
                  </a:schemeClr>
                </a:solidFill>
                <a:latin typeface="Arial" panose="020B0604020202020204" pitchFamily="34" charset="0"/>
                <a:cs typeface="Arial" panose="020B0604020202020204" pitchFamily="34" charset="0"/>
              </a:rPr>
              <a:t>    aktivnost vse na enem mestu, tako opremo kot tudi vodeno vadbo s svetovalnimi in</a:t>
            </a:r>
          </a:p>
          <a:p>
            <a:pPr marL="0" indent="0">
              <a:lnSpc>
                <a:spcPct val="110000"/>
              </a:lnSpc>
              <a:spcBef>
                <a:spcPts val="0"/>
              </a:spcBef>
              <a:buNone/>
            </a:pPr>
            <a:r>
              <a:rPr lang="sl-SI" sz="1900" cap="none" dirty="0">
                <a:solidFill>
                  <a:schemeClr val="tx1">
                    <a:lumMod val="85000"/>
                    <a:lumOff val="15000"/>
                  </a:schemeClr>
                </a:solidFill>
                <a:latin typeface="Arial" panose="020B0604020202020204" pitchFamily="34" charset="0"/>
                <a:cs typeface="Arial" panose="020B0604020202020204" pitchFamily="34" charset="0"/>
              </a:rPr>
              <a:t> </a:t>
            </a:r>
            <a:r>
              <a:rPr lang="sl-SI" sz="1900" cap="none" dirty="0" smtClean="0">
                <a:solidFill>
                  <a:schemeClr val="tx1">
                    <a:lumMod val="85000"/>
                    <a:lumOff val="15000"/>
                  </a:schemeClr>
                </a:solidFill>
                <a:latin typeface="Arial" panose="020B0604020202020204" pitchFamily="34" charset="0"/>
                <a:cs typeface="Arial" panose="020B0604020202020204" pitchFamily="34" charset="0"/>
              </a:rPr>
              <a:t>    ostalimi storitvami, ki jih izvajajo usposobljeni športniki.</a:t>
            </a:r>
          </a:p>
          <a:p>
            <a:pPr marL="0" lvl="0">
              <a:lnSpc>
                <a:spcPct val="110000"/>
              </a:lnSpc>
              <a:spcBef>
                <a:spcPts val="0"/>
              </a:spcBef>
              <a:buClr>
                <a:srgbClr val="FFCA08"/>
              </a:buClr>
              <a:buFont typeface="Wingdings" panose="05000000000000000000" pitchFamily="2" charset="2"/>
              <a:buChar char="Ø"/>
            </a:pPr>
            <a:r>
              <a:rPr lang="sl-SI" sz="1900" cap="none" dirty="0" smtClean="0">
                <a:solidFill>
                  <a:prstClr val="white">
                    <a:lumMod val="85000"/>
                    <a:lumOff val="15000"/>
                  </a:prstClr>
                </a:solidFill>
                <a:latin typeface="Arial" panose="020B0604020202020204" pitchFamily="34" charset="0"/>
                <a:cs typeface="Arial" panose="020B0604020202020204" pitchFamily="34" charset="0"/>
              </a:rPr>
              <a:t>Slogan „Občuti ritem, občuti </a:t>
            </a:r>
            <a:r>
              <a:rPr lang="sl-SI" sz="1900" cap="none" dirty="0" err="1" smtClean="0">
                <a:solidFill>
                  <a:prstClr val="white">
                    <a:lumMod val="85000"/>
                    <a:lumOff val="15000"/>
                  </a:prstClr>
                </a:solidFill>
                <a:latin typeface="Arial" panose="020B0604020202020204" pitchFamily="34" charset="0"/>
                <a:cs typeface="Arial" panose="020B0604020202020204" pitchFamily="34" charset="0"/>
              </a:rPr>
              <a:t>FitStars</a:t>
            </a:r>
            <a:r>
              <a:rPr lang="sl-SI" sz="1900" cap="none" dirty="0" smtClean="0">
                <a:solidFill>
                  <a:prstClr val="white">
                    <a:lumMod val="85000"/>
                    <a:lumOff val="15000"/>
                  </a:prstClr>
                </a:solidFill>
                <a:latin typeface="Arial" panose="020B0604020202020204" pitchFamily="34" charset="0"/>
                <a:cs typeface="Arial" panose="020B0604020202020204" pitchFamily="34" charset="0"/>
              </a:rPr>
              <a:t>“ nagovarja ljudi, da naj zaupajo (občutijo </a:t>
            </a:r>
          </a:p>
          <a:p>
            <a:pPr marL="0" lvl="0" indent="0">
              <a:lnSpc>
                <a:spcPct val="110000"/>
              </a:lnSpc>
              <a:spcBef>
                <a:spcPts val="0"/>
              </a:spcBef>
              <a:buClr>
                <a:srgbClr val="FFCA08"/>
              </a:buClr>
              <a:buNone/>
            </a:pPr>
            <a:r>
              <a:rPr lang="sl-SI" sz="1900" cap="none" dirty="0">
                <a:solidFill>
                  <a:prstClr val="white">
                    <a:lumMod val="85000"/>
                    <a:lumOff val="15000"/>
                  </a:prstClr>
                </a:solidFill>
                <a:latin typeface="Arial" panose="020B0604020202020204" pitchFamily="34" charset="0"/>
                <a:cs typeface="Arial" panose="020B0604020202020204" pitchFamily="34" charset="0"/>
              </a:rPr>
              <a:t> </a:t>
            </a:r>
            <a:r>
              <a:rPr lang="sl-SI" sz="1900" cap="none" dirty="0" smtClean="0">
                <a:solidFill>
                  <a:prstClr val="white">
                    <a:lumMod val="85000"/>
                    <a:lumOff val="15000"/>
                  </a:prstClr>
                </a:solidFill>
                <a:latin typeface="Arial" panose="020B0604020202020204" pitchFamily="34" charset="0"/>
                <a:cs typeface="Arial" panose="020B0604020202020204" pitchFamily="34" charset="0"/>
              </a:rPr>
              <a:t>    profesionalno delo zaposlenih in potrebo po biti aktiven vzamejo resno) podjetju in s</a:t>
            </a:r>
          </a:p>
          <a:p>
            <a:pPr marL="0" lvl="0" indent="0">
              <a:lnSpc>
                <a:spcPct val="110000"/>
              </a:lnSpc>
              <a:spcBef>
                <a:spcPts val="0"/>
              </a:spcBef>
              <a:buClr>
                <a:srgbClr val="FFCA08"/>
              </a:buClr>
              <a:buNone/>
            </a:pPr>
            <a:r>
              <a:rPr lang="sl-SI" sz="1900" cap="none" dirty="0">
                <a:solidFill>
                  <a:prstClr val="white">
                    <a:lumMod val="85000"/>
                    <a:lumOff val="15000"/>
                  </a:prstClr>
                </a:solidFill>
                <a:latin typeface="Arial" panose="020B0604020202020204" pitchFamily="34" charset="0"/>
                <a:cs typeface="Arial" panose="020B0604020202020204" pitchFamily="34" charset="0"/>
              </a:rPr>
              <a:t> </a:t>
            </a:r>
            <a:r>
              <a:rPr lang="sl-SI" sz="1900" cap="none" dirty="0" smtClean="0">
                <a:solidFill>
                  <a:prstClr val="white">
                    <a:lumMod val="85000"/>
                    <a:lumOff val="15000"/>
                  </a:prstClr>
                </a:solidFill>
                <a:latin typeface="Arial" panose="020B0604020202020204" pitchFamily="34" charset="0"/>
                <a:cs typeface="Arial" panose="020B0604020202020204" pitchFamily="34" charset="0"/>
              </a:rPr>
              <a:t>    tem naredijo ne „nekaj“ temveč veliko ZASE!</a:t>
            </a:r>
            <a:endParaRPr lang="sl-SI" sz="1900" cap="none" dirty="0">
              <a:solidFill>
                <a:prstClr val="white">
                  <a:lumMod val="85000"/>
                  <a:lumOff val="15000"/>
                </a:prstClr>
              </a:solidFill>
              <a:latin typeface="Arial" panose="020B0604020202020204" pitchFamily="34" charset="0"/>
              <a:cs typeface="Arial" panose="020B0604020202020204" pitchFamily="34" charset="0"/>
            </a:endParaRPr>
          </a:p>
          <a:p>
            <a:pPr marL="0" lvl="0" indent="0">
              <a:lnSpc>
                <a:spcPct val="110000"/>
              </a:lnSpc>
              <a:spcBef>
                <a:spcPts val="0"/>
              </a:spcBef>
              <a:buClr>
                <a:srgbClr val="FFCA08"/>
              </a:buClr>
              <a:buNone/>
            </a:pPr>
            <a:r>
              <a:rPr lang="sl-SI" sz="1900" cap="none" dirty="0" smtClean="0">
                <a:solidFill>
                  <a:prstClr val="white">
                    <a:lumMod val="85000"/>
                    <a:lumOff val="15000"/>
                  </a:prstClr>
                </a:solidFill>
                <a:latin typeface="Arial" panose="020B0604020202020204" pitchFamily="34" charset="0"/>
                <a:cs typeface="Arial" panose="020B0604020202020204" pitchFamily="34" charset="0"/>
              </a:rPr>
              <a:t>.</a:t>
            </a:r>
            <a:endParaRPr lang="sl-SI" sz="1900" cap="none" dirty="0">
              <a:solidFill>
                <a:prstClr val="white">
                  <a:lumMod val="85000"/>
                  <a:lumOff val="15000"/>
                </a:prstClr>
              </a:solidFill>
              <a:latin typeface="Arial" panose="020B0604020202020204" pitchFamily="34" charset="0"/>
              <a:cs typeface="Arial" panose="020B0604020202020204" pitchFamily="34" charset="0"/>
            </a:endParaRPr>
          </a:p>
          <a:p>
            <a:pPr marL="0" indent="0">
              <a:lnSpc>
                <a:spcPct val="110000"/>
              </a:lnSpc>
              <a:spcBef>
                <a:spcPts val="0"/>
              </a:spcBef>
              <a:buNone/>
            </a:pPr>
            <a:endParaRPr lang="sl-SI" sz="1900" cap="none" dirty="0" smtClean="0">
              <a:solidFill>
                <a:schemeClr val="tx1">
                  <a:lumMod val="85000"/>
                  <a:lumOff val="15000"/>
                </a:schemeClr>
              </a:solidFill>
              <a:latin typeface="Arial" panose="020B0604020202020204" pitchFamily="34" charset="0"/>
              <a:cs typeface="Arial" panose="020B0604020202020204" pitchFamily="34" charset="0"/>
            </a:endParaRPr>
          </a:p>
          <a:p>
            <a:pPr marL="0" indent="0">
              <a:lnSpc>
                <a:spcPct val="110000"/>
              </a:lnSpc>
              <a:spcBef>
                <a:spcPts val="0"/>
              </a:spcBef>
              <a:buNone/>
            </a:pPr>
            <a:endParaRPr lang="sl-SI" sz="1900" cap="none" dirty="0">
              <a:solidFill>
                <a:schemeClr val="tx1">
                  <a:lumMod val="85000"/>
                  <a:lumOff val="15000"/>
                </a:schemeClr>
              </a:solidFill>
              <a:latin typeface="Arial" panose="020B0604020202020204" pitchFamily="34" charset="0"/>
              <a:cs typeface="Arial" panose="020B0604020202020204" pitchFamily="34" charset="0"/>
            </a:endParaRPr>
          </a:p>
          <a:p>
            <a:pPr marL="0" indent="0">
              <a:lnSpc>
                <a:spcPct val="110000"/>
              </a:lnSpc>
              <a:spcBef>
                <a:spcPts val="0"/>
              </a:spcBef>
              <a:buNone/>
            </a:pPr>
            <a:endParaRPr lang="sl-SI" sz="2200" cap="none"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8063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66809B23-EC40-425A-B89A-F9CE4F0631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0" name="Freeform: Shape 9">
            <a:extLst>
              <a:ext uri="{FF2B5EF4-FFF2-40B4-BE49-F238E27FC236}">
                <a16:creationId xmlns="" xmlns:a16="http://schemas.microsoft.com/office/drawing/2014/main" id="{A601F395-3079-4179-84BA-6654D9F825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Naslov 1">
            <a:extLst>
              <a:ext uri="{FF2B5EF4-FFF2-40B4-BE49-F238E27FC236}">
                <a16:creationId xmlns="" xmlns:a16="http://schemas.microsoft.com/office/drawing/2014/main" id="{67CC61B9-8199-4DD2-9C6A-3CD923CD1F4B}"/>
              </a:ext>
            </a:extLst>
          </p:cNvPr>
          <p:cNvSpPr>
            <a:spLocks noGrp="1"/>
          </p:cNvSpPr>
          <p:nvPr>
            <p:ph type="title"/>
          </p:nvPr>
        </p:nvSpPr>
        <p:spPr>
          <a:xfrm>
            <a:off x="1285370" y="590652"/>
            <a:ext cx="9618133" cy="1043108"/>
          </a:xfrm>
        </p:spPr>
        <p:txBody>
          <a:bodyPr>
            <a:normAutofit/>
          </a:bodyPr>
          <a:lstStyle/>
          <a:p>
            <a:pPr algn="ctr"/>
            <a:endParaRPr lang="en-GB" sz="3800" dirty="0"/>
          </a:p>
        </p:txBody>
      </p:sp>
      <p:sp>
        <p:nvSpPr>
          <p:cNvPr id="3" name="Označba mesta vsebine 2">
            <a:extLst>
              <a:ext uri="{FF2B5EF4-FFF2-40B4-BE49-F238E27FC236}">
                <a16:creationId xmlns="" xmlns:a16="http://schemas.microsoft.com/office/drawing/2014/main" id="{3C903A5B-7D2B-4DA5-BCAA-18E8A0E35719}"/>
              </a:ext>
            </a:extLst>
          </p:cNvPr>
          <p:cNvSpPr>
            <a:spLocks noGrp="1"/>
          </p:cNvSpPr>
          <p:nvPr>
            <p:ph idx="1"/>
          </p:nvPr>
        </p:nvSpPr>
        <p:spPr>
          <a:xfrm>
            <a:off x="835203" y="1993239"/>
            <a:ext cx="5512972" cy="4041800"/>
          </a:xfrm>
        </p:spPr>
        <p:txBody>
          <a:bodyPr>
            <a:normAutofit/>
          </a:bodyPr>
          <a:lstStyle/>
          <a:p>
            <a:pPr marL="0" indent="0">
              <a:lnSpc>
                <a:spcPct val="110000"/>
              </a:lnSpc>
              <a:buNone/>
            </a:pPr>
            <a:r>
              <a:rPr lang="sl-SI" sz="1800" cap="none" dirty="0">
                <a:solidFill>
                  <a:schemeClr val="tx1">
                    <a:lumMod val="85000"/>
                    <a:lumOff val="15000"/>
                  </a:schemeClr>
                </a:solidFill>
                <a:latin typeface="Arial" panose="020B0604020202020204" pitchFamily="34" charset="0"/>
                <a:cs typeface="Arial" panose="020B0604020202020204" pitchFamily="34" charset="0"/>
              </a:rPr>
              <a:t>    </a:t>
            </a:r>
            <a:r>
              <a:rPr lang="sl-SI" sz="1700" cap="none" dirty="0">
                <a:solidFill>
                  <a:schemeClr val="tx1">
                    <a:lumMod val="85000"/>
                    <a:lumOff val="15000"/>
                  </a:schemeClr>
                </a:solidFill>
                <a:latin typeface="Arial" panose="020B0604020202020204" pitchFamily="34" charset="0"/>
                <a:cs typeface="Arial" panose="020B0604020202020204" pitchFamily="34" charset="0"/>
              </a:rPr>
              <a:t>DIGITALNI MEDIJI :</a:t>
            </a:r>
          </a:p>
          <a:p>
            <a:pPr>
              <a:lnSpc>
                <a:spcPct val="110000"/>
              </a:lnSpc>
              <a:buFont typeface="Wingdings" panose="05000000000000000000" pitchFamily="2" charset="2"/>
              <a:buChar char="Ø"/>
            </a:pPr>
            <a:r>
              <a:rPr lang="sl-SI" sz="1700" cap="none" dirty="0">
                <a:solidFill>
                  <a:schemeClr val="tx1">
                    <a:lumMod val="85000"/>
                    <a:lumOff val="15000"/>
                  </a:schemeClr>
                </a:solidFill>
                <a:latin typeface="Arial" panose="020B0604020202020204" pitchFamily="34" charset="0"/>
                <a:cs typeface="Arial" panose="020B0604020202020204" pitchFamily="34" charset="0"/>
              </a:rPr>
              <a:t>Avdio oglas</a:t>
            </a:r>
          </a:p>
          <a:p>
            <a:pPr>
              <a:lnSpc>
                <a:spcPct val="110000"/>
              </a:lnSpc>
              <a:buFont typeface="Wingdings" panose="05000000000000000000" pitchFamily="2" charset="2"/>
              <a:buChar char="Ø"/>
            </a:pPr>
            <a:r>
              <a:rPr lang="sl-SI" sz="1700" cap="none" dirty="0">
                <a:solidFill>
                  <a:schemeClr val="tx1">
                    <a:lumMod val="85000"/>
                    <a:lumOff val="15000"/>
                  </a:schemeClr>
                </a:solidFill>
                <a:latin typeface="Arial" panose="020B0604020202020204" pitchFamily="34" charset="0"/>
                <a:cs typeface="Arial" panose="020B0604020202020204" pitchFamily="34" charset="0"/>
              </a:rPr>
              <a:t>Oglasni film</a:t>
            </a:r>
            <a:endParaRPr lang="sl-SI" sz="1700" b="1" cap="none" dirty="0">
              <a:solidFill>
                <a:schemeClr val="tx1">
                  <a:lumMod val="85000"/>
                  <a:lumOff val="15000"/>
                </a:schemeClr>
              </a:solidFill>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Ø"/>
            </a:pPr>
            <a:r>
              <a:rPr lang="sl-SI" sz="1700" cap="none" dirty="0" err="1">
                <a:solidFill>
                  <a:schemeClr val="tx1">
                    <a:lumMod val="85000"/>
                    <a:lumOff val="15000"/>
                  </a:schemeClr>
                </a:solidFill>
                <a:latin typeface="Arial" panose="020B0604020202020204" pitchFamily="34" charset="0"/>
                <a:cs typeface="Arial" panose="020B0604020202020204" pitchFamily="34" charset="0"/>
              </a:rPr>
              <a:t>Katolog</a:t>
            </a:r>
            <a:endParaRPr lang="sl-SI" sz="1700" cap="none" dirty="0">
              <a:solidFill>
                <a:schemeClr val="tx1">
                  <a:lumMod val="85000"/>
                  <a:lumOff val="15000"/>
                </a:schemeClr>
              </a:solidFill>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Ø"/>
            </a:pPr>
            <a:r>
              <a:rPr lang="sl-SI" sz="1700" cap="none" dirty="0">
                <a:solidFill>
                  <a:schemeClr val="tx1">
                    <a:lumMod val="85000"/>
                    <a:lumOff val="15000"/>
                  </a:schemeClr>
                </a:solidFill>
                <a:latin typeface="Arial" panose="020B0604020202020204" pitchFamily="34" charset="0"/>
                <a:cs typeface="Arial" panose="020B0604020202020204" pitchFamily="34" charset="0"/>
              </a:rPr>
              <a:t>Vizitka</a:t>
            </a:r>
          </a:p>
          <a:p>
            <a:pPr>
              <a:lnSpc>
                <a:spcPct val="110000"/>
              </a:lnSpc>
              <a:buFont typeface="Wingdings" panose="05000000000000000000" pitchFamily="2" charset="2"/>
              <a:buChar char="Ø"/>
            </a:pPr>
            <a:r>
              <a:rPr lang="sl-SI" sz="1700" cap="none" dirty="0">
                <a:solidFill>
                  <a:schemeClr val="tx1">
                    <a:lumMod val="85000"/>
                    <a:lumOff val="15000"/>
                  </a:schemeClr>
                </a:solidFill>
                <a:latin typeface="Arial" panose="020B0604020202020204" pitchFamily="34" charset="0"/>
                <a:cs typeface="Arial" panose="020B0604020202020204" pitchFamily="34" charset="0"/>
              </a:rPr>
              <a:t>Zloženka</a:t>
            </a:r>
          </a:p>
          <a:p>
            <a:pPr>
              <a:lnSpc>
                <a:spcPct val="110000"/>
              </a:lnSpc>
              <a:buFont typeface="Wingdings" panose="05000000000000000000" pitchFamily="2" charset="2"/>
              <a:buChar char="Ø"/>
            </a:pPr>
            <a:r>
              <a:rPr lang="sl-SI" sz="1700" cap="none" dirty="0" err="1">
                <a:solidFill>
                  <a:schemeClr val="tx1">
                    <a:lumMod val="85000"/>
                    <a:lumOff val="15000"/>
                  </a:schemeClr>
                </a:solidFill>
                <a:latin typeface="Arial" panose="020B0604020202020204" pitchFamily="34" charset="0"/>
                <a:cs typeface="Arial" panose="020B0604020202020204" pitchFamily="34" charset="0"/>
              </a:rPr>
              <a:t>Emailing</a:t>
            </a:r>
            <a:endParaRPr lang="sl-SI" sz="1700" cap="none" dirty="0">
              <a:solidFill>
                <a:schemeClr val="tx1">
                  <a:lumMod val="85000"/>
                  <a:lumOff val="15000"/>
                </a:schemeClr>
              </a:solidFill>
              <a:latin typeface="Arial" panose="020B0604020202020204" pitchFamily="34" charset="0"/>
              <a:cs typeface="Arial" panose="020B0604020202020204" pitchFamily="34" charset="0"/>
            </a:endParaRPr>
          </a:p>
          <a:p>
            <a:pPr marL="0" indent="0">
              <a:lnSpc>
                <a:spcPct val="110000"/>
              </a:lnSpc>
              <a:buNone/>
            </a:pPr>
            <a:r>
              <a:rPr lang="sv-SE" sz="1800" cap="none" dirty="0">
                <a:solidFill>
                  <a:schemeClr val="tx1">
                    <a:lumMod val="85000"/>
                    <a:lumOff val="15000"/>
                  </a:schemeClr>
                </a:solidFill>
                <a:latin typeface="Arial" panose="020B0604020202020204" pitchFamily="34" charset="0"/>
                <a:cs typeface="Arial" panose="020B0604020202020204" pitchFamily="34" charset="0"/>
              </a:rPr>
              <a:t>Spletna stran (</a:t>
            </a:r>
            <a:r>
              <a:rPr lang="sv-SE" sz="1800" cap="none" dirty="0" smtClean="0">
                <a:solidFill>
                  <a:schemeClr val="tx1">
                    <a:lumMod val="85000"/>
                    <a:lumOff val="15000"/>
                  </a:schemeClr>
                </a:solidFill>
                <a:latin typeface="Arial" panose="020B0604020202020204" pitchFamily="34" charset="0"/>
                <a:cs typeface="Arial" panose="020B0604020202020204" pitchFamily="34" charset="0"/>
                <a:hlinkClick r:id="rId3"/>
              </a:rPr>
              <a:t>http</a:t>
            </a:r>
            <a:r>
              <a:rPr lang="sl-SI" sz="1800" cap="none" smtClean="0">
                <a:solidFill>
                  <a:schemeClr val="tx1">
                    <a:lumMod val="85000"/>
                    <a:lumOff val="15000"/>
                  </a:schemeClr>
                </a:solidFill>
                <a:latin typeface="Arial" panose="020B0604020202020204" pitchFamily="34" charset="0"/>
                <a:cs typeface="Arial" panose="020B0604020202020204" pitchFamily="34" charset="0"/>
                <a:hlinkClick r:id="rId3"/>
              </a:rPr>
              <a:t>s</a:t>
            </a:r>
            <a:r>
              <a:rPr lang="sv-SE" sz="1800" cap="none" smtClean="0">
                <a:solidFill>
                  <a:schemeClr val="tx1">
                    <a:lumMod val="85000"/>
                    <a:lumOff val="15000"/>
                  </a:schemeClr>
                </a:solidFill>
                <a:latin typeface="Arial" panose="020B0604020202020204" pitchFamily="34" charset="0"/>
                <a:cs typeface="Arial" panose="020B0604020202020204" pitchFamily="34" charset="0"/>
                <a:hlinkClick r:id="rId3"/>
              </a:rPr>
              <a:t>://</a:t>
            </a:r>
            <a:r>
              <a:rPr lang="sv-SE" sz="1800" cap="none" dirty="0">
                <a:solidFill>
                  <a:schemeClr val="tx1">
                    <a:lumMod val="85000"/>
                    <a:lumOff val="15000"/>
                  </a:schemeClr>
                </a:solidFill>
                <a:latin typeface="Arial" panose="020B0604020202020204" pitchFamily="34" charset="0"/>
                <a:cs typeface="Arial" panose="020B0604020202020204" pitchFamily="34" charset="0"/>
                <a:hlinkClick r:id="rId3"/>
              </a:rPr>
              <a:t>up-fitstars.mozello.com/news/</a:t>
            </a:r>
            <a:r>
              <a:rPr lang="sv-SE" sz="1800" cap="none" dirty="0">
                <a:solidFill>
                  <a:schemeClr val="tx1">
                    <a:lumMod val="85000"/>
                    <a:lumOff val="15000"/>
                  </a:schemeClr>
                </a:solidFill>
                <a:latin typeface="Arial" panose="020B0604020202020204" pitchFamily="34" charset="0"/>
                <a:cs typeface="Arial" panose="020B0604020202020204" pitchFamily="34" charset="0"/>
              </a:rPr>
              <a:t>) </a:t>
            </a:r>
          </a:p>
          <a:p>
            <a:pPr marL="0" indent="0">
              <a:lnSpc>
                <a:spcPct val="110000"/>
              </a:lnSpc>
              <a:buNone/>
            </a:pPr>
            <a:endParaRPr lang="sl-SI" sz="1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 name="PoljeZBesedilom 4">
            <a:extLst>
              <a:ext uri="{FF2B5EF4-FFF2-40B4-BE49-F238E27FC236}">
                <a16:creationId xmlns="" xmlns:a16="http://schemas.microsoft.com/office/drawing/2014/main" id="{2252AA1F-7DD4-4352-B53E-55E791C9AD98}"/>
              </a:ext>
            </a:extLst>
          </p:cNvPr>
          <p:cNvSpPr txBox="1"/>
          <p:nvPr/>
        </p:nvSpPr>
        <p:spPr>
          <a:xfrm>
            <a:off x="7176654" y="2132808"/>
            <a:ext cx="3904788" cy="1200329"/>
          </a:xfrm>
          <a:prstGeom prst="rect">
            <a:avLst/>
          </a:prstGeom>
          <a:noFill/>
        </p:spPr>
        <p:txBody>
          <a:bodyPr wrap="square" rtlCol="0">
            <a:spAutoFit/>
          </a:bodyPr>
          <a:lstStyle/>
          <a:p>
            <a:r>
              <a:rPr lang="en-GB" dirty="0"/>
              <a:t> </a:t>
            </a:r>
            <a:r>
              <a:rPr lang="sl-SI" dirty="0"/>
              <a:t>     </a:t>
            </a:r>
            <a:r>
              <a:rPr lang="en-GB" dirty="0">
                <a:latin typeface="Arial" panose="020B0604020202020204" pitchFamily="34" charset="0"/>
                <a:cs typeface="Arial" panose="020B0604020202020204" pitchFamily="34" charset="0"/>
              </a:rPr>
              <a:t>TISK:</a:t>
            </a:r>
          </a:p>
          <a:p>
            <a:pPr marL="285750" indent="-285750">
              <a:buClr>
                <a:srgbClr val="FFC000"/>
              </a:buClr>
              <a:buFont typeface="Wingdings" panose="05000000000000000000" pitchFamily="2" charset="2"/>
              <a:buChar char="Ø"/>
            </a:pPr>
            <a:r>
              <a:rPr lang="en-GB" dirty="0" err="1">
                <a:latin typeface="Arial" panose="020B0604020202020204" pitchFamily="34" charset="0"/>
                <a:cs typeface="Arial" panose="020B0604020202020204" pitchFamily="34" charset="0"/>
              </a:rPr>
              <a:t>Vizitka</a:t>
            </a:r>
            <a:r>
              <a:rPr lang="en-GB" dirty="0">
                <a:latin typeface="Arial" panose="020B0604020202020204" pitchFamily="34" charset="0"/>
                <a:cs typeface="Arial" panose="020B0604020202020204" pitchFamily="34" charset="0"/>
              </a:rPr>
              <a:t> </a:t>
            </a:r>
          </a:p>
          <a:p>
            <a:pPr marL="285750" indent="-285750">
              <a:buClr>
                <a:srgbClr val="FFC000"/>
              </a:buClr>
              <a:buFont typeface="Wingdings" panose="05000000000000000000" pitchFamily="2" charset="2"/>
              <a:buChar char="Ø"/>
            </a:pPr>
            <a:r>
              <a:rPr lang="en-GB" dirty="0" err="1">
                <a:latin typeface="Arial" panose="020B0604020202020204" pitchFamily="34" charset="0"/>
                <a:cs typeface="Arial" panose="020B0604020202020204" pitchFamily="34" charset="0"/>
              </a:rPr>
              <a:t>Katalog</a:t>
            </a:r>
            <a:endParaRPr lang="en-GB" dirty="0">
              <a:latin typeface="Arial" panose="020B0604020202020204" pitchFamily="34" charset="0"/>
              <a:cs typeface="Arial" panose="020B0604020202020204" pitchFamily="34" charset="0"/>
            </a:endParaRPr>
          </a:p>
          <a:p>
            <a:pPr marL="285750" indent="-285750">
              <a:buClr>
                <a:srgbClr val="FFC000"/>
              </a:buClr>
              <a:buFont typeface="Wingdings" panose="05000000000000000000" pitchFamily="2" charset="2"/>
              <a:buChar char="Ø"/>
            </a:pPr>
            <a:r>
              <a:rPr lang="en-GB" dirty="0" err="1">
                <a:latin typeface="Arial" panose="020B0604020202020204" pitchFamily="34" charset="0"/>
                <a:cs typeface="Arial" panose="020B0604020202020204" pitchFamily="34" charset="0"/>
              </a:rPr>
              <a:t>Zloženka</a:t>
            </a:r>
            <a:r>
              <a:rPr lang="en-GB" dirty="0">
                <a:latin typeface="Arial" panose="020B0604020202020204" pitchFamily="34" charset="0"/>
                <a:cs typeface="Arial" panose="020B0604020202020204" pitchFamily="34" charset="0"/>
              </a:rPr>
              <a:t> </a:t>
            </a:r>
          </a:p>
        </p:txBody>
      </p:sp>
      <p:sp>
        <p:nvSpPr>
          <p:cNvPr id="6" name="PoljeZBesedilom 5">
            <a:extLst>
              <a:ext uri="{FF2B5EF4-FFF2-40B4-BE49-F238E27FC236}">
                <a16:creationId xmlns="" xmlns:a16="http://schemas.microsoft.com/office/drawing/2014/main" id="{EE1E6DD8-4B89-46EE-97D1-0AE4A960A948}"/>
              </a:ext>
            </a:extLst>
          </p:cNvPr>
          <p:cNvSpPr txBox="1"/>
          <p:nvPr/>
        </p:nvSpPr>
        <p:spPr>
          <a:xfrm>
            <a:off x="7176655" y="3786193"/>
            <a:ext cx="4371877" cy="1508105"/>
          </a:xfrm>
          <a:prstGeom prst="rect">
            <a:avLst/>
          </a:prstGeom>
          <a:noFill/>
        </p:spPr>
        <p:txBody>
          <a:bodyPr wrap="square" rtlCol="0">
            <a:spAutoFit/>
          </a:bodyPr>
          <a:lstStyle/>
          <a:p>
            <a:r>
              <a:rPr lang="sl-SI"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SOCIALNA OMREŽJA: </a:t>
            </a:r>
          </a:p>
          <a:p>
            <a:pPr marL="285750" indent="-285750">
              <a:buClr>
                <a:srgbClr val="FFC000"/>
              </a:buClr>
              <a:buFont typeface="Wingdings" panose="05000000000000000000" pitchFamily="2" charset="2"/>
              <a:buChar char="Ø"/>
            </a:pPr>
            <a:r>
              <a:rPr lang="en-GB" dirty="0">
                <a:latin typeface="Arial" panose="020B0604020202020204" pitchFamily="34" charset="0"/>
                <a:cs typeface="Arial" panose="020B0604020202020204" pitchFamily="34" charset="0"/>
              </a:rPr>
              <a:t>Instagram </a:t>
            </a:r>
            <a:r>
              <a:rPr lang="en-GB" dirty="0" err="1">
                <a:latin typeface="Arial" panose="020B0604020202020204" pitchFamily="34" charset="0"/>
                <a:cs typeface="Arial" panose="020B0604020202020204" pitchFamily="34" charset="0"/>
              </a:rPr>
              <a:t>profil</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4"/>
              </a:rPr>
              <a:t>https://www.instagram.com/upfitstars</a:t>
            </a:r>
            <a:r>
              <a:rPr lang="en-GB" dirty="0">
                <a:latin typeface="Arial" panose="020B0604020202020204" pitchFamily="34" charset="0"/>
                <a:cs typeface="Arial" panose="020B0604020202020204" pitchFamily="34" charset="0"/>
              </a:rPr>
              <a:t>)</a:t>
            </a:r>
          </a:p>
          <a:p>
            <a:pPr marL="285750" indent="-285750">
              <a:buClr>
                <a:srgbClr val="FFC000"/>
              </a:buClr>
              <a:buFont typeface="Wingdings" panose="05000000000000000000" pitchFamily="2" charset="2"/>
              <a:buChar char="Ø"/>
            </a:pPr>
            <a:r>
              <a:rPr lang="en-GB" dirty="0">
                <a:latin typeface="Arial" panose="020B0604020202020204" pitchFamily="34" charset="0"/>
                <a:cs typeface="Arial" panose="020B0604020202020204" pitchFamily="34" charset="0"/>
              </a:rPr>
              <a:t>Facebook </a:t>
            </a:r>
            <a:r>
              <a:rPr lang="en-GB" dirty="0" err="1">
                <a:latin typeface="Arial" panose="020B0604020202020204" pitchFamily="34" charset="0"/>
                <a:cs typeface="Arial" panose="020B0604020202020204" pitchFamily="34" charset="0"/>
              </a:rPr>
              <a:t>profil</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5"/>
              </a:rPr>
              <a:t>https://www.facebook.com/up.fitstars</a:t>
            </a:r>
            <a:r>
              <a:rPr lang="en-GB" sz="2000" dirty="0">
                <a:latin typeface="Arial" panose="020B0604020202020204" pitchFamily="34" charset="0"/>
                <a:cs typeface="Arial" panose="020B0604020202020204" pitchFamily="34" charset="0"/>
              </a:rPr>
              <a:t>)</a:t>
            </a:r>
          </a:p>
        </p:txBody>
      </p:sp>
      <p:sp>
        <p:nvSpPr>
          <p:cNvPr id="9" name="PoljeZBesedilom 8">
            <a:extLst>
              <a:ext uri="{FF2B5EF4-FFF2-40B4-BE49-F238E27FC236}">
                <a16:creationId xmlns="" xmlns:a16="http://schemas.microsoft.com/office/drawing/2014/main" id="{F838FAC0-E6AF-42BC-A40F-44F30645D745}"/>
              </a:ext>
            </a:extLst>
          </p:cNvPr>
          <p:cNvSpPr txBox="1"/>
          <p:nvPr/>
        </p:nvSpPr>
        <p:spPr>
          <a:xfrm>
            <a:off x="2298815" y="3484156"/>
            <a:ext cx="4877839" cy="492443"/>
          </a:xfrm>
          <a:prstGeom prst="rect">
            <a:avLst/>
          </a:prstGeom>
          <a:noFill/>
        </p:spPr>
        <p:txBody>
          <a:bodyPr wrap="square" rtlCol="0">
            <a:spAutoFit/>
          </a:bodyPr>
          <a:lstStyle/>
          <a:p>
            <a:pPr algn="ctr"/>
            <a:r>
              <a:rPr lang="sl-SI" sz="2600" dirty="0" smtClean="0">
                <a:solidFill>
                  <a:srgbClr val="FFC000"/>
                </a:solidFill>
                <a:highlight>
                  <a:srgbClr val="777777"/>
                </a:highlight>
              </a:rPr>
              <a:t>KANALI </a:t>
            </a:r>
            <a:r>
              <a:rPr lang="sl-SI" sz="2600" dirty="0">
                <a:solidFill>
                  <a:srgbClr val="FFC000"/>
                </a:solidFill>
                <a:highlight>
                  <a:srgbClr val="777777"/>
                </a:highlight>
              </a:rPr>
              <a:t>KOMUNICIRANJA</a:t>
            </a:r>
            <a:endParaRPr lang="en-GB" sz="2600" dirty="0">
              <a:solidFill>
                <a:srgbClr val="FFC000"/>
              </a:solidFill>
              <a:highlight>
                <a:srgbClr val="777777"/>
              </a:highlight>
            </a:endParaRPr>
          </a:p>
        </p:txBody>
      </p:sp>
      <p:cxnSp>
        <p:nvCxnSpPr>
          <p:cNvPr id="14" name="Raven puščični povezovalnik 13">
            <a:extLst>
              <a:ext uri="{FF2B5EF4-FFF2-40B4-BE49-F238E27FC236}">
                <a16:creationId xmlns="" xmlns:a16="http://schemas.microsoft.com/office/drawing/2014/main" id="{16A0B643-574C-4519-841C-293B5115A3B7}"/>
              </a:ext>
            </a:extLst>
          </p:cNvPr>
          <p:cNvCxnSpPr>
            <a:cxnSpLocks/>
          </p:cNvCxnSpPr>
          <p:nvPr/>
        </p:nvCxnSpPr>
        <p:spPr>
          <a:xfrm>
            <a:off x="5221327" y="4090843"/>
            <a:ext cx="1897185" cy="449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aven puščični povezovalnik 16">
            <a:extLst>
              <a:ext uri="{FF2B5EF4-FFF2-40B4-BE49-F238E27FC236}">
                <a16:creationId xmlns="" xmlns:a16="http://schemas.microsoft.com/office/drawing/2014/main" id="{F54CED99-3436-445B-BE48-60957526FECC}"/>
              </a:ext>
            </a:extLst>
          </p:cNvPr>
          <p:cNvCxnSpPr>
            <a:cxnSpLocks/>
          </p:cNvCxnSpPr>
          <p:nvPr/>
        </p:nvCxnSpPr>
        <p:spPr>
          <a:xfrm flipV="1">
            <a:off x="5272906" y="2721632"/>
            <a:ext cx="1845606" cy="640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Raven puščični povezovalnik 25">
            <a:extLst>
              <a:ext uri="{FF2B5EF4-FFF2-40B4-BE49-F238E27FC236}">
                <a16:creationId xmlns="" xmlns:a16="http://schemas.microsoft.com/office/drawing/2014/main" id="{5AB423DF-10A0-44C1-8EC8-76702B6A689F}"/>
              </a:ext>
            </a:extLst>
          </p:cNvPr>
          <p:cNvCxnSpPr>
            <a:cxnSpLocks/>
          </p:cNvCxnSpPr>
          <p:nvPr/>
        </p:nvCxnSpPr>
        <p:spPr>
          <a:xfrm flipH="1">
            <a:off x="2236763" y="3786193"/>
            <a:ext cx="848182" cy="13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1246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4" end="4"/>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5" end="5"/>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6" end="6"/>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fltVal val="0"/>
                                          </p:val>
                                        </p:tav>
                                        <p:tav tm="100000">
                                          <p:val>
                                            <p:strVal val="#ppt_w"/>
                                          </p:val>
                                        </p:tav>
                                      </p:tavLst>
                                    </p:anim>
                                    <p:anim calcmode="lin" valueType="num">
                                      <p:cBhvr>
                                        <p:cTn id="62" dur="1000" fill="hold"/>
                                        <p:tgtEl>
                                          <p:spTgt spid="17"/>
                                        </p:tgtEl>
                                        <p:attrNameLst>
                                          <p:attrName>ppt_h</p:attrName>
                                        </p:attrNameLst>
                                      </p:cBhvr>
                                      <p:tavLst>
                                        <p:tav tm="0">
                                          <p:val>
                                            <p:fltVal val="0"/>
                                          </p:val>
                                        </p:tav>
                                        <p:tav tm="100000">
                                          <p:val>
                                            <p:strVal val="#ppt_h"/>
                                          </p:val>
                                        </p:tav>
                                      </p:tavLst>
                                    </p:anim>
                                    <p:anim calcmode="lin" valueType="num">
                                      <p:cBhvr>
                                        <p:cTn id="63" dur="1000" fill="hold"/>
                                        <p:tgtEl>
                                          <p:spTgt spid="17"/>
                                        </p:tgtEl>
                                        <p:attrNameLst>
                                          <p:attrName>style.rotation</p:attrName>
                                        </p:attrNameLst>
                                      </p:cBhvr>
                                      <p:tavLst>
                                        <p:tav tm="0">
                                          <p:val>
                                            <p:fltVal val="90"/>
                                          </p:val>
                                        </p:tav>
                                        <p:tav tm="100000">
                                          <p:val>
                                            <p:fltVal val="0"/>
                                          </p:val>
                                        </p:tav>
                                      </p:tavLst>
                                    </p:anim>
                                    <p:animEffect transition="in" filter="fade">
                                      <p:cBhvr>
                                        <p:cTn id="64" dur="1000"/>
                                        <p:tgtEl>
                                          <p:spTgt spid="17"/>
                                        </p:tgtEl>
                                      </p:cBhvr>
                                    </p:animEffect>
                                  </p:childTnLst>
                                </p:cTn>
                              </p:par>
                              <p:par>
                                <p:cTn id="65" presetID="31" presetClass="entr" presetSubtype="0" fill="hold" nodeType="with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 calcmode="lin" valueType="num">
                                      <p:cBhvr>
                                        <p:cTn id="6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6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70" dur="1000"/>
                                        <p:tgtEl>
                                          <p:spTgt spid="9">
                                            <p:txEl>
                                              <p:pRg st="0" end="0"/>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fltVal val="0"/>
                                          </p:val>
                                        </p:tav>
                                        <p:tav tm="100000">
                                          <p:val>
                                            <p:strVal val="#ppt_w"/>
                                          </p:val>
                                        </p:tav>
                                      </p:tavLst>
                                    </p:anim>
                                    <p:anim calcmode="lin" valueType="num">
                                      <p:cBhvr>
                                        <p:cTn id="74" dur="1000" fill="hold"/>
                                        <p:tgtEl>
                                          <p:spTgt spid="26"/>
                                        </p:tgtEl>
                                        <p:attrNameLst>
                                          <p:attrName>ppt_h</p:attrName>
                                        </p:attrNameLst>
                                      </p:cBhvr>
                                      <p:tavLst>
                                        <p:tav tm="0">
                                          <p:val>
                                            <p:fltVal val="0"/>
                                          </p:val>
                                        </p:tav>
                                        <p:tav tm="100000">
                                          <p:val>
                                            <p:strVal val="#ppt_h"/>
                                          </p:val>
                                        </p:tav>
                                      </p:tavLst>
                                    </p:anim>
                                    <p:anim calcmode="lin" valueType="num">
                                      <p:cBhvr>
                                        <p:cTn id="75" dur="1000" fill="hold"/>
                                        <p:tgtEl>
                                          <p:spTgt spid="26"/>
                                        </p:tgtEl>
                                        <p:attrNameLst>
                                          <p:attrName>style.rotation</p:attrName>
                                        </p:attrNameLst>
                                      </p:cBhvr>
                                      <p:tavLst>
                                        <p:tav tm="0">
                                          <p:val>
                                            <p:fltVal val="90"/>
                                          </p:val>
                                        </p:tav>
                                        <p:tav tm="100000">
                                          <p:val>
                                            <p:fltVal val="0"/>
                                          </p:val>
                                        </p:tav>
                                      </p:tavLst>
                                    </p:anim>
                                    <p:animEffect transition="in" filter="fade">
                                      <p:cBhvr>
                                        <p:cTn id="76" dur="1000"/>
                                        <p:tgtEl>
                                          <p:spTgt spid="26"/>
                                        </p:tgtEl>
                                      </p:cBhvr>
                                    </p:animEffect>
                                  </p:childTnLst>
                                </p:cTn>
                              </p:par>
                              <p:par>
                                <p:cTn id="77" presetID="31" presetClass="entr" presetSubtype="0"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par>
                                <p:cTn id="83" presetID="31" presetClass="entr" presetSubtype="0" fill="hold" nodeType="withEffect">
                                  <p:stCondLst>
                                    <p:cond delay="0"/>
                                  </p:stCondLst>
                                  <p:childTnLst>
                                    <p:set>
                                      <p:cBhvr>
                                        <p:cTn id="84" dur="1" fill="hold">
                                          <p:stCondLst>
                                            <p:cond delay="0"/>
                                          </p:stCondLst>
                                        </p:cTn>
                                        <p:tgtEl>
                                          <p:spTgt spid="5">
                                            <p:txEl>
                                              <p:pRg st="0" end="0"/>
                                            </p:txEl>
                                          </p:spTgt>
                                        </p:tgtEl>
                                        <p:attrNameLst>
                                          <p:attrName>style.visibility</p:attrName>
                                        </p:attrNameLst>
                                      </p:cBhvr>
                                      <p:to>
                                        <p:strVal val="visible"/>
                                      </p:to>
                                    </p:set>
                                    <p:anim calcmode="lin" valueType="num">
                                      <p:cBhvr>
                                        <p:cTn id="8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8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88" dur="1000"/>
                                        <p:tgtEl>
                                          <p:spTgt spid="5">
                                            <p:txEl>
                                              <p:pRg st="0" end="0"/>
                                            </p:txEl>
                                          </p:spTgt>
                                        </p:tgtEl>
                                      </p:cBhvr>
                                    </p:animEffect>
                                  </p:childTnLst>
                                </p:cTn>
                              </p:par>
                              <p:par>
                                <p:cTn id="89" presetID="31" presetClass="entr" presetSubtype="0" fill="hold" nodeType="withEffect">
                                  <p:stCondLst>
                                    <p:cond delay="0"/>
                                  </p:stCondLst>
                                  <p:childTnLst>
                                    <p:set>
                                      <p:cBhvr>
                                        <p:cTn id="90" dur="1" fill="hold">
                                          <p:stCondLst>
                                            <p:cond delay="0"/>
                                          </p:stCondLst>
                                        </p:cTn>
                                        <p:tgtEl>
                                          <p:spTgt spid="5">
                                            <p:txEl>
                                              <p:pRg st="1" end="1"/>
                                            </p:txEl>
                                          </p:spTgt>
                                        </p:tgtEl>
                                        <p:attrNameLst>
                                          <p:attrName>style.visibility</p:attrName>
                                        </p:attrNameLst>
                                      </p:cBhvr>
                                      <p:to>
                                        <p:strVal val="visible"/>
                                      </p:to>
                                    </p:set>
                                    <p:anim calcmode="lin" valueType="num">
                                      <p:cBhvr>
                                        <p:cTn id="91"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9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3"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94" dur="1000"/>
                                        <p:tgtEl>
                                          <p:spTgt spid="5">
                                            <p:txEl>
                                              <p:pRg st="1" end="1"/>
                                            </p:txEl>
                                          </p:spTgt>
                                        </p:tgtEl>
                                      </p:cBhvr>
                                    </p:animEffect>
                                  </p:childTnLst>
                                </p:cTn>
                              </p:par>
                              <p:par>
                                <p:cTn id="95" presetID="31" presetClass="entr" presetSubtype="0" fill="hold" nodeType="withEffect">
                                  <p:stCondLst>
                                    <p:cond delay="0"/>
                                  </p:stCondLst>
                                  <p:childTnLst>
                                    <p:set>
                                      <p:cBhvr>
                                        <p:cTn id="96" dur="1" fill="hold">
                                          <p:stCondLst>
                                            <p:cond delay="0"/>
                                          </p:stCondLst>
                                        </p:cTn>
                                        <p:tgtEl>
                                          <p:spTgt spid="5">
                                            <p:txEl>
                                              <p:pRg st="2" end="2"/>
                                            </p:txEl>
                                          </p:spTgt>
                                        </p:tgtEl>
                                        <p:attrNameLst>
                                          <p:attrName>style.visibility</p:attrName>
                                        </p:attrNameLst>
                                      </p:cBhvr>
                                      <p:to>
                                        <p:strVal val="visible"/>
                                      </p:to>
                                    </p:set>
                                    <p:anim calcmode="lin" valueType="num">
                                      <p:cBhvr>
                                        <p:cTn id="9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9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00" dur="1000"/>
                                        <p:tgtEl>
                                          <p:spTgt spid="5">
                                            <p:txEl>
                                              <p:pRg st="2" end="2"/>
                                            </p:txEl>
                                          </p:spTgt>
                                        </p:tgtEl>
                                      </p:cBhvr>
                                    </p:animEffect>
                                  </p:childTnLst>
                                </p:cTn>
                              </p:par>
                              <p:par>
                                <p:cTn id="101" presetID="31" presetClass="entr" presetSubtype="0" fill="hold" nodeType="withEffect">
                                  <p:stCondLst>
                                    <p:cond delay="0"/>
                                  </p:stCondLst>
                                  <p:childTnLst>
                                    <p:set>
                                      <p:cBhvr>
                                        <p:cTn id="102" dur="1" fill="hold">
                                          <p:stCondLst>
                                            <p:cond delay="0"/>
                                          </p:stCondLst>
                                        </p:cTn>
                                        <p:tgtEl>
                                          <p:spTgt spid="5">
                                            <p:txEl>
                                              <p:pRg st="3" end="3"/>
                                            </p:txEl>
                                          </p:spTgt>
                                        </p:tgtEl>
                                        <p:attrNameLst>
                                          <p:attrName>style.visibility</p:attrName>
                                        </p:attrNameLst>
                                      </p:cBhvr>
                                      <p:to>
                                        <p:strVal val="visible"/>
                                      </p:to>
                                    </p:set>
                                    <p:anim calcmode="lin" valueType="num">
                                      <p:cBhvr>
                                        <p:cTn id="10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0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10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06" dur="1000"/>
                                        <p:tgtEl>
                                          <p:spTgt spid="5">
                                            <p:txEl>
                                              <p:pRg st="3" end="3"/>
                                            </p:txEl>
                                          </p:spTgt>
                                        </p:tgtEl>
                                      </p:cBhvr>
                                    </p:animEffect>
                                  </p:childTnLst>
                                </p:cTn>
                              </p:par>
                              <p:par>
                                <p:cTn id="107" presetID="31" presetClass="entr" presetSubtype="0" fill="hold" nodeType="withEffect">
                                  <p:stCondLst>
                                    <p:cond delay="0"/>
                                  </p:stCondLst>
                                  <p:childTnLst>
                                    <p:set>
                                      <p:cBhvr>
                                        <p:cTn id="108" dur="1" fill="hold">
                                          <p:stCondLst>
                                            <p:cond delay="0"/>
                                          </p:stCondLst>
                                        </p:cTn>
                                        <p:tgtEl>
                                          <p:spTgt spid="6">
                                            <p:txEl>
                                              <p:pRg st="0" end="0"/>
                                            </p:txEl>
                                          </p:spTgt>
                                        </p:tgtEl>
                                        <p:attrNameLst>
                                          <p:attrName>style.visibility</p:attrName>
                                        </p:attrNameLst>
                                      </p:cBhvr>
                                      <p:to>
                                        <p:strVal val="visible"/>
                                      </p:to>
                                    </p:set>
                                    <p:anim calcmode="lin" valueType="num">
                                      <p:cBhvr>
                                        <p:cTn id="10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10"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11"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12" dur="1000"/>
                                        <p:tgtEl>
                                          <p:spTgt spid="6">
                                            <p:txEl>
                                              <p:pRg st="0" end="0"/>
                                            </p:txEl>
                                          </p:spTgt>
                                        </p:tgtEl>
                                      </p:cBhvr>
                                    </p:animEffect>
                                  </p:childTnLst>
                                </p:cTn>
                              </p:par>
                              <p:par>
                                <p:cTn id="113" presetID="31" presetClass="entr" presetSubtype="0" fill="hold" nodeType="withEffect">
                                  <p:stCondLst>
                                    <p:cond delay="0"/>
                                  </p:stCondLst>
                                  <p:childTnLst>
                                    <p:set>
                                      <p:cBhvr>
                                        <p:cTn id="114" dur="1" fill="hold">
                                          <p:stCondLst>
                                            <p:cond delay="0"/>
                                          </p:stCondLst>
                                        </p:cTn>
                                        <p:tgtEl>
                                          <p:spTgt spid="6">
                                            <p:txEl>
                                              <p:pRg st="1" end="1"/>
                                            </p:txEl>
                                          </p:spTgt>
                                        </p:tgtEl>
                                        <p:attrNameLst>
                                          <p:attrName>style.visibility</p:attrName>
                                        </p:attrNameLst>
                                      </p:cBhvr>
                                      <p:to>
                                        <p:strVal val="visible"/>
                                      </p:to>
                                    </p:set>
                                    <p:anim calcmode="lin" valueType="num">
                                      <p:cBhvr>
                                        <p:cTn id="1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18" dur="1000"/>
                                        <p:tgtEl>
                                          <p:spTgt spid="6">
                                            <p:txEl>
                                              <p:pRg st="1" end="1"/>
                                            </p:txEl>
                                          </p:spTgt>
                                        </p:tgtEl>
                                      </p:cBhvr>
                                    </p:animEffect>
                                  </p:childTnLst>
                                </p:cTn>
                              </p:par>
                              <p:par>
                                <p:cTn id="119" presetID="31" presetClass="entr" presetSubtype="0" fill="hold" nodeType="withEffect">
                                  <p:stCondLst>
                                    <p:cond delay="0"/>
                                  </p:stCondLst>
                                  <p:childTnLst>
                                    <p:set>
                                      <p:cBhvr>
                                        <p:cTn id="120" dur="1" fill="hold">
                                          <p:stCondLst>
                                            <p:cond delay="0"/>
                                          </p:stCondLst>
                                        </p:cTn>
                                        <p:tgtEl>
                                          <p:spTgt spid="6">
                                            <p:txEl>
                                              <p:pRg st="2" end="2"/>
                                            </p:txEl>
                                          </p:spTgt>
                                        </p:tgtEl>
                                        <p:attrNameLst>
                                          <p:attrName>style.visibility</p:attrName>
                                        </p:attrNameLst>
                                      </p:cBhvr>
                                      <p:to>
                                        <p:strVal val="visible"/>
                                      </p:to>
                                    </p:set>
                                    <p:anim calcmode="lin" valueType="num">
                                      <p:cBhvr>
                                        <p:cTn id="12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2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23"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24"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66809B23-EC40-425A-B89A-F9CE4F0631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0" name="Freeform: Shape 9">
            <a:extLst>
              <a:ext uri="{FF2B5EF4-FFF2-40B4-BE49-F238E27FC236}">
                <a16:creationId xmlns="" xmlns:a16="http://schemas.microsoft.com/office/drawing/2014/main" id="{A601F395-3079-4179-84BA-6654D9F825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Naslov 1">
            <a:extLst>
              <a:ext uri="{FF2B5EF4-FFF2-40B4-BE49-F238E27FC236}">
                <a16:creationId xmlns="" xmlns:a16="http://schemas.microsoft.com/office/drawing/2014/main" id="{9EBFA023-4646-47F9-B516-3375C210CC8A}"/>
              </a:ext>
            </a:extLst>
          </p:cNvPr>
          <p:cNvSpPr>
            <a:spLocks noGrp="1"/>
          </p:cNvSpPr>
          <p:nvPr>
            <p:ph type="title"/>
          </p:nvPr>
        </p:nvSpPr>
        <p:spPr>
          <a:xfrm>
            <a:off x="1286932" y="661554"/>
            <a:ext cx="9618133" cy="1043108"/>
          </a:xfrm>
        </p:spPr>
        <p:txBody>
          <a:bodyPr>
            <a:normAutofit/>
          </a:bodyPr>
          <a:lstStyle/>
          <a:p>
            <a:pPr algn="ctr"/>
            <a:r>
              <a:rPr lang="sl-SI" sz="4000" dirty="0"/>
              <a:t>5. ZAPOSLENI</a:t>
            </a:r>
            <a:endParaRPr lang="en-GB" sz="4000" dirty="0"/>
          </a:p>
        </p:txBody>
      </p:sp>
      <p:sp>
        <p:nvSpPr>
          <p:cNvPr id="3" name="Označba mesta vsebine 2">
            <a:extLst>
              <a:ext uri="{FF2B5EF4-FFF2-40B4-BE49-F238E27FC236}">
                <a16:creationId xmlns="" xmlns:a16="http://schemas.microsoft.com/office/drawing/2014/main" id="{7EB27952-FA3B-403E-A78E-2B824E5DDCCF}"/>
              </a:ext>
            </a:extLst>
          </p:cNvPr>
          <p:cNvSpPr>
            <a:spLocks noGrp="1"/>
          </p:cNvSpPr>
          <p:nvPr>
            <p:ph idx="1"/>
          </p:nvPr>
        </p:nvSpPr>
        <p:spPr>
          <a:xfrm>
            <a:off x="1436650" y="1258444"/>
            <a:ext cx="9618133" cy="5402308"/>
          </a:xfrm>
        </p:spPr>
        <p:txBody>
          <a:bodyPr numCol="1">
            <a:noAutofit/>
          </a:bodyPr>
          <a:lstStyle/>
          <a:p>
            <a:pPr marL="0" indent="0">
              <a:lnSpc>
                <a:spcPct val="110000"/>
              </a:lnSpc>
              <a:buNone/>
            </a:pPr>
            <a:r>
              <a:rPr lang="sl-SI" sz="1600" dirty="0" smtClean="0">
                <a:solidFill>
                  <a:srgbClr val="FFC000"/>
                </a:solidFill>
              </a:rPr>
              <a:t>        </a:t>
            </a:r>
            <a:r>
              <a:rPr lang="sl-SI" sz="1800" dirty="0" smtClean="0">
                <a:solidFill>
                  <a:srgbClr val="FFC000"/>
                </a:solidFill>
              </a:rPr>
              <a:t>NALOGE </a:t>
            </a:r>
            <a:r>
              <a:rPr lang="sl-SI" sz="1800" dirty="0">
                <a:solidFill>
                  <a:srgbClr val="FFC000"/>
                </a:solidFill>
              </a:rPr>
              <a:t>OBSTOJEČIH SODELAVCEV</a:t>
            </a:r>
            <a:endParaRPr lang="sl-SI" sz="1800" cap="none" dirty="0">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Ø"/>
            </a:pPr>
            <a:r>
              <a:rPr lang="sl-SI" sz="1800" cap="none" dirty="0" smtClean="0">
                <a:latin typeface="Arial" panose="020B0604020202020204" pitchFamily="34" charset="0"/>
                <a:cs typeface="Arial" panose="020B0604020202020204" pitchFamily="34" charset="0"/>
              </a:rPr>
              <a:t>Tajnik; Knjiži prejeto in oddano pošto, ureje dokumentarno gradivo, oblikuje in odpošilja </a:t>
            </a:r>
          </a:p>
          <a:p>
            <a:pPr marL="0" indent="0">
              <a:lnSpc>
                <a:spcPct val="100000"/>
              </a:lnSpc>
              <a:spcBef>
                <a:spcPts val="0"/>
              </a:spcBef>
              <a:buNone/>
            </a:pPr>
            <a:r>
              <a:rPr lang="sl-SI" sz="1800" cap="none" dirty="0">
                <a:latin typeface="Arial" panose="020B0604020202020204" pitchFamily="34" charset="0"/>
                <a:cs typeface="Arial" panose="020B0604020202020204" pitchFamily="34" charset="0"/>
              </a:rPr>
              <a:t> </a:t>
            </a:r>
            <a:r>
              <a:rPr lang="sl-SI" sz="1800" cap="none" dirty="0" smtClean="0">
                <a:latin typeface="Arial" panose="020B0604020202020204" pitchFamily="34" charset="0"/>
                <a:cs typeface="Arial" panose="020B0604020202020204" pitchFamily="34" charset="0"/>
              </a:rPr>
              <a:t>    dopise, piše zapisnike in vabila, razporeja prejeto pošto, interno in eksterno komunicira </a:t>
            </a:r>
          </a:p>
          <a:p>
            <a:pPr marL="0" indent="0">
              <a:lnSpc>
                <a:spcPct val="100000"/>
              </a:lnSpc>
              <a:spcBef>
                <a:spcPts val="0"/>
              </a:spcBef>
              <a:buNone/>
            </a:pPr>
            <a:r>
              <a:rPr lang="sl-SI" sz="1800" cap="none" dirty="0">
                <a:latin typeface="Arial" panose="020B0604020202020204" pitchFamily="34" charset="0"/>
                <a:cs typeface="Arial" panose="020B0604020202020204" pitchFamily="34" charset="0"/>
              </a:rPr>
              <a:t> </a:t>
            </a:r>
            <a:r>
              <a:rPr lang="sl-SI" sz="1800" cap="none" dirty="0" smtClean="0">
                <a:latin typeface="Arial" panose="020B0604020202020204" pitchFamily="34" charset="0"/>
                <a:cs typeface="Arial" panose="020B0604020202020204" pitchFamily="34" charset="0"/>
              </a:rPr>
              <a:t>    preko različnih kanalov, skrbi za organizacijsko in komunikacijsko podporo direktorju, </a:t>
            </a:r>
          </a:p>
          <a:p>
            <a:pPr marL="0" indent="0">
              <a:lnSpc>
                <a:spcPct val="100000"/>
              </a:lnSpc>
              <a:spcBef>
                <a:spcPts val="0"/>
              </a:spcBef>
              <a:buNone/>
            </a:pPr>
            <a:r>
              <a:rPr lang="sl-SI" sz="1800" cap="none" dirty="0">
                <a:latin typeface="Arial" panose="020B0604020202020204" pitchFamily="34" charset="0"/>
                <a:cs typeface="Arial" panose="020B0604020202020204" pitchFamily="34" charset="0"/>
              </a:rPr>
              <a:t> </a:t>
            </a:r>
            <a:r>
              <a:rPr lang="sl-SI" sz="1800" cap="none" dirty="0" smtClean="0">
                <a:latin typeface="Arial" panose="020B0604020202020204" pitchFamily="34" charset="0"/>
                <a:cs typeface="Arial" panose="020B0604020202020204" pitchFamily="34" charset="0"/>
              </a:rPr>
              <a:t>    sprejema stranke …</a:t>
            </a:r>
            <a:endParaRPr lang="sl-SI" sz="1800" cap="none" dirty="0">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Ø"/>
            </a:pPr>
            <a:r>
              <a:rPr lang="sl-SI" sz="1800" cap="none" dirty="0" err="1" smtClean="0">
                <a:latin typeface="Arial" panose="020B0604020202020204" pitchFamily="34" charset="0"/>
                <a:cs typeface="Arial" panose="020B0604020202020204" pitchFamily="34" charset="0"/>
              </a:rPr>
              <a:t>Nabavnik</a:t>
            </a:r>
            <a:r>
              <a:rPr lang="sl-SI" sz="1800" cap="none" dirty="0" smtClean="0">
                <a:latin typeface="Arial" panose="020B0604020202020204" pitchFamily="34" charset="0"/>
                <a:cs typeface="Arial" panose="020B0604020202020204" pitchFamily="34" charset="0"/>
              </a:rPr>
              <a:t>; Skrbi za nabavo potrebnih izdelkov in naroča potrebne storitve, vzdržuje </a:t>
            </a:r>
          </a:p>
          <a:p>
            <a:pPr marL="0" indent="0">
              <a:lnSpc>
                <a:spcPct val="100000"/>
              </a:lnSpc>
              <a:spcBef>
                <a:spcPts val="0"/>
              </a:spcBef>
              <a:buNone/>
            </a:pPr>
            <a:r>
              <a:rPr lang="sl-SI" sz="1800" cap="none" dirty="0">
                <a:latin typeface="Arial" panose="020B0604020202020204" pitchFamily="34" charset="0"/>
                <a:cs typeface="Arial" panose="020B0604020202020204" pitchFamily="34" charset="0"/>
              </a:rPr>
              <a:t> </a:t>
            </a:r>
            <a:r>
              <a:rPr lang="sl-SI" sz="1800" cap="none" dirty="0" smtClean="0">
                <a:latin typeface="Arial" panose="020B0604020202020204" pitchFamily="34" charset="0"/>
                <a:cs typeface="Arial" panose="020B0604020202020204" pitchFamily="34" charset="0"/>
              </a:rPr>
              <a:t>    potrebne zaloge</a:t>
            </a:r>
            <a:r>
              <a:rPr lang="sl-SI" sz="1800" cap="none" dirty="0">
                <a:latin typeface="Arial" panose="020B0604020202020204" pitchFamily="34" charset="0"/>
                <a:cs typeface="Arial" panose="020B0604020202020204" pitchFamily="34" charset="0"/>
              </a:rPr>
              <a:t>, </a:t>
            </a:r>
            <a:r>
              <a:rPr lang="sl-SI" sz="1800" cap="none" dirty="0" smtClean="0">
                <a:latin typeface="Arial" panose="020B0604020202020204" pitchFamily="34" charset="0"/>
                <a:cs typeface="Arial" panose="020B0604020202020204" pitchFamily="34" charset="0"/>
              </a:rPr>
              <a:t>rešuje morebitne reklamacije, izvaja analizo nabavnega trga, vodi </a:t>
            </a:r>
          </a:p>
          <a:p>
            <a:pPr marL="0" indent="0">
              <a:lnSpc>
                <a:spcPct val="100000"/>
              </a:lnSpc>
              <a:spcBef>
                <a:spcPts val="0"/>
              </a:spcBef>
              <a:buNone/>
            </a:pPr>
            <a:r>
              <a:rPr lang="sl-SI" sz="1800" cap="none" dirty="0">
                <a:latin typeface="Arial" panose="020B0604020202020204" pitchFamily="34" charset="0"/>
                <a:cs typeface="Arial" panose="020B0604020202020204" pitchFamily="34" charset="0"/>
              </a:rPr>
              <a:t> </a:t>
            </a:r>
            <a:r>
              <a:rPr lang="sl-SI" sz="1800" cap="none" dirty="0" smtClean="0">
                <a:latin typeface="Arial" panose="020B0604020202020204" pitchFamily="34" charset="0"/>
                <a:cs typeface="Arial" panose="020B0604020202020204" pitchFamily="34" charset="0"/>
              </a:rPr>
              <a:t>    pogajanja z dobavitelji …</a:t>
            </a:r>
            <a:endParaRPr lang="sl-SI" sz="1800" cap="none" dirty="0">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Ø"/>
            </a:pPr>
            <a:r>
              <a:rPr lang="sl-SI" sz="1800" cap="none" dirty="0" smtClean="0">
                <a:latin typeface="Arial" panose="020B0604020202020204" pitchFamily="34" charset="0"/>
                <a:cs typeface="Arial" panose="020B0604020202020204" pitchFamily="34" charset="0"/>
              </a:rPr>
              <a:t>Kadrovnik; Razpisuje prosta delovna mesta, skrbi za korespondenco s kandidati za </a:t>
            </a:r>
          </a:p>
          <a:p>
            <a:pPr marL="0" indent="0">
              <a:lnSpc>
                <a:spcPct val="100000"/>
              </a:lnSpc>
              <a:spcBef>
                <a:spcPts val="0"/>
              </a:spcBef>
              <a:buNone/>
            </a:pPr>
            <a:r>
              <a:rPr lang="sl-SI" sz="1800" cap="none" dirty="0">
                <a:latin typeface="Arial" panose="020B0604020202020204" pitchFamily="34" charset="0"/>
                <a:cs typeface="Arial" panose="020B0604020202020204" pitchFamily="34" charset="0"/>
              </a:rPr>
              <a:t> </a:t>
            </a:r>
            <a:r>
              <a:rPr lang="sl-SI" sz="1800" cap="none" dirty="0" smtClean="0">
                <a:latin typeface="Arial" panose="020B0604020202020204" pitchFamily="34" charset="0"/>
                <a:cs typeface="Arial" panose="020B0604020202020204" pitchFamily="34" charset="0"/>
              </a:rPr>
              <a:t>    zaposlitev, organizira in sodeluje na razgovorih s kandidati, pripravlja potrebno </a:t>
            </a:r>
          </a:p>
          <a:p>
            <a:pPr marL="0" indent="0">
              <a:lnSpc>
                <a:spcPct val="100000"/>
              </a:lnSpc>
              <a:spcBef>
                <a:spcPts val="0"/>
              </a:spcBef>
              <a:buNone/>
            </a:pPr>
            <a:r>
              <a:rPr lang="sl-SI" sz="1800" cap="none" dirty="0">
                <a:latin typeface="Arial" panose="020B0604020202020204" pitchFamily="34" charset="0"/>
                <a:cs typeface="Arial" panose="020B0604020202020204" pitchFamily="34" charset="0"/>
              </a:rPr>
              <a:t> </a:t>
            </a:r>
            <a:r>
              <a:rPr lang="sl-SI" sz="1800" cap="none" dirty="0" smtClean="0">
                <a:latin typeface="Arial" panose="020B0604020202020204" pitchFamily="34" charset="0"/>
                <a:cs typeface="Arial" panose="020B0604020202020204" pitchFamily="34" charset="0"/>
              </a:rPr>
              <a:t>    dokumentacijo pri zaposlovanju sodelavcev, sodeluje pri letnih razgovorih, sodeluje pri </a:t>
            </a:r>
          </a:p>
          <a:p>
            <a:pPr marL="0" indent="0">
              <a:lnSpc>
                <a:spcPct val="100000"/>
              </a:lnSpc>
              <a:spcBef>
                <a:spcPts val="0"/>
              </a:spcBef>
              <a:buNone/>
            </a:pPr>
            <a:r>
              <a:rPr lang="sl-SI" sz="1800" cap="none" dirty="0">
                <a:latin typeface="Arial" panose="020B0604020202020204" pitchFamily="34" charset="0"/>
                <a:cs typeface="Arial" panose="020B0604020202020204" pitchFamily="34" charset="0"/>
              </a:rPr>
              <a:t> </a:t>
            </a:r>
            <a:r>
              <a:rPr lang="sl-SI" sz="1800" cap="none" dirty="0" smtClean="0">
                <a:latin typeface="Arial" panose="020B0604020202020204" pitchFamily="34" charset="0"/>
                <a:cs typeface="Arial" panose="020B0604020202020204" pitchFamily="34" charset="0"/>
              </a:rPr>
              <a:t>    urejanju ocenjevanj in napredovanj delavcev, rešuje morebitne kadrovske težave …</a:t>
            </a:r>
          </a:p>
          <a:p>
            <a:pPr lvl="0">
              <a:lnSpc>
                <a:spcPct val="100000"/>
              </a:lnSpc>
              <a:spcBef>
                <a:spcPts val="0"/>
              </a:spcBef>
              <a:buClr>
                <a:srgbClr val="FFCA08"/>
              </a:buClr>
              <a:buFont typeface="Wingdings" panose="05000000000000000000" pitchFamily="2" charset="2"/>
              <a:buChar char="Ø"/>
            </a:pP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Računovodja;  Knjiži poslovne dogodke, plačuje prejete račune, izdaja račune kupcem, </a:t>
            </a:r>
          </a:p>
          <a:p>
            <a:pPr marL="0" lvl="0" indent="0">
              <a:lnSpc>
                <a:spcPct val="100000"/>
              </a:lnSpc>
              <a:spcBef>
                <a:spcPts val="0"/>
              </a:spcBef>
              <a:buClr>
                <a:srgbClr val="FFCA08"/>
              </a:buClr>
              <a:buNone/>
            </a:pPr>
            <a:r>
              <a:rPr lang="sl-SI" sz="1800" cap="none" dirty="0">
                <a:solidFill>
                  <a:prstClr val="white">
                    <a:lumMod val="85000"/>
                    <a:lumOff val="15000"/>
                  </a:prstClr>
                </a:solidFill>
                <a:latin typeface="Arial" panose="020B0604020202020204" pitchFamily="34" charset="0"/>
                <a:cs typeface="Arial" panose="020B0604020202020204" pitchFamily="34" charset="0"/>
              </a:rPr>
              <a:t> </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    obračunava in izplačuje plače, prispevke in davke, sestavlja bilance in izkaze podjetja, </a:t>
            </a:r>
          </a:p>
          <a:p>
            <a:pPr marL="0" lvl="0" indent="0">
              <a:lnSpc>
                <a:spcPct val="100000"/>
              </a:lnSpc>
              <a:spcBef>
                <a:spcPts val="0"/>
              </a:spcBef>
              <a:buClr>
                <a:srgbClr val="FFCA08"/>
              </a:buClr>
              <a:buNone/>
            </a:pPr>
            <a:r>
              <a:rPr lang="sl-SI" sz="1800" cap="none" dirty="0">
                <a:solidFill>
                  <a:prstClr val="white">
                    <a:lumMod val="85000"/>
                    <a:lumOff val="15000"/>
                  </a:prstClr>
                </a:solidFill>
                <a:latin typeface="Arial" panose="020B0604020202020204" pitchFamily="34" charset="0"/>
                <a:cs typeface="Arial" panose="020B0604020202020204" pitchFamily="34" charset="0"/>
              </a:rPr>
              <a:t> </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    svetuje direktorju in predlaga ukrepe s finančnega področja, skrbi za likvidnost podjetja, </a:t>
            </a:r>
          </a:p>
          <a:p>
            <a:pPr marL="0" lvl="0" indent="0">
              <a:lnSpc>
                <a:spcPct val="100000"/>
              </a:lnSpc>
              <a:spcBef>
                <a:spcPts val="0"/>
              </a:spcBef>
              <a:buClr>
                <a:srgbClr val="FFCA08"/>
              </a:buClr>
              <a:buNone/>
            </a:pPr>
            <a:r>
              <a:rPr lang="sl-SI" sz="1800" cap="none" dirty="0">
                <a:solidFill>
                  <a:prstClr val="white">
                    <a:lumMod val="85000"/>
                    <a:lumOff val="15000"/>
                  </a:prstClr>
                </a:solidFill>
                <a:latin typeface="Arial" panose="020B0604020202020204" pitchFamily="34" charset="0"/>
                <a:cs typeface="Arial" panose="020B0604020202020204" pitchFamily="34" charset="0"/>
              </a:rPr>
              <a:t> </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    morebitna prosta finančna sredstva nalaga, skrbi za finančno gospodarnost in učinkovitost</a:t>
            </a:r>
          </a:p>
          <a:p>
            <a:pPr marL="0" lvl="0" indent="0">
              <a:lnSpc>
                <a:spcPct val="100000"/>
              </a:lnSpc>
              <a:spcBef>
                <a:spcPts val="0"/>
              </a:spcBef>
              <a:buClr>
                <a:srgbClr val="FFCA08"/>
              </a:buClr>
              <a:buNone/>
            </a:pPr>
            <a:r>
              <a:rPr lang="sl-SI" sz="1800" cap="none" dirty="0">
                <a:solidFill>
                  <a:prstClr val="white">
                    <a:lumMod val="85000"/>
                    <a:lumOff val="15000"/>
                  </a:prstClr>
                </a:solidFill>
                <a:latin typeface="Arial" panose="020B0604020202020204" pitchFamily="34" charset="0"/>
                <a:cs typeface="Arial" panose="020B0604020202020204" pitchFamily="34" charset="0"/>
              </a:rPr>
              <a:t> </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    podjetja … </a:t>
            </a:r>
          </a:p>
          <a:p>
            <a:pPr lvl="0">
              <a:lnSpc>
                <a:spcPct val="100000"/>
              </a:lnSpc>
              <a:spcBef>
                <a:spcPts val="0"/>
              </a:spcBef>
              <a:buClr>
                <a:srgbClr val="FFCA08"/>
              </a:buClr>
              <a:buFont typeface="Wingdings" panose="05000000000000000000" pitchFamily="2" charset="2"/>
              <a:buChar char="Ø"/>
            </a:pPr>
            <a:endParaRPr lang="sl-SI" sz="1600" cap="none" dirty="0" smtClean="0">
              <a:solidFill>
                <a:prstClr val="white">
                  <a:lumMod val="85000"/>
                  <a:lumOff val="15000"/>
                </a:prstClr>
              </a:solidFill>
              <a:latin typeface="Arial" panose="020B0604020202020204" pitchFamily="34" charset="0"/>
              <a:cs typeface="Arial" panose="020B0604020202020204" pitchFamily="34" charset="0"/>
            </a:endParaRPr>
          </a:p>
          <a:p>
            <a:pPr lvl="0">
              <a:lnSpc>
                <a:spcPct val="100000"/>
              </a:lnSpc>
              <a:spcBef>
                <a:spcPts val="0"/>
              </a:spcBef>
              <a:buClr>
                <a:srgbClr val="FFCA08"/>
              </a:buClr>
              <a:buFont typeface="Wingdings" panose="05000000000000000000" pitchFamily="2" charset="2"/>
              <a:buChar char="Ø"/>
            </a:pPr>
            <a:endParaRPr lang="sl-SI" sz="1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2921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9" dur="500"/>
                                        <p:tgtEl>
                                          <p:spTgt spid="3">
                                            <p:txEl>
                                              <p:pRg st="7" end="7"/>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p:cTn id="5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4" dur="500"/>
                                        <p:tgtEl>
                                          <p:spTgt spid="3">
                                            <p:txEl>
                                              <p:pRg st="8" end="8"/>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p:cTn id="5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9" dur="500"/>
                                        <p:tgtEl>
                                          <p:spTgt spid="3">
                                            <p:txEl>
                                              <p:pRg st="9" end="9"/>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calcmode="lin" valueType="num">
                                      <p:cBhvr>
                                        <p:cTn id="6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4" dur="500"/>
                                        <p:tgtEl>
                                          <p:spTgt spid="3">
                                            <p:txEl>
                                              <p:pRg st="10" end="10"/>
                                            </p:txEl>
                                          </p:spTgt>
                                        </p:tgtEl>
                                      </p:cBhvr>
                                    </p:animEffect>
                                  </p:childTnLst>
                                </p:cTn>
                              </p:par>
                              <p:par>
                                <p:cTn id="65" presetID="53" presetClass="entr" presetSubtype="16" fill="hold"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p:cTn id="6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9" dur="500"/>
                                        <p:tgtEl>
                                          <p:spTgt spid="3">
                                            <p:txEl>
                                              <p:pRg st="11" end="11"/>
                                            </p:txEl>
                                          </p:spTgt>
                                        </p:tgtEl>
                                      </p:cBhvr>
                                    </p:animEffect>
                                  </p:childTnLst>
                                </p:cTn>
                              </p:par>
                              <p:par>
                                <p:cTn id="70" presetID="53" presetClass="entr" presetSubtype="16" fill="hold" nodeType="with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 calcmode="lin" valueType="num">
                                      <p:cBhvr>
                                        <p:cTn id="72"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73"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74" dur="500"/>
                                        <p:tgtEl>
                                          <p:spTgt spid="3">
                                            <p:txEl>
                                              <p:pRg st="12" end="12"/>
                                            </p:txEl>
                                          </p:spTgt>
                                        </p:tgtEl>
                                      </p:cBhvr>
                                    </p:animEffect>
                                  </p:childTnLst>
                                </p:cTn>
                              </p:par>
                              <p:par>
                                <p:cTn id="75" presetID="53" presetClass="entr" presetSubtype="16" fill="hold" nodeType="with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 calcmode="lin" valueType="num">
                                      <p:cBhvr>
                                        <p:cTn id="77"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79" dur="500"/>
                                        <p:tgtEl>
                                          <p:spTgt spid="3">
                                            <p:txEl>
                                              <p:pRg st="13" end="13"/>
                                            </p:txEl>
                                          </p:spTgt>
                                        </p:tgtEl>
                                      </p:cBhvr>
                                    </p:animEffect>
                                  </p:childTnLst>
                                </p:cTn>
                              </p:par>
                              <p:par>
                                <p:cTn id="80" presetID="53" presetClass="entr" presetSubtype="16" fill="hold" nodeType="with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 calcmode="lin" valueType="num">
                                      <p:cBhvr>
                                        <p:cTn id="82"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83"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84" dur="500"/>
                                        <p:tgtEl>
                                          <p:spTgt spid="3">
                                            <p:txEl>
                                              <p:pRg st="14" end="14"/>
                                            </p:txEl>
                                          </p:spTgt>
                                        </p:tgtEl>
                                      </p:cBhvr>
                                    </p:animEffect>
                                  </p:childTnLst>
                                </p:cTn>
                              </p:par>
                              <p:par>
                                <p:cTn id="85" presetID="53" presetClass="entr" presetSubtype="16" fill="hold" nodeType="with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 calcmode="lin" valueType="num">
                                      <p:cBhvr>
                                        <p:cTn id="87"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88"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89" dur="500"/>
                                        <p:tgtEl>
                                          <p:spTgt spid="3">
                                            <p:txEl>
                                              <p:pRg st="15" end="15"/>
                                            </p:txEl>
                                          </p:spTgt>
                                        </p:tgtEl>
                                      </p:cBhvr>
                                    </p:animEffect>
                                  </p:childTnLst>
                                </p:cTn>
                              </p:par>
                              <p:par>
                                <p:cTn id="90" presetID="53" presetClass="entr" presetSubtype="16" fill="hold" nodeType="withEffect">
                                  <p:stCondLst>
                                    <p:cond delay="0"/>
                                  </p:stCondLst>
                                  <p:childTnLst>
                                    <p:set>
                                      <p:cBhvr>
                                        <p:cTn id="91" dur="1" fill="hold">
                                          <p:stCondLst>
                                            <p:cond delay="0"/>
                                          </p:stCondLst>
                                        </p:cTn>
                                        <p:tgtEl>
                                          <p:spTgt spid="3">
                                            <p:txEl>
                                              <p:pRg st="16" end="16"/>
                                            </p:txEl>
                                          </p:spTgt>
                                        </p:tgtEl>
                                        <p:attrNameLst>
                                          <p:attrName>style.visibility</p:attrName>
                                        </p:attrNameLst>
                                      </p:cBhvr>
                                      <p:to>
                                        <p:strVal val="visible"/>
                                      </p:to>
                                    </p:set>
                                    <p:anim calcmode="lin" valueType="num">
                                      <p:cBhvr>
                                        <p:cTn id="92" dur="5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93" dur="500" fill="hold"/>
                                        <p:tgtEl>
                                          <p:spTgt spid="3">
                                            <p:txEl>
                                              <p:pRg st="16" end="16"/>
                                            </p:txEl>
                                          </p:spTgt>
                                        </p:tgtEl>
                                        <p:attrNameLst>
                                          <p:attrName>ppt_h</p:attrName>
                                        </p:attrNameLst>
                                      </p:cBhvr>
                                      <p:tavLst>
                                        <p:tav tm="0">
                                          <p:val>
                                            <p:fltVal val="0"/>
                                          </p:val>
                                        </p:tav>
                                        <p:tav tm="100000">
                                          <p:val>
                                            <p:strVal val="#ppt_h"/>
                                          </p:val>
                                        </p:tav>
                                      </p:tavLst>
                                    </p:anim>
                                    <p:animEffect transition="in" filter="fade">
                                      <p:cBhvr>
                                        <p:cTn id="94"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66809B23-EC40-425A-B89A-F9CE4F0631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0" name="Freeform: Shape 9">
            <a:extLst>
              <a:ext uri="{FF2B5EF4-FFF2-40B4-BE49-F238E27FC236}">
                <a16:creationId xmlns="" xmlns:a16="http://schemas.microsoft.com/office/drawing/2014/main" id="{A601F395-3079-4179-84BA-6654D9F825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Naslov 1">
            <a:extLst>
              <a:ext uri="{FF2B5EF4-FFF2-40B4-BE49-F238E27FC236}">
                <a16:creationId xmlns="" xmlns:a16="http://schemas.microsoft.com/office/drawing/2014/main" id="{9EBFA023-4646-47F9-B516-3375C210CC8A}"/>
              </a:ext>
            </a:extLst>
          </p:cNvPr>
          <p:cNvSpPr>
            <a:spLocks noGrp="1"/>
          </p:cNvSpPr>
          <p:nvPr>
            <p:ph type="title"/>
          </p:nvPr>
        </p:nvSpPr>
        <p:spPr>
          <a:xfrm>
            <a:off x="1286932" y="661554"/>
            <a:ext cx="9618133" cy="1043108"/>
          </a:xfrm>
        </p:spPr>
        <p:txBody>
          <a:bodyPr>
            <a:normAutofit/>
          </a:bodyPr>
          <a:lstStyle/>
          <a:p>
            <a:pPr algn="ctr"/>
            <a:endParaRPr lang="en-GB" sz="4000" dirty="0"/>
          </a:p>
        </p:txBody>
      </p:sp>
      <p:sp>
        <p:nvSpPr>
          <p:cNvPr id="3" name="Označba mesta vsebine 2">
            <a:extLst>
              <a:ext uri="{FF2B5EF4-FFF2-40B4-BE49-F238E27FC236}">
                <a16:creationId xmlns="" xmlns:a16="http://schemas.microsoft.com/office/drawing/2014/main" id="{7EB27952-FA3B-403E-A78E-2B824E5DDCCF}"/>
              </a:ext>
            </a:extLst>
          </p:cNvPr>
          <p:cNvSpPr>
            <a:spLocks noGrp="1"/>
          </p:cNvSpPr>
          <p:nvPr>
            <p:ph idx="1"/>
          </p:nvPr>
        </p:nvSpPr>
        <p:spPr>
          <a:xfrm>
            <a:off x="1436650" y="1258444"/>
            <a:ext cx="9618133" cy="5402308"/>
          </a:xfrm>
        </p:spPr>
        <p:txBody>
          <a:bodyPr numCol="1">
            <a:noAutofit/>
          </a:bodyPr>
          <a:lstStyle/>
          <a:p>
            <a:pPr marL="0" indent="0">
              <a:lnSpc>
                <a:spcPct val="110000"/>
              </a:lnSpc>
              <a:buNone/>
            </a:pPr>
            <a:r>
              <a:rPr lang="sl-SI" sz="1800" dirty="0" smtClean="0">
                <a:solidFill>
                  <a:srgbClr val="FFC000"/>
                </a:solidFill>
              </a:rPr>
              <a:t>        NALOGE </a:t>
            </a:r>
            <a:r>
              <a:rPr lang="sl-SI" sz="1800" dirty="0">
                <a:solidFill>
                  <a:srgbClr val="FFC000"/>
                </a:solidFill>
              </a:rPr>
              <a:t>OBSTOJEČIH SODELAVCEV</a:t>
            </a:r>
            <a:endParaRPr lang="sl-SI" sz="1800" cap="none" dirty="0">
              <a:latin typeface="Arial" panose="020B0604020202020204" pitchFamily="34" charset="0"/>
              <a:cs typeface="Arial" panose="020B0604020202020204" pitchFamily="34" charset="0"/>
            </a:endParaRPr>
          </a:p>
          <a:p>
            <a:pPr lvl="0">
              <a:lnSpc>
                <a:spcPct val="100000"/>
              </a:lnSpc>
              <a:spcBef>
                <a:spcPts val="0"/>
              </a:spcBef>
              <a:buClr>
                <a:srgbClr val="FFCA08"/>
              </a:buClr>
              <a:buFont typeface="Wingdings" panose="05000000000000000000" pitchFamily="2" charset="2"/>
              <a:buChar char="Ø"/>
            </a:pP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Tržnik; Analizira prodajni trg in odloča o prodajnih politikah, usmerja prodajne aktivnosti, </a:t>
            </a:r>
          </a:p>
          <a:p>
            <a:pPr marL="0" lvl="0" indent="0">
              <a:lnSpc>
                <a:spcPct val="100000"/>
              </a:lnSpc>
              <a:spcBef>
                <a:spcPts val="0"/>
              </a:spcBef>
              <a:buClr>
                <a:srgbClr val="FFCA08"/>
              </a:buClr>
              <a:buNone/>
            </a:pPr>
            <a:r>
              <a:rPr lang="sl-SI" sz="1800" cap="none" dirty="0">
                <a:solidFill>
                  <a:prstClr val="white">
                    <a:lumMod val="85000"/>
                    <a:lumOff val="15000"/>
                  </a:prstClr>
                </a:solidFill>
                <a:latin typeface="Arial" panose="020B0604020202020204" pitchFamily="34" charset="0"/>
                <a:cs typeface="Arial" panose="020B0604020202020204" pitchFamily="34" charset="0"/>
              </a:rPr>
              <a:t> </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    izdeluje in izdaja kataloge, organizira prodajne akcije, dogodke, izvaja druge promocijske</a:t>
            </a:r>
          </a:p>
          <a:p>
            <a:pPr marL="0" lvl="0" indent="0">
              <a:lnSpc>
                <a:spcPct val="100000"/>
              </a:lnSpc>
              <a:spcBef>
                <a:spcPts val="0"/>
              </a:spcBef>
              <a:buClr>
                <a:srgbClr val="FFCA08"/>
              </a:buClr>
              <a:buNone/>
            </a:pPr>
            <a:r>
              <a:rPr lang="sl-SI" sz="1800" cap="none" dirty="0">
                <a:solidFill>
                  <a:prstClr val="white">
                    <a:lumMod val="85000"/>
                    <a:lumOff val="15000"/>
                  </a:prstClr>
                </a:solidFill>
                <a:latin typeface="Arial" panose="020B0604020202020204" pitchFamily="34" charset="0"/>
                <a:cs typeface="Arial" panose="020B0604020202020204" pitchFamily="34" charset="0"/>
              </a:rPr>
              <a:t> </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    aktivnosti, izvaja pospeševanje prodaje …</a:t>
            </a:r>
          </a:p>
          <a:p>
            <a:pPr lvl="0">
              <a:lnSpc>
                <a:spcPct val="100000"/>
              </a:lnSpc>
              <a:spcBef>
                <a:spcPts val="0"/>
              </a:spcBef>
              <a:buClr>
                <a:srgbClr val="FFCA08"/>
              </a:buClr>
              <a:buFont typeface="Wingdings" panose="05000000000000000000" pitchFamily="2" charset="2"/>
              <a:buChar char="Ø"/>
            </a:pPr>
            <a:r>
              <a:rPr lang="sl-SI" sz="1800" cap="none" dirty="0">
                <a:solidFill>
                  <a:prstClr val="white">
                    <a:lumMod val="85000"/>
                    <a:lumOff val="15000"/>
                  </a:prstClr>
                </a:solidFill>
                <a:latin typeface="Arial" panose="020B0604020202020204" pitchFamily="34" charset="0"/>
                <a:cs typeface="Arial" panose="020B0604020202020204" pitchFamily="34" charset="0"/>
              </a:rPr>
              <a:t>Referent odnosov z </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javnostjo; Skrbi </a:t>
            </a:r>
            <a:r>
              <a:rPr lang="sl-SI" sz="1800" cap="none" dirty="0">
                <a:solidFill>
                  <a:prstClr val="white">
                    <a:lumMod val="85000"/>
                    <a:lumOff val="15000"/>
                  </a:prstClr>
                </a:solidFill>
                <a:latin typeface="Arial" panose="020B0604020202020204" pitchFamily="34" charset="0"/>
                <a:cs typeface="Arial" panose="020B0604020202020204" pitchFamily="34" charset="0"/>
              </a:rPr>
              <a:t>za </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javno podobo podjetje, ustvarja </a:t>
            </a:r>
            <a:r>
              <a:rPr lang="sl-SI" sz="1800" cap="none" dirty="0">
                <a:solidFill>
                  <a:prstClr val="white">
                    <a:lumMod val="85000"/>
                    <a:lumOff val="15000"/>
                  </a:prstClr>
                </a:solidFill>
                <a:latin typeface="Arial" panose="020B0604020202020204" pitchFamily="34" charset="0"/>
                <a:cs typeface="Arial" panose="020B0604020202020204" pitchFamily="34" charset="0"/>
              </a:rPr>
              <a:t>kanale </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za </a:t>
            </a:r>
          </a:p>
          <a:p>
            <a:pPr marL="0" lvl="0" indent="0">
              <a:lnSpc>
                <a:spcPct val="100000"/>
              </a:lnSpc>
              <a:spcBef>
                <a:spcPts val="0"/>
              </a:spcBef>
              <a:buClr>
                <a:srgbClr val="FFCA08"/>
              </a:buClr>
              <a:buNone/>
            </a:pPr>
            <a:r>
              <a:rPr lang="sl-SI" sz="1800" cap="none" dirty="0">
                <a:solidFill>
                  <a:prstClr val="white">
                    <a:lumMod val="85000"/>
                    <a:lumOff val="15000"/>
                  </a:prstClr>
                </a:solidFill>
                <a:latin typeface="Arial" panose="020B0604020202020204" pitchFamily="34" charset="0"/>
                <a:cs typeface="Arial" panose="020B0604020202020204" pitchFamily="34" charset="0"/>
              </a:rPr>
              <a:t> </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    komuniciranje z javnostjo, ureja </a:t>
            </a:r>
            <a:r>
              <a:rPr lang="sl-SI" sz="1800" cap="none" dirty="0">
                <a:solidFill>
                  <a:prstClr val="white">
                    <a:lumMod val="85000"/>
                    <a:lumOff val="15000"/>
                  </a:prstClr>
                </a:solidFill>
                <a:latin typeface="Arial" panose="020B0604020202020204" pitchFamily="34" charset="0"/>
                <a:cs typeface="Arial" panose="020B0604020202020204" pitchFamily="34" charset="0"/>
              </a:rPr>
              <a:t>spletno </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stran podjetja in komunicira z javnostjo, sodeluje </a:t>
            </a:r>
          </a:p>
          <a:p>
            <a:pPr marL="0" lvl="0" indent="0">
              <a:lnSpc>
                <a:spcPct val="100000"/>
              </a:lnSpc>
              <a:spcBef>
                <a:spcPts val="0"/>
              </a:spcBef>
              <a:buClr>
                <a:srgbClr val="FFCA08"/>
              </a:buClr>
              <a:buNone/>
            </a:pPr>
            <a:r>
              <a:rPr lang="sl-SI" sz="1800" cap="none" dirty="0">
                <a:solidFill>
                  <a:prstClr val="white">
                    <a:lumMod val="85000"/>
                    <a:lumOff val="15000"/>
                  </a:prstClr>
                </a:solidFill>
                <a:latin typeface="Arial" panose="020B0604020202020204" pitchFamily="34" charset="0"/>
                <a:cs typeface="Arial" panose="020B0604020202020204" pitchFamily="34" charset="0"/>
              </a:rPr>
              <a:t> </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    s trženjem pri izvedbi različnih dogodkov in aktivnosti, skrbi za  </a:t>
            </a:r>
            <a:r>
              <a:rPr lang="sl-SI" sz="1800" cap="none" dirty="0">
                <a:solidFill>
                  <a:prstClr val="white">
                    <a:lumMod val="85000"/>
                    <a:lumOff val="15000"/>
                  </a:prstClr>
                </a:solidFill>
                <a:latin typeface="Arial" panose="020B0604020202020204" pitchFamily="34" charset="0"/>
                <a:cs typeface="Arial" panose="020B0604020202020204" pitchFamily="34" charset="0"/>
              </a:rPr>
              <a:t>razpoznavnost </a:t>
            </a:r>
            <a:r>
              <a:rPr lang="sl-SI" sz="1800" cap="none" dirty="0" smtClean="0">
                <a:solidFill>
                  <a:prstClr val="white">
                    <a:lumMod val="85000"/>
                    <a:lumOff val="15000"/>
                  </a:prstClr>
                </a:solidFill>
                <a:latin typeface="Arial" panose="020B0604020202020204" pitchFamily="34" charset="0"/>
                <a:cs typeface="Arial" panose="020B0604020202020204" pitchFamily="34" charset="0"/>
              </a:rPr>
              <a:t>podjetja …</a:t>
            </a:r>
            <a:endParaRPr lang="sl-SI" sz="1800" cap="none" dirty="0">
              <a:solidFill>
                <a:prstClr val="white">
                  <a:lumMod val="85000"/>
                  <a:lumOff val="15000"/>
                </a:prstClr>
              </a:solidFill>
              <a:latin typeface="Arial" panose="020B0604020202020204" pitchFamily="34" charset="0"/>
              <a:cs typeface="Arial" panose="020B0604020202020204" pitchFamily="34" charset="0"/>
            </a:endParaRPr>
          </a:p>
          <a:p>
            <a:pPr lvl="0">
              <a:lnSpc>
                <a:spcPct val="100000"/>
              </a:lnSpc>
              <a:spcBef>
                <a:spcPts val="0"/>
              </a:spcBef>
              <a:buClr>
                <a:srgbClr val="FFCA08"/>
              </a:buClr>
              <a:buFont typeface="Wingdings" panose="05000000000000000000" pitchFamily="2" charset="2"/>
              <a:buChar char="Ø"/>
            </a:pPr>
            <a:r>
              <a:rPr lang="sl-SI" sz="1600" cap="none" dirty="0" smtClean="0">
                <a:solidFill>
                  <a:prstClr val="white">
                    <a:lumMod val="85000"/>
                    <a:lumOff val="15000"/>
                  </a:prstClr>
                </a:solidFill>
                <a:latin typeface="Arial" panose="020B0604020202020204" pitchFamily="34" charset="0"/>
                <a:cs typeface="Arial" panose="020B0604020202020204" pitchFamily="34" charset="0"/>
              </a:rPr>
              <a:t>Vodje oddelkov (služb); V oddelku vodijo, organizirajo in usmerjajo delo, podrejenim dodeljujejo </a:t>
            </a:r>
          </a:p>
          <a:p>
            <a:pPr marL="0" lvl="0" indent="0">
              <a:lnSpc>
                <a:spcPct val="100000"/>
              </a:lnSpc>
              <a:spcBef>
                <a:spcPts val="0"/>
              </a:spcBef>
              <a:buClr>
                <a:srgbClr val="FFCA08"/>
              </a:buClr>
              <a:buNone/>
            </a:pPr>
            <a:r>
              <a:rPr lang="sl-SI" sz="1600" cap="none" dirty="0">
                <a:solidFill>
                  <a:prstClr val="white">
                    <a:lumMod val="85000"/>
                    <a:lumOff val="15000"/>
                  </a:prstClr>
                </a:solidFill>
                <a:latin typeface="Arial" panose="020B0604020202020204" pitchFamily="34" charset="0"/>
                <a:cs typeface="Arial" panose="020B0604020202020204" pitchFamily="34" charset="0"/>
              </a:rPr>
              <a:t> </a:t>
            </a:r>
            <a:r>
              <a:rPr lang="sl-SI" sz="1600" cap="none" dirty="0" smtClean="0">
                <a:solidFill>
                  <a:prstClr val="white">
                    <a:lumMod val="85000"/>
                    <a:lumOff val="15000"/>
                  </a:prstClr>
                </a:solidFill>
                <a:latin typeface="Arial" panose="020B0604020202020204" pitchFamily="34" charset="0"/>
                <a:cs typeface="Arial" panose="020B0604020202020204" pitchFamily="34" charset="0"/>
              </a:rPr>
              <a:t>    naloge, kontrolirajo in nadzirajo delo,  skrbijo za zakonito delo, odgovarjajo za delo, se vključujejo v </a:t>
            </a:r>
          </a:p>
          <a:p>
            <a:pPr marL="0" lvl="0" indent="0">
              <a:lnSpc>
                <a:spcPct val="100000"/>
              </a:lnSpc>
              <a:spcBef>
                <a:spcPts val="0"/>
              </a:spcBef>
              <a:buClr>
                <a:srgbClr val="FFCA08"/>
              </a:buClr>
              <a:buNone/>
            </a:pPr>
            <a:r>
              <a:rPr lang="sl-SI" sz="1600" cap="none" dirty="0">
                <a:solidFill>
                  <a:prstClr val="white">
                    <a:lumMod val="85000"/>
                    <a:lumOff val="15000"/>
                  </a:prstClr>
                </a:solidFill>
                <a:latin typeface="Arial" panose="020B0604020202020204" pitchFamily="34" charset="0"/>
                <a:cs typeface="Arial" panose="020B0604020202020204" pitchFamily="34" charset="0"/>
              </a:rPr>
              <a:t> </a:t>
            </a:r>
            <a:r>
              <a:rPr lang="sl-SI" sz="1600" cap="none" dirty="0" smtClean="0">
                <a:solidFill>
                  <a:prstClr val="white">
                    <a:lumMod val="85000"/>
                    <a:lumOff val="15000"/>
                  </a:prstClr>
                </a:solidFill>
                <a:latin typeface="Arial" panose="020B0604020202020204" pitchFamily="34" charset="0"/>
                <a:cs typeface="Arial" panose="020B0604020202020204" pitchFamily="34" charset="0"/>
              </a:rPr>
              <a:t>    operativno delo ipd.</a:t>
            </a:r>
          </a:p>
          <a:p>
            <a:pPr lvl="0">
              <a:lnSpc>
                <a:spcPct val="100000"/>
              </a:lnSpc>
              <a:spcBef>
                <a:spcPts val="0"/>
              </a:spcBef>
              <a:buClr>
                <a:srgbClr val="FFCA08"/>
              </a:buClr>
              <a:buFont typeface="Wingdings" panose="05000000000000000000" pitchFamily="2" charset="2"/>
              <a:buChar char="Ø"/>
            </a:pPr>
            <a:r>
              <a:rPr lang="sl-SI" sz="1600" cap="none" dirty="0" smtClean="0">
                <a:solidFill>
                  <a:prstClr val="white">
                    <a:lumMod val="85000"/>
                    <a:lumOff val="15000"/>
                  </a:prstClr>
                </a:solidFill>
                <a:latin typeface="Arial" panose="020B0604020202020204" pitchFamily="34" charset="0"/>
                <a:cs typeface="Arial" panose="020B0604020202020204" pitchFamily="34" charset="0"/>
              </a:rPr>
              <a:t>Direktor; Predstavlja in zastopa podjetje, skrbi za zakonitost poslovanja, predlaga plan in razvoj podjetja, določa strateške in operativne cilje podjetja, vodi in usmerja aktivnosti podjetja, organizira poslovanje, vodi sestanke, sprejema odločitve … </a:t>
            </a:r>
          </a:p>
          <a:p>
            <a:pPr lvl="0">
              <a:lnSpc>
                <a:spcPct val="100000"/>
              </a:lnSpc>
              <a:spcBef>
                <a:spcPts val="0"/>
              </a:spcBef>
              <a:buClr>
                <a:srgbClr val="FFCA08"/>
              </a:buClr>
              <a:buFont typeface="Wingdings" panose="05000000000000000000" pitchFamily="2" charset="2"/>
              <a:buChar char="Ø"/>
            </a:pPr>
            <a:endParaRPr lang="sl-SI" sz="1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3924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lavni dogodek">
  <a:themeElements>
    <a:clrScheme name="Rumena">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Glavni dogodek">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vni dogodek">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2364</TotalTime>
  <Words>1587</Words>
  <Application>Microsoft Office PowerPoint</Application>
  <PresentationFormat>Širokozaslonsko</PresentationFormat>
  <Paragraphs>163</Paragraphs>
  <Slides>12</Slides>
  <Notes>2</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12</vt:i4>
      </vt:variant>
    </vt:vector>
  </HeadingPairs>
  <TitlesOfParts>
    <vt:vector size="17" baseType="lpstr">
      <vt:lpstr>Arial</vt:lpstr>
      <vt:lpstr>Calibri</vt:lpstr>
      <vt:lpstr>Impact</vt:lpstr>
      <vt:lpstr>Wingdings</vt:lpstr>
      <vt:lpstr>Glavni dogodek</vt:lpstr>
      <vt:lpstr>  UP FitStars, d. o. o.</vt:lpstr>
      <vt:lpstr>1. OPIS PODJETJA</vt:lpstr>
      <vt:lpstr>2. Poslovni učinek</vt:lpstr>
      <vt:lpstr>3. PRODAJA</vt:lpstr>
      <vt:lpstr>PowerPointova predstavitev</vt:lpstr>
      <vt:lpstr>4. PROMOCIJSKI NAČRT</vt:lpstr>
      <vt:lpstr>PowerPointova predstavitev</vt:lpstr>
      <vt:lpstr>5. ZAPOSLENI</vt:lpstr>
      <vt:lpstr>PowerPointova predstavitev</vt:lpstr>
      <vt:lpstr>PowerPointova predstavitev</vt:lpstr>
      <vt:lpstr>6. FINANČNI NAČRt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UP FitStars, d. o. o.</dc:title>
  <dc:creator>Žužek, Sara</dc:creator>
  <cp:lastModifiedBy>peter</cp:lastModifiedBy>
  <cp:revision>126</cp:revision>
  <dcterms:created xsi:type="dcterms:W3CDTF">2021-01-31T15:06:42Z</dcterms:created>
  <dcterms:modified xsi:type="dcterms:W3CDTF">2021-02-18T12:05:04Z</dcterms:modified>
</cp:coreProperties>
</file>