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6777B-3A74-4E63-844E-FF73B264C310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75F46-39F6-4785-A6EA-EDC567ABD2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1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75F46-39F6-4785-A6EA-EDC567ABD28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11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489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72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44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86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68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74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72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653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307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A0D0-3149-4C68-BBAA-EE9105CEE341}" type="datetimeFigureOut">
              <a:rPr lang="sl-SI" smtClean="0"/>
              <a:t>4. 02. 2021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24F9-B719-4F71-846E-D24766026E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98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4664" y="1556792"/>
            <a:ext cx="8134672" cy="1470025"/>
          </a:xfrm>
        </p:spPr>
        <p:txBody>
          <a:bodyPr/>
          <a:lstStyle/>
          <a:p>
            <a:r>
              <a:rPr lang="sl-SI" dirty="0" smtClean="0"/>
              <a:t>Poslovni načrt </a:t>
            </a:r>
            <a:br>
              <a:rPr lang="sl-SI" dirty="0" smtClean="0"/>
            </a:br>
            <a:r>
              <a:rPr lang="sl-SI" dirty="0" smtClean="0"/>
              <a:t>UP Go – </a:t>
            </a:r>
            <a:r>
              <a:rPr lang="sl-SI" dirty="0" err="1" smtClean="0"/>
              <a:t>eko</a:t>
            </a:r>
            <a:r>
              <a:rPr lang="sl-SI" dirty="0" smtClean="0"/>
              <a:t>, d. o. o.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/>
          <a:p>
            <a:r>
              <a:rPr lang="sl-SI" dirty="0" smtClean="0"/>
              <a:t>Srednja šola Josipa Jurčiča Ivančna Gorica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67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PODJETJA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 smtClean="0"/>
              <a:t>      KDO SMO?</a:t>
            </a:r>
          </a:p>
          <a:p>
            <a:r>
              <a:rPr lang="sl-SI" sz="2000" dirty="0" smtClean="0"/>
              <a:t>Storitveno podjetje, ki spodbuja električno mobilnost.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/>
              <a:t>Kaj nudimo?</a:t>
            </a:r>
          </a:p>
          <a:p>
            <a:r>
              <a:rPr lang="sl-SI" sz="2000" dirty="0" smtClean="0"/>
              <a:t>Izposojamo avtomobile in kolesa na električni pogon.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/>
              <a:t>Kje prodajamo naše storitve</a:t>
            </a:r>
          </a:p>
          <a:p>
            <a:r>
              <a:rPr lang="sl-SI" sz="2000" dirty="0" smtClean="0"/>
              <a:t>Poudarek na: Ivančna Gorica, Grosuplje, Ljubljana, sicer pa vsa Slovenija in bližnja okolica. Pridemo tudi na dom oz. sedež podjetja naših kupcev.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71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OPIS  NAŠIH  STORITEV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      V najem ponujamo:</a:t>
            </a:r>
          </a:p>
          <a:p>
            <a:r>
              <a:rPr lang="sl-SI" dirty="0" smtClean="0"/>
              <a:t>Sodobna elektro in navadna kolesa, </a:t>
            </a:r>
          </a:p>
          <a:p>
            <a:r>
              <a:rPr lang="sl-SI" dirty="0" smtClean="0"/>
              <a:t>Udobne električne avtomobile s primernim dosegom</a:t>
            </a:r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      Operativni </a:t>
            </a:r>
            <a:r>
              <a:rPr lang="sl-SI" b="1" dirty="0"/>
              <a:t>c</a:t>
            </a:r>
            <a:r>
              <a:rPr lang="sl-SI" b="1" dirty="0" smtClean="0"/>
              <a:t>ilji</a:t>
            </a:r>
          </a:p>
          <a:p>
            <a:r>
              <a:rPr lang="sl-SI" dirty="0" smtClean="0"/>
              <a:t>Prilagajamo se vsem našim kupcem (poslovna raba, skupine, mlajši kupci, posamezniki)</a:t>
            </a:r>
          </a:p>
          <a:p>
            <a:r>
              <a:rPr lang="sl-SI" dirty="0" smtClean="0"/>
              <a:t>Ponudimo lahko tudi turistični ogled in gastronomske užitke v RS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      Posebne ugodnosti</a:t>
            </a:r>
          </a:p>
          <a:p>
            <a:r>
              <a:rPr lang="sl-SI" dirty="0" smtClean="0"/>
              <a:t>Skupinski oz. količinski popusti </a:t>
            </a:r>
          </a:p>
          <a:p>
            <a:r>
              <a:rPr lang="sl-SI" dirty="0" smtClean="0"/>
              <a:t>Povezava različnih regij v Sloveniji in bližnji okolici</a:t>
            </a:r>
          </a:p>
          <a:p>
            <a:r>
              <a:rPr lang="sl-SI" dirty="0" smtClean="0"/>
              <a:t>Povezava s turizmom (nastanitve, počitnice…)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284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ANALIZA TRGA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l-SI" sz="2000" b="1" dirty="0" smtClean="0"/>
              <a:t>Velikost trga:   </a:t>
            </a:r>
            <a:r>
              <a:rPr lang="sl-SI" sz="2000" dirty="0" smtClean="0"/>
              <a:t>ožje: Iv. Gorica – Lj. 	širše: Slovenija z okolico</a:t>
            </a:r>
          </a:p>
          <a:p>
            <a:r>
              <a:rPr lang="sl-SI" sz="2000" b="1" dirty="0" smtClean="0"/>
              <a:t>Ciljne skupine </a:t>
            </a:r>
            <a:r>
              <a:rPr lang="sl-SI" sz="2000" dirty="0" smtClean="0"/>
              <a:t>(kupci, ki so ekološko usmerjeni, ki radi odkrivajo Slovenijo, ki za manj denarja želijo kvalitetno storitev; šolske skupine, upokojenci, tujci …)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/>
              <a:t>Konkurenca, prednosti, slabosti</a:t>
            </a:r>
            <a:r>
              <a:rPr lang="sl-SI" sz="2000" dirty="0" smtClean="0"/>
              <a:t> (SWOT)</a:t>
            </a:r>
          </a:p>
          <a:p>
            <a:r>
              <a:rPr lang="sl-SI" sz="2000" dirty="0" smtClean="0"/>
              <a:t>Konkurence je relativno malo, tako da je to naša prednost.</a:t>
            </a:r>
          </a:p>
          <a:p>
            <a:r>
              <a:rPr lang="sl-SI" sz="2000" dirty="0" smtClean="0"/>
              <a:t>Druge prednosti: predanost delu, ugodne cene, fleksibilnost ponudbe</a:t>
            </a:r>
          </a:p>
          <a:p>
            <a:r>
              <a:rPr lang="sl-SI" sz="2000" dirty="0" smtClean="0"/>
              <a:t>Slabosti: pomanjkanje izkušenj, manj turistov zaradi epidemije (tudi pretnja)</a:t>
            </a: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Nudimo visoko-kvalitetne storitve srednjega cenovnega razreda prilagojene potrebam kupcev, kar je po pregledu tržišča lahko velika priložnost.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152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PROMOCIJSKI NAČRT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39341"/>
            <a:ext cx="5987008" cy="4525963"/>
          </a:xfrm>
        </p:spPr>
        <p:txBody>
          <a:bodyPr>
            <a:normAutofit/>
          </a:bodyPr>
          <a:lstStyle/>
          <a:p>
            <a:r>
              <a:rPr lang="sl-SI" sz="2000" dirty="0" smtClean="0"/>
              <a:t>Glavno sporočilo komuniciranja: Bodi </a:t>
            </a:r>
            <a:r>
              <a:rPr lang="sl-SI" sz="2000" dirty="0" err="1" smtClean="0"/>
              <a:t>eko</a:t>
            </a:r>
            <a:r>
              <a:rPr lang="sl-SI" sz="2000" dirty="0" smtClean="0"/>
              <a:t>!</a:t>
            </a:r>
          </a:p>
          <a:p>
            <a:r>
              <a:rPr lang="sl-SI" sz="2000" dirty="0" smtClean="0"/>
              <a:t>Kanali </a:t>
            </a:r>
            <a:r>
              <a:rPr lang="sl-SI" sz="2000" dirty="0" smtClean="0"/>
              <a:t>komuniciranja: radio, letaki, časopis, digitalni mediji (Facebook, </a:t>
            </a:r>
            <a:r>
              <a:rPr lang="sl-SI" sz="2000" dirty="0" err="1" smtClean="0"/>
              <a:t>Instagram</a:t>
            </a:r>
            <a:r>
              <a:rPr lang="sl-SI" sz="2000" dirty="0" smtClean="0"/>
              <a:t>, </a:t>
            </a:r>
            <a:r>
              <a:rPr lang="sl-SI" sz="2000" dirty="0" err="1" smtClean="0"/>
              <a:t>Youtube</a:t>
            </a:r>
            <a:r>
              <a:rPr lang="sl-SI" sz="2000" dirty="0" smtClean="0"/>
              <a:t>)</a:t>
            </a:r>
          </a:p>
          <a:p>
            <a:r>
              <a:rPr lang="sl-SI" sz="2000" dirty="0" smtClean="0"/>
              <a:t>Z drugimi učnimi podjetji in CUPS bomo večinoma komunicirali preko e pošte, na spomladanskem sejmu, tako glede nabave in prodaje kot glede drugega</a:t>
            </a:r>
          </a:p>
          <a:p>
            <a:r>
              <a:rPr lang="sl-SI" sz="2000" dirty="0" smtClean="0"/>
              <a:t>Udeleževali se bomo tudi </a:t>
            </a:r>
            <a:r>
              <a:rPr lang="sl-SI" sz="2000" dirty="0" err="1" smtClean="0"/>
              <a:t>videosrečanj</a:t>
            </a:r>
            <a:r>
              <a:rPr lang="sl-SI" sz="2000" dirty="0" smtClean="0"/>
              <a:t> CUPS, kjer bomo tržili svojo ponudbo.</a:t>
            </a:r>
          </a:p>
          <a:p>
            <a:r>
              <a:rPr lang="sl-SI" sz="2000" dirty="0" smtClean="0"/>
              <a:t>Svoje storitve bomo ponudili tudi zunanjim kupcem – fizičnim osebam.</a:t>
            </a:r>
          </a:p>
          <a:p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899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Zaposleni v našem UP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Trženje (vodja + 2 prodajna referenta, nabavni referent, PR), </a:t>
            </a:r>
          </a:p>
          <a:p>
            <a:r>
              <a:rPr lang="sl-SI" sz="2000" dirty="0" smtClean="0"/>
              <a:t>Kadrovski referent, </a:t>
            </a:r>
          </a:p>
          <a:p>
            <a:r>
              <a:rPr lang="sl-SI" sz="2000" dirty="0" smtClean="0"/>
              <a:t>Računovodsko finančna služba (vodja, referent za plačilni promet),</a:t>
            </a:r>
          </a:p>
          <a:p>
            <a:r>
              <a:rPr lang="sl-SI" sz="2000" dirty="0" smtClean="0"/>
              <a:t>Poslovna sekretarka oz. tajnica,  </a:t>
            </a:r>
          </a:p>
          <a:p>
            <a:r>
              <a:rPr lang="sl-SI" sz="2000" dirty="0" smtClean="0"/>
              <a:t>Direktor</a:t>
            </a:r>
          </a:p>
          <a:p>
            <a:endParaRPr lang="sl-SI" sz="2000" dirty="0" smtClean="0"/>
          </a:p>
          <a:p>
            <a:r>
              <a:rPr lang="sl-SI" sz="2000" dirty="0" smtClean="0"/>
              <a:t>Po potrebi bomo zaposlili dodatne delavce v komerciali in vzdrževanju</a:t>
            </a:r>
          </a:p>
          <a:p>
            <a:r>
              <a:rPr lang="sl-SI" sz="2000" dirty="0" smtClean="0"/>
              <a:t>Delavce bomo stalno usposabljali na strokovnem in jezikovnem področju (že predvidena vikend delavnica).  V računovodstvo uporabljamo program </a:t>
            </a:r>
            <a:r>
              <a:rPr lang="sl-SI" sz="2000" dirty="0" err="1" smtClean="0"/>
              <a:t>Minimax</a:t>
            </a:r>
            <a:r>
              <a:rPr lang="sl-SI" sz="2000" dirty="0" smtClean="0"/>
              <a:t>. Vse službe sodelujejo in uporabljajo orodja CUPS-a in različne digitalne aplikacije.</a:t>
            </a:r>
          </a:p>
        </p:txBody>
      </p:sp>
    </p:spTree>
    <p:extLst>
      <p:ext uri="{BB962C8B-B14F-4D97-AF65-F5344CB8AC3E}">
        <p14:creationId xmlns:p14="http://schemas.microsoft.com/office/powerpoint/2010/main" val="77933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FINANČNI NAČRT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000" b="1" dirty="0" smtClean="0"/>
              <a:t>ZA OBDOBJE nov 2020 do </a:t>
            </a:r>
            <a:r>
              <a:rPr lang="sl-SI" sz="2000" b="1" dirty="0" err="1" smtClean="0"/>
              <a:t>jun</a:t>
            </a:r>
            <a:r>
              <a:rPr lang="sl-SI" sz="2000" b="1" dirty="0" smtClean="0"/>
              <a:t> 2021</a:t>
            </a:r>
          </a:p>
          <a:p>
            <a:pPr marL="0" indent="0">
              <a:buNone/>
            </a:pPr>
            <a:endParaRPr lang="sl-SI" sz="1900" b="1" dirty="0" smtClean="0"/>
          </a:p>
          <a:p>
            <a:r>
              <a:rPr lang="sl-SI" sz="2000" dirty="0"/>
              <a:t>L</a:t>
            </a:r>
            <a:r>
              <a:rPr lang="sl-SI" sz="2000" dirty="0" smtClean="0"/>
              <a:t>astni kapital = deleži družbenikov =135.000 €</a:t>
            </a: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Najem avtomobilov, koles in skirojev v znesku 1.800,00 EUR (3 obroki)</a:t>
            </a: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Stroški bruto plač mesečno za zaposlene cca. 9.000,00 EUR</a:t>
            </a: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Nakup opreme: 1 stol 99,90 EUR </a:t>
            </a:r>
          </a:p>
          <a:p>
            <a:r>
              <a:rPr lang="sl-SI" sz="2000" dirty="0" smtClean="0"/>
              <a:t>Mesečni stroški (elektrika, voda, ogrevanje, telefon, komunalne storitve, internet) cca. 500,00 EUR </a:t>
            </a:r>
          </a:p>
          <a:p>
            <a:endParaRPr lang="sl-SI" sz="2000" dirty="0"/>
          </a:p>
          <a:p>
            <a:r>
              <a:rPr lang="sl-SI" sz="2000" dirty="0" smtClean="0"/>
              <a:t>Plan prodaje: 	nov. 2.000 €,  dec. 5.000 €,  jan. 4.500 € (že realizirano)  </a:t>
            </a:r>
          </a:p>
          <a:p>
            <a:pPr marL="0" indent="0">
              <a:buNone/>
            </a:pPr>
            <a:r>
              <a:rPr lang="sl-SI" sz="2000" dirty="0"/>
              <a:t>	</a:t>
            </a:r>
            <a:r>
              <a:rPr lang="sl-SI" sz="2000" dirty="0" smtClean="0"/>
              <a:t>	feb. 10.000 €, mar: 15.000,  april: 15.000 €,   maj:</a:t>
            </a:r>
            <a:r>
              <a:rPr lang="sl-SI" sz="2000" dirty="0"/>
              <a:t> </a:t>
            </a:r>
            <a:r>
              <a:rPr lang="sl-SI" sz="2000" dirty="0" smtClean="0"/>
              <a:t>20.000 €</a:t>
            </a:r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Mesečni prag rentabilnosti je 10.000 €, kumulativno se zaradi manjše prodaje na začetku ustrezno prilagodi.</a:t>
            </a:r>
          </a:p>
          <a:p>
            <a:endParaRPr lang="sl-SI" sz="2000" dirty="0" smtClean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75419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15491</TotalTime>
  <Words>382</Words>
  <Application>Microsoft Office PowerPoint</Application>
  <PresentationFormat>Diaprojekcija na zaslonu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Poslovni načrt  UP Go – eko, d. o. o.</vt:lpstr>
      <vt:lpstr>OPIS PODJETJA</vt:lpstr>
      <vt:lpstr>OPIS  NAŠIH  STORITEV</vt:lpstr>
      <vt:lpstr>ANALIZA TRGA</vt:lpstr>
      <vt:lpstr>PROMOCIJSKI NAČRT</vt:lpstr>
      <vt:lpstr>Zaposleni v našem UP</vt:lpstr>
      <vt:lpstr>FINANČNI NAČRT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VZOREC UP (UP CYCLING FREAKS d. o. o.)</dc:title>
  <dc:creator>r04406</dc:creator>
  <cp:lastModifiedBy>Gruden jr</cp:lastModifiedBy>
  <cp:revision>33</cp:revision>
  <dcterms:created xsi:type="dcterms:W3CDTF">2017-06-07T11:00:30Z</dcterms:created>
  <dcterms:modified xsi:type="dcterms:W3CDTF">2021-02-05T11:10:20Z</dcterms:modified>
</cp:coreProperties>
</file>