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3"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JTdaibFWYXQAkDH+avWAkCBbi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hyperlink" Target="https://www.youtube.com/watch?v=PPcwrnruah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hyperlink" Target="https://www.facebook.com/UP-My-Fi-103133228424235" TargetMode="External"/><Relationship Id="rId7" Type="http://schemas.openxmlformats.org/officeDocument/2006/relationships/hyperlink" Target="https://www.youtube.com/watch?v=CcS3RanK74I" TargetMode="External"/><Relationship Id="rId12" Type="http://schemas.openxmlformats.org/officeDocument/2006/relationships/image" Target="../media/image13.pn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youtube.com/watch?v=yc3IO3yRmKY" TargetMode="External"/><Relationship Id="rId5" Type="http://schemas.openxmlformats.org/officeDocument/2006/relationships/hyperlink" Target="https://www.instagram.com/upmy.fi/" TargetMode="External"/><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youtube.com/watch?v=_mMsXmIps24" TargetMode="External"/><Relationship Id="rId14" Type="http://schemas.openxmlformats.org/officeDocument/2006/relationships/hyperlink" Target="https://myfidoo.wixsite.com/my-f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305"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1"/>
          <p:cNvSpPr/>
          <p:nvPr/>
        </p:nvSpPr>
        <p:spPr>
          <a:xfrm>
            <a:off x="1" y="590635"/>
            <a:ext cx="5478085"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4">
            <a:alphaModFix/>
          </a:blip>
          <a:srcRect t="3809" r="5490"/>
          <a:stretch/>
        </p:blipFill>
        <p:spPr>
          <a:xfrm>
            <a:off x="-658125" y="2135125"/>
            <a:ext cx="5420350" cy="2730875"/>
          </a:xfrm>
          <a:prstGeom prst="rect">
            <a:avLst/>
          </a:prstGeom>
          <a:noFill/>
          <a:ln>
            <a:noFill/>
          </a:ln>
        </p:spPr>
      </p:pic>
      <p:pic>
        <p:nvPicPr>
          <p:cNvPr id="2" name="Slika 1">
            <a:extLst>
              <a:ext uri="{FF2B5EF4-FFF2-40B4-BE49-F238E27FC236}">
                <a16:creationId xmlns:a16="http://schemas.microsoft.com/office/drawing/2014/main" id="{83A0F716-D1BE-4232-B84F-CAAF958D92F2}"/>
              </a:ext>
            </a:extLst>
          </p:cNvPr>
          <p:cNvPicPr>
            <a:picLocks noChangeAspect="1"/>
          </p:cNvPicPr>
          <p:nvPr/>
        </p:nvPicPr>
        <p:blipFill>
          <a:blip r:embed="rId5"/>
          <a:stretch>
            <a:fillRect/>
          </a:stretch>
        </p:blipFill>
        <p:spPr>
          <a:xfrm>
            <a:off x="7473269" y="-1372896"/>
            <a:ext cx="5115320" cy="63530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186675" y="1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sl-SI" b="1">
                <a:solidFill>
                  <a:srgbClr val="00B0F0"/>
                </a:solidFill>
              </a:rPr>
              <a:t>OPIS PODJETJA</a:t>
            </a:r>
            <a:endParaRPr/>
          </a:p>
        </p:txBody>
      </p:sp>
      <p:sp>
        <p:nvSpPr>
          <p:cNvPr id="93" name="Google Shape;93;p2"/>
          <p:cNvSpPr txBox="1">
            <a:spLocks noGrp="1"/>
          </p:cNvSpPr>
          <p:nvPr>
            <p:ph type="body" idx="1"/>
          </p:nvPr>
        </p:nvSpPr>
        <p:spPr>
          <a:xfrm>
            <a:off x="126425" y="1439725"/>
            <a:ext cx="6406800" cy="5290500"/>
          </a:xfrm>
          <a:prstGeom prst="rect">
            <a:avLst/>
          </a:prstGeom>
          <a:noFill/>
          <a:ln>
            <a:noFill/>
          </a:ln>
        </p:spPr>
        <p:txBody>
          <a:bodyPr spcFirstLastPara="1" wrap="square" lIns="91425" tIns="45700" rIns="91425" bIns="45700" anchor="t" anchorCtr="0">
            <a:normAutofit fontScale="92500" lnSpcReduction="20000"/>
          </a:bodyPr>
          <a:lstStyle/>
          <a:p>
            <a:pPr marL="228600" lvl="0" indent="-255905" algn="l" rtl="0">
              <a:lnSpc>
                <a:spcPct val="90000"/>
              </a:lnSpc>
              <a:spcBef>
                <a:spcPts val="0"/>
              </a:spcBef>
              <a:spcAft>
                <a:spcPts val="0"/>
              </a:spcAft>
              <a:buClr>
                <a:schemeClr val="dk1"/>
              </a:buClr>
              <a:buSzPct val="100000"/>
              <a:buChar char="•"/>
            </a:pPr>
            <a:r>
              <a:rPr lang="sl-SI" sz="2308"/>
              <a:t>Učno podjetje My-Fi d.o.o. se ukvarja s prodajo in razvojem tehnoloških,</a:t>
            </a:r>
            <a:r>
              <a:rPr lang="sl-SI" sz="2308">
                <a:solidFill>
                  <a:srgbClr val="00B0F0"/>
                </a:solidFill>
              </a:rPr>
              <a:t> izdelkov za optimalno povezavo v računalniško omrežje</a:t>
            </a:r>
            <a:r>
              <a:rPr lang="sl-SI" sz="2308"/>
              <a:t>. Ljudem želimo omogočiti, da bi vedno in povsod imeli Wi-Fi povezavo.</a:t>
            </a:r>
            <a:endParaRPr sz="2908"/>
          </a:p>
          <a:p>
            <a:pPr marL="228600" lvl="0" indent="-255905" algn="l" rtl="0">
              <a:lnSpc>
                <a:spcPct val="90000"/>
              </a:lnSpc>
              <a:spcBef>
                <a:spcPts val="1000"/>
              </a:spcBef>
              <a:spcAft>
                <a:spcPts val="0"/>
              </a:spcAft>
              <a:buClr>
                <a:schemeClr val="dk1"/>
              </a:buClr>
              <a:buSzPct val="100000"/>
              <a:buChar char="•"/>
            </a:pPr>
            <a:r>
              <a:rPr lang="sl-SI" sz="2308"/>
              <a:t>Tesno sodelujemo z </a:t>
            </a:r>
            <a:r>
              <a:rPr lang="sl-SI" sz="2308" b="1">
                <a:solidFill>
                  <a:srgbClr val="70AD47"/>
                </a:solidFill>
              </a:rPr>
              <a:t>lokalnim okoljem</a:t>
            </a:r>
            <a:r>
              <a:rPr lang="sl-SI" sz="2308" b="1">
                <a:solidFill>
                  <a:srgbClr val="00B0F0"/>
                </a:solidFill>
              </a:rPr>
              <a:t> </a:t>
            </a:r>
            <a:r>
              <a:rPr lang="sl-SI" sz="2308"/>
              <a:t>in </a:t>
            </a:r>
            <a:r>
              <a:rPr lang="sl-SI" sz="2308" b="1">
                <a:solidFill>
                  <a:srgbClr val="70AD47"/>
                </a:solidFill>
              </a:rPr>
              <a:t>gospodarstvom</a:t>
            </a:r>
            <a:r>
              <a:rPr lang="sl-SI" sz="2308"/>
              <a:t>.</a:t>
            </a:r>
            <a:endParaRPr sz="2908"/>
          </a:p>
          <a:p>
            <a:pPr marL="228600" lvl="0" indent="-255905" algn="l" rtl="0">
              <a:lnSpc>
                <a:spcPct val="90000"/>
              </a:lnSpc>
              <a:spcBef>
                <a:spcPts val="1000"/>
              </a:spcBef>
              <a:spcAft>
                <a:spcPts val="0"/>
              </a:spcAft>
              <a:buClr>
                <a:srgbClr val="666666"/>
              </a:buClr>
              <a:buSzPct val="100000"/>
              <a:buChar char="•"/>
            </a:pPr>
            <a:r>
              <a:rPr lang="sl-SI" sz="2308" b="0" i="1" u="none" strike="noStrike">
                <a:solidFill>
                  <a:srgbClr val="666666"/>
                </a:solidFill>
                <a:latin typeface="Calibri"/>
                <a:ea typeface="Calibri"/>
                <a:cs typeface="Calibri"/>
                <a:sym typeface="Calibri"/>
              </a:rPr>
              <a:t>“Z velikim veseljem pozdravljam idejo učnega podjetja MyFi, saj bi tako v naši občini lahko rešili marsikatero težavo v zvezi z wifi povezavo.”</a:t>
            </a:r>
            <a:endParaRPr sz="1708" b="0"/>
          </a:p>
          <a:p>
            <a:pPr marL="0" lvl="0" indent="0" algn="r" rtl="0">
              <a:lnSpc>
                <a:spcPct val="90000"/>
              </a:lnSpc>
              <a:spcBef>
                <a:spcPts val="1000"/>
              </a:spcBef>
              <a:spcAft>
                <a:spcPts val="0"/>
              </a:spcAft>
              <a:buClr>
                <a:srgbClr val="666666"/>
              </a:buClr>
              <a:buSzPct val="95316"/>
              <a:buNone/>
            </a:pPr>
            <a:r>
              <a:rPr lang="sl-SI" sz="2308" b="0" i="1" u="none" strike="noStrike">
                <a:solidFill>
                  <a:srgbClr val="666666"/>
                </a:solidFill>
                <a:latin typeface="Calibri"/>
                <a:ea typeface="Calibri"/>
                <a:cs typeface="Calibri"/>
                <a:sym typeface="Calibri"/>
              </a:rPr>
              <a:t>direktorica občinske uprave Brda go. Anita Manfreda</a:t>
            </a:r>
            <a:endParaRPr sz="2308"/>
          </a:p>
          <a:p>
            <a:pPr marL="0" lvl="0" indent="0" algn="l" rtl="0">
              <a:lnSpc>
                <a:spcPct val="90000"/>
              </a:lnSpc>
              <a:spcBef>
                <a:spcPts val="1000"/>
              </a:spcBef>
              <a:spcAft>
                <a:spcPts val="0"/>
              </a:spcAft>
              <a:buClr>
                <a:schemeClr val="dk1"/>
              </a:buClr>
              <a:buSzPct val="95316"/>
              <a:buNone/>
            </a:pPr>
            <a:endParaRPr sz="2308"/>
          </a:p>
          <a:p>
            <a:pPr marL="228600" lvl="0" indent="-255905" algn="l" rtl="0">
              <a:lnSpc>
                <a:spcPct val="90000"/>
              </a:lnSpc>
              <a:spcBef>
                <a:spcPts val="1000"/>
              </a:spcBef>
              <a:spcAft>
                <a:spcPts val="0"/>
              </a:spcAft>
              <a:buClr>
                <a:srgbClr val="00B0F0"/>
              </a:buClr>
              <a:buSzPct val="100000"/>
              <a:buChar char="•"/>
            </a:pPr>
            <a:r>
              <a:rPr lang="sl-SI" sz="2308" b="1">
                <a:solidFill>
                  <a:srgbClr val="00B0F0"/>
                </a:solidFill>
              </a:rPr>
              <a:t>Problem, ki ga rešujemo</a:t>
            </a:r>
            <a:r>
              <a:rPr lang="sl-SI" sz="2308"/>
              <a:t>: ob delu in šolanju na daljavo se operaterji soočajo z izrazito povečanimi </a:t>
            </a:r>
            <a:r>
              <a:rPr lang="sl-SI" sz="2308">
                <a:solidFill>
                  <a:srgbClr val="00B0F0"/>
                </a:solidFill>
              </a:rPr>
              <a:t>obremenitvami mobilnega omrežja</a:t>
            </a:r>
            <a:r>
              <a:rPr lang="sl-SI" sz="2308"/>
              <a:t>. Tako uporabniki mobilnih storitev opravijo kar dvakrat več klicev, ki so ne le pogostejši, temveč tudi daljši, in preko 70 % več mobilnega prenosa podatkov kot v enakem obdobju lanskega leta.</a:t>
            </a:r>
            <a:endParaRPr sz="2908"/>
          </a:p>
          <a:p>
            <a:pPr marL="228600" lvl="0" indent="-90804" algn="l" rtl="0">
              <a:lnSpc>
                <a:spcPct val="90000"/>
              </a:lnSpc>
              <a:spcBef>
                <a:spcPts val="1000"/>
              </a:spcBef>
              <a:spcAft>
                <a:spcPts val="0"/>
              </a:spcAft>
              <a:buClr>
                <a:schemeClr val="dk1"/>
              </a:buClr>
              <a:buSzPct val="100000"/>
              <a:buNone/>
            </a:pPr>
            <a:endParaRPr/>
          </a:p>
        </p:txBody>
      </p:sp>
      <p:pic>
        <p:nvPicPr>
          <p:cNvPr id="94" name="Google Shape;94;p2"/>
          <p:cNvPicPr preferRelativeResize="0"/>
          <p:nvPr/>
        </p:nvPicPr>
        <p:blipFill rotWithShape="1">
          <a:blip r:embed="rId3">
            <a:alphaModFix/>
          </a:blip>
          <a:srcRect l="2916" t="2494" r="8334" b="27677"/>
          <a:stretch/>
        </p:blipFill>
        <p:spPr>
          <a:xfrm>
            <a:off x="6886853" y="734361"/>
            <a:ext cx="5155922" cy="2880543"/>
          </a:xfrm>
          <a:prstGeom prst="rect">
            <a:avLst/>
          </a:prstGeom>
          <a:noFill/>
          <a:ln>
            <a:noFill/>
          </a:ln>
        </p:spPr>
      </p:pic>
      <p:pic>
        <p:nvPicPr>
          <p:cNvPr id="95" name="Google Shape;95;p2" descr="Slika, ki vsebuje besede postavljajoče, raznoliko, skupina, enako&#10;&#10;Opis je samodejno ustvarjen"/>
          <p:cNvPicPr preferRelativeResize="0"/>
          <p:nvPr/>
        </p:nvPicPr>
        <p:blipFill rotWithShape="1">
          <a:blip r:embed="rId4">
            <a:alphaModFix/>
          </a:blip>
          <a:srcRect/>
          <a:stretch/>
        </p:blipFill>
        <p:spPr>
          <a:xfrm>
            <a:off x="6963052" y="3767302"/>
            <a:ext cx="5155925" cy="3006653"/>
          </a:xfrm>
          <a:prstGeom prst="rect">
            <a:avLst/>
          </a:prstGeom>
          <a:noFill/>
          <a:ln>
            <a:noFill/>
          </a:ln>
        </p:spPr>
      </p:pic>
      <p:pic>
        <p:nvPicPr>
          <p:cNvPr id="96" name="Google Shape;96;p2"/>
          <p:cNvPicPr preferRelativeResize="0"/>
          <p:nvPr/>
        </p:nvPicPr>
        <p:blipFill rotWithShape="1">
          <a:blip r:embed="rId5">
            <a:alphaModFix/>
          </a:blip>
          <a:srcRect/>
          <a:stretch/>
        </p:blipFill>
        <p:spPr>
          <a:xfrm>
            <a:off x="4339150" y="-9"/>
            <a:ext cx="2499100" cy="1237125"/>
          </a:xfrm>
          <a:prstGeom prst="rect">
            <a:avLst/>
          </a:prstGeom>
          <a:noFill/>
          <a:ln>
            <a:noFill/>
          </a:ln>
        </p:spPr>
      </p:pic>
      <p:sp>
        <p:nvSpPr>
          <p:cNvPr id="97" name="Google Shape;97;p2"/>
          <p:cNvSpPr/>
          <p:nvPr/>
        </p:nvSpPr>
        <p:spPr>
          <a:xfrm>
            <a:off x="7989500" y="734350"/>
            <a:ext cx="836400" cy="708300"/>
          </a:xfrm>
          <a:prstGeom prst="ellipse">
            <a:avLst/>
          </a:prstGeom>
          <a:noFill/>
          <a:ln w="285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0575" y="699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sl-SI" b="1">
                <a:solidFill>
                  <a:srgbClr val="00B0F0"/>
                </a:solidFill>
              </a:rPr>
              <a:t>OPIS IZDELKA</a:t>
            </a:r>
            <a:endParaRPr/>
          </a:p>
        </p:txBody>
      </p:sp>
      <p:sp>
        <p:nvSpPr>
          <p:cNvPr id="103" name="Google Shape;103;p3"/>
          <p:cNvSpPr txBox="1">
            <a:spLocks noGrp="1"/>
          </p:cNvSpPr>
          <p:nvPr>
            <p:ph type="body" idx="1"/>
          </p:nvPr>
        </p:nvSpPr>
        <p:spPr>
          <a:xfrm>
            <a:off x="157425" y="1446375"/>
            <a:ext cx="6877800" cy="4959000"/>
          </a:xfrm>
          <a:prstGeom prst="rect">
            <a:avLst/>
          </a:prstGeom>
          <a:noFill/>
          <a:ln>
            <a:noFill/>
          </a:ln>
        </p:spPr>
        <p:txBody>
          <a:bodyPr spcFirstLastPara="1" wrap="square" lIns="91425" tIns="45700" rIns="91425" bIns="45700" anchor="t" anchorCtr="0">
            <a:noAutofit/>
          </a:bodyPr>
          <a:lstStyle/>
          <a:p>
            <a:pPr marL="228600" lvl="0" indent="-258762" algn="l" rtl="0">
              <a:lnSpc>
                <a:spcPct val="90000"/>
              </a:lnSpc>
              <a:spcBef>
                <a:spcPts val="1000"/>
              </a:spcBef>
              <a:spcAft>
                <a:spcPts val="0"/>
              </a:spcAft>
              <a:buClr>
                <a:schemeClr val="dk1"/>
              </a:buClr>
              <a:buSzPts val="2100"/>
              <a:buChar char="•"/>
            </a:pPr>
            <a:r>
              <a:rPr lang="sl-SI" sz="2100" dirty="0"/>
              <a:t>Naš inovativni izdelek je </a:t>
            </a:r>
            <a:r>
              <a:rPr lang="sl-SI" sz="2100" b="1" dirty="0">
                <a:solidFill>
                  <a:srgbClr val="70AD47"/>
                </a:solidFill>
              </a:rPr>
              <a:t>zapestnica</a:t>
            </a:r>
            <a:r>
              <a:rPr lang="sl-SI" sz="2100" b="1" dirty="0"/>
              <a:t> </a:t>
            </a:r>
            <a:r>
              <a:rPr lang="sl-SI" sz="2100" b="1" dirty="0" err="1">
                <a:solidFill>
                  <a:srgbClr val="70AD47"/>
                </a:solidFill>
              </a:rPr>
              <a:t>My</a:t>
            </a:r>
            <a:r>
              <a:rPr lang="sl-SI" sz="2100" b="1" dirty="0">
                <a:solidFill>
                  <a:srgbClr val="70AD47"/>
                </a:solidFill>
              </a:rPr>
              <a:t>-Fi</a:t>
            </a:r>
            <a:r>
              <a:rPr lang="sl-SI" sz="2100" dirty="0"/>
              <a:t>, namenjena vsem, ki si želijo imeti </a:t>
            </a:r>
            <a:r>
              <a:rPr lang="sl-SI" sz="2100" dirty="0" err="1"/>
              <a:t>Wi</a:t>
            </a:r>
            <a:r>
              <a:rPr lang="sl-SI" sz="2100" dirty="0"/>
              <a:t>-Fi signal vedno pri/na roki. Zapestnica ima </a:t>
            </a:r>
            <a:r>
              <a:rPr lang="sl-SI" sz="2100" dirty="0" err="1"/>
              <a:t>bio</a:t>
            </a:r>
            <a:r>
              <a:rPr lang="sl-SI" sz="2100" dirty="0"/>
              <a:t> pas v različnih barvah, vgrajeno uro, merilnik srčnega utripa, možnost določanja lokacije in oddajnik </a:t>
            </a:r>
            <a:r>
              <a:rPr lang="sl-SI" sz="2100" dirty="0" err="1"/>
              <a:t>Wi</a:t>
            </a:r>
            <a:r>
              <a:rPr lang="sl-SI" sz="2100" dirty="0"/>
              <a:t>-Fi signala. Zapestnica je vodoodporna. Primerna je tako za vsakdanjo uporabo kot za avanturistične aktivnosti. </a:t>
            </a:r>
            <a:r>
              <a:rPr lang="sl-SI" sz="2100" i="1" dirty="0">
                <a:solidFill>
                  <a:srgbClr val="888888"/>
                </a:solidFill>
              </a:rPr>
              <a:t>Kako je nastajala naša zapestnica, si lahko ogledate s klikom na ikono.</a:t>
            </a:r>
            <a:endParaRPr sz="2100" i="1" dirty="0">
              <a:solidFill>
                <a:srgbClr val="888888"/>
              </a:solidFill>
            </a:endParaRPr>
          </a:p>
          <a:p>
            <a:pPr marL="228600" lvl="0" indent="-258762" algn="l" rtl="0">
              <a:lnSpc>
                <a:spcPct val="90000"/>
              </a:lnSpc>
              <a:spcBef>
                <a:spcPts val="1000"/>
              </a:spcBef>
              <a:spcAft>
                <a:spcPts val="0"/>
              </a:spcAft>
              <a:buClr>
                <a:schemeClr val="dk1"/>
              </a:buClr>
              <a:buSzPts val="2100"/>
              <a:buChar char="•"/>
            </a:pPr>
            <a:r>
              <a:rPr lang="sl-SI" sz="2100" dirty="0"/>
              <a:t>Zapestnica je nastala v celoti v </a:t>
            </a:r>
            <a:r>
              <a:rPr lang="sl-SI" sz="2100" dirty="0">
                <a:solidFill>
                  <a:srgbClr val="00B0F0"/>
                </a:solidFill>
              </a:rPr>
              <a:t>učno izdelovalnem laboratoriju</a:t>
            </a:r>
            <a:r>
              <a:rPr lang="sl-SI" sz="2100" dirty="0"/>
              <a:t> Šolskega centra Nova Gorica s 3D tiskom.</a:t>
            </a:r>
            <a:endParaRPr sz="2100" dirty="0"/>
          </a:p>
          <a:p>
            <a:pPr marL="228600" lvl="0" indent="-258762" algn="l" rtl="0">
              <a:lnSpc>
                <a:spcPct val="90000"/>
              </a:lnSpc>
              <a:spcBef>
                <a:spcPts val="1000"/>
              </a:spcBef>
              <a:spcAft>
                <a:spcPts val="0"/>
              </a:spcAft>
              <a:buClr>
                <a:schemeClr val="dk1"/>
              </a:buClr>
              <a:buSzPts val="2100"/>
              <a:buChar char="•"/>
            </a:pPr>
            <a:r>
              <a:rPr lang="sl-SI" sz="2100" dirty="0"/>
              <a:t>Naši izdelki - zapestnice so edinstvene, saj podobnih izdelkov ni še na trgu. V prihodnje jih bomo še izboljšali navzven - </a:t>
            </a:r>
            <a:r>
              <a:rPr lang="sl-SI" sz="2100" dirty="0">
                <a:solidFill>
                  <a:srgbClr val="70AD47"/>
                </a:solidFill>
              </a:rPr>
              <a:t>design </a:t>
            </a:r>
            <a:r>
              <a:rPr lang="sl-SI" sz="2100" dirty="0"/>
              <a:t>in tudi na področju </a:t>
            </a:r>
            <a:r>
              <a:rPr lang="sl-SI" sz="2100" dirty="0">
                <a:solidFill>
                  <a:srgbClr val="70AD47"/>
                </a:solidFill>
              </a:rPr>
              <a:t>tehnologije</a:t>
            </a:r>
            <a:r>
              <a:rPr lang="sl-SI" sz="2100" dirty="0"/>
              <a:t>, ki se iz dneva v dan posodablja.</a:t>
            </a:r>
            <a:endParaRPr sz="2100" dirty="0"/>
          </a:p>
          <a:p>
            <a:pPr marL="228600" lvl="0" indent="-258762" algn="l" rtl="0">
              <a:lnSpc>
                <a:spcPct val="90000"/>
              </a:lnSpc>
              <a:spcBef>
                <a:spcPts val="1000"/>
              </a:spcBef>
              <a:spcAft>
                <a:spcPts val="0"/>
              </a:spcAft>
              <a:buClr>
                <a:schemeClr val="dk1"/>
              </a:buClr>
              <a:buSzPts val="2100"/>
              <a:buChar char="•"/>
            </a:pPr>
            <a:r>
              <a:rPr lang="sl-SI" sz="2100" dirty="0"/>
              <a:t>Zapestnice bomo patentirali na uradu za intelektualno lastnino.</a:t>
            </a:r>
            <a:endParaRPr sz="2100" dirty="0"/>
          </a:p>
          <a:p>
            <a:pPr marL="228600" lvl="0" indent="-117475" algn="l" rtl="0">
              <a:lnSpc>
                <a:spcPct val="90000"/>
              </a:lnSpc>
              <a:spcBef>
                <a:spcPts val="1000"/>
              </a:spcBef>
              <a:spcAft>
                <a:spcPts val="0"/>
              </a:spcAft>
              <a:buClr>
                <a:schemeClr val="dk1"/>
              </a:buClr>
              <a:buSzPts val="2800"/>
              <a:buNone/>
            </a:pPr>
            <a:endParaRPr sz="2100" dirty="0"/>
          </a:p>
        </p:txBody>
      </p:sp>
      <p:pic>
        <p:nvPicPr>
          <p:cNvPr id="104" name="Google Shape;104;p3" descr="Slika, ki vsebuje besede avtomatika&#10;&#10;Opis je samodejno ustvarjen"/>
          <p:cNvPicPr preferRelativeResize="0"/>
          <p:nvPr/>
        </p:nvPicPr>
        <p:blipFill rotWithShape="1">
          <a:blip r:embed="rId3">
            <a:alphaModFix/>
          </a:blip>
          <a:srcRect/>
          <a:stretch/>
        </p:blipFill>
        <p:spPr>
          <a:xfrm rot="5400000">
            <a:off x="7791089" y="1004151"/>
            <a:ext cx="3637273" cy="4849698"/>
          </a:xfrm>
          <a:prstGeom prst="rect">
            <a:avLst/>
          </a:prstGeom>
          <a:noFill/>
          <a:ln>
            <a:noFill/>
          </a:ln>
        </p:spPr>
      </p:pic>
      <p:pic>
        <p:nvPicPr>
          <p:cNvPr id="105" name="Google Shape;105;p3">
            <a:hlinkClick r:id="rId4"/>
          </p:cNvPr>
          <p:cNvPicPr preferRelativeResize="0"/>
          <p:nvPr/>
        </p:nvPicPr>
        <p:blipFill rotWithShape="1">
          <a:blip r:embed="rId5">
            <a:alphaModFix/>
          </a:blip>
          <a:srcRect/>
          <a:stretch/>
        </p:blipFill>
        <p:spPr>
          <a:xfrm>
            <a:off x="3635876" y="436730"/>
            <a:ext cx="950094" cy="592136"/>
          </a:xfrm>
          <a:prstGeom prst="rect">
            <a:avLst/>
          </a:prstGeom>
          <a:noFill/>
          <a:ln>
            <a:noFill/>
          </a:ln>
        </p:spPr>
      </p:pic>
      <p:pic>
        <p:nvPicPr>
          <p:cNvPr id="106" name="Google Shape;106;p3"/>
          <p:cNvPicPr preferRelativeResize="0"/>
          <p:nvPr/>
        </p:nvPicPr>
        <p:blipFill rotWithShape="1">
          <a:blip r:embed="rId6">
            <a:alphaModFix/>
          </a:blip>
          <a:srcRect/>
          <a:stretch/>
        </p:blipFill>
        <p:spPr>
          <a:xfrm>
            <a:off x="9224676" y="148426"/>
            <a:ext cx="2677999" cy="1325700"/>
          </a:xfrm>
          <a:prstGeom prst="rect">
            <a:avLst/>
          </a:prstGeom>
          <a:noFill/>
          <a:ln>
            <a:noFill/>
          </a:ln>
        </p:spPr>
      </p:pic>
      <p:pic>
        <p:nvPicPr>
          <p:cNvPr id="2" name="Slika 1">
            <a:extLst>
              <a:ext uri="{FF2B5EF4-FFF2-40B4-BE49-F238E27FC236}">
                <a16:creationId xmlns:a16="http://schemas.microsoft.com/office/drawing/2014/main" id="{2F51B797-C8AB-4D86-9C1B-4F4313E14AE2}"/>
              </a:ext>
            </a:extLst>
          </p:cNvPr>
          <p:cNvPicPr>
            <a:picLocks noChangeAspect="1"/>
          </p:cNvPicPr>
          <p:nvPr/>
        </p:nvPicPr>
        <p:blipFill>
          <a:blip r:embed="rId7"/>
          <a:stretch>
            <a:fillRect/>
          </a:stretch>
        </p:blipFill>
        <p:spPr>
          <a:xfrm>
            <a:off x="10511088" y="5247637"/>
            <a:ext cx="1673138" cy="20779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110100" y="1585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sl-SI" b="1">
                <a:solidFill>
                  <a:srgbClr val="00B0F0"/>
                </a:solidFill>
              </a:rPr>
              <a:t>  PRODAJA</a:t>
            </a:r>
            <a:endParaRPr/>
          </a:p>
        </p:txBody>
      </p:sp>
      <p:sp>
        <p:nvSpPr>
          <p:cNvPr id="112" name="Google Shape;112;p4"/>
          <p:cNvSpPr txBox="1">
            <a:spLocks noGrp="1"/>
          </p:cNvSpPr>
          <p:nvPr>
            <p:ph type="body" idx="1"/>
          </p:nvPr>
        </p:nvSpPr>
        <p:spPr>
          <a:xfrm>
            <a:off x="346225" y="1484200"/>
            <a:ext cx="6733305" cy="4351200"/>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47650" algn="l" rtl="0">
              <a:lnSpc>
                <a:spcPct val="90000"/>
              </a:lnSpc>
              <a:spcBef>
                <a:spcPts val="0"/>
              </a:spcBef>
              <a:spcAft>
                <a:spcPts val="0"/>
              </a:spcAft>
              <a:buClr>
                <a:srgbClr val="70AD47"/>
              </a:buClr>
              <a:buSzPts val="2100"/>
              <a:buFont typeface="Arial"/>
              <a:buChar char="•"/>
            </a:pPr>
            <a:r>
              <a:rPr lang="sl-SI" sz="2100" b="1" i="0" u="none" strike="noStrike" cap="none" dirty="0">
                <a:solidFill>
                  <a:srgbClr val="70AD47"/>
                </a:solidFill>
                <a:latin typeface="Calibri"/>
                <a:ea typeface="Calibri"/>
                <a:cs typeface="Calibri"/>
                <a:sym typeface="Calibri"/>
              </a:rPr>
              <a:t>Vizija</a:t>
            </a:r>
            <a:r>
              <a:rPr lang="sl-SI" sz="2100" b="0" i="0" u="none" strike="noStrike" cap="none" dirty="0">
                <a:solidFill>
                  <a:srgbClr val="000000"/>
                </a:solidFill>
                <a:latin typeface="Calibri"/>
                <a:ea typeface="Calibri"/>
                <a:cs typeface="Calibri"/>
                <a:sym typeface="Calibri"/>
              </a:rPr>
              <a:t> našega podjetja je postati vodilni ponudnik tehnoloških izdelkov na svetovnem trgu učnih podjetij.</a:t>
            </a:r>
            <a:endParaRPr sz="2100" dirty="0"/>
          </a:p>
          <a:p>
            <a:pPr marL="228600" marR="0" lvl="0" indent="-247650" algn="l" rtl="0">
              <a:lnSpc>
                <a:spcPct val="90000"/>
              </a:lnSpc>
              <a:spcBef>
                <a:spcPts val="1000"/>
              </a:spcBef>
              <a:spcAft>
                <a:spcPts val="0"/>
              </a:spcAft>
              <a:buClr>
                <a:srgbClr val="000000"/>
              </a:buClr>
              <a:buSzPts val="2100"/>
              <a:buFont typeface="Arial"/>
              <a:buChar char="•"/>
            </a:pPr>
            <a:r>
              <a:rPr lang="sl-SI" sz="2100" b="0" i="0" u="none" strike="noStrike" cap="none" dirty="0">
                <a:solidFill>
                  <a:srgbClr val="000000"/>
                </a:solidFill>
                <a:latin typeface="Calibri"/>
                <a:ea typeface="Calibri"/>
                <a:cs typeface="Calibri"/>
                <a:sym typeface="Calibri"/>
              </a:rPr>
              <a:t>Naše </a:t>
            </a:r>
            <a:r>
              <a:rPr lang="sl-SI" sz="2100" b="1" i="0" u="none" strike="noStrike" cap="none" dirty="0">
                <a:solidFill>
                  <a:srgbClr val="70AD47"/>
                </a:solidFill>
                <a:latin typeface="Calibri"/>
                <a:ea typeface="Calibri"/>
                <a:cs typeface="Calibri"/>
                <a:sym typeface="Calibri"/>
              </a:rPr>
              <a:t>poslanstvo</a:t>
            </a:r>
            <a:r>
              <a:rPr lang="sl-SI" sz="2100" b="0" i="0" u="none" strike="noStrike" cap="none" dirty="0">
                <a:solidFill>
                  <a:srgbClr val="000000"/>
                </a:solidFill>
                <a:latin typeface="Calibri"/>
                <a:ea typeface="Calibri"/>
                <a:cs typeface="Calibri"/>
                <a:sym typeface="Calibri"/>
              </a:rPr>
              <a:t> je z našimi izdelki in storitvami zmanjšati porabo mobilnih podatkov in z zapestnico dobiti </a:t>
            </a:r>
            <a:r>
              <a:rPr lang="sl-SI" sz="2100" dirty="0" err="1"/>
              <a:t>Wi</a:t>
            </a:r>
            <a:r>
              <a:rPr lang="sl-SI" sz="2100" dirty="0"/>
              <a:t>-Fi optimalno povezavo</a:t>
            </a:r>
            <a:r>
              <a:rPr lang="sl-SI" sz="2100" b="0" i="0" u="none" strike="noStrike" cap="none" dirty="0">
                <a:solidFill>
                  <a:srgbClr val="000000"/>
                </a:solidFill>
                <a:latin typeface="Calibri"/>
                <a:ea typeface="Calibri"/>
                <a:cs typeface="Calibri"/>
                <a:sym typeface="Calibri"/>
              </a:rPr>
              <a:t> na vsaki točki. Zapestnice ponujamo v različnih barvah, oblikah, materialih in okraskih. Zato je primerna za moške in ženske, za vsakdanjo rabo ter avanturistične dejavnosti. Uporabljajo jo lahko planinci, popotniki, pohodniki, kjer obstaja strah, da se bi brez </a:t>
            </a:r>
            <a:r>
              <a:rPr lang="sl-SI" sz="2100" b="0" i="0" u="none" strike="noStrike" cap="none" dirty="0" err="1">
                <a:solidFill>
                  <a:srgbClr val="000000"/>
                </a:solidFill>
                <a:latin typeface="Calibri"/>
                <a:ea typeface="Calibri"/>
                <a:cs typeface="Calibri"/>
                <a:sym typeface="Calibri"/>
              </a:rPr>
              <a:t>Wi</a:t>
            </a:r>
            <a:r>
              <a:rPr lang="sl-SI" sz="2100" b="0" i="0" u="none" strike="noStrike" cap="none" dirty="0">
                <a:solidFill>
                  <a:srgbClr val="000000"/>
                </a:solidFill>
                <a:latin typeface="Calibri"/>
                <a:ea typeface="Calibri"/>
                <a:cs typeface="Calibri"/>
                <a:sym typeface="Calibri"/>
              </a:rPr>
              <a:t>-Fi signala lahko izgubili.</a:t>
            </a:r>
            <a:endParaRPr sz="2100" dirty="0"/>
          </a:p>
          <a:p>
            <a:pPr marL="228600" marR="0" lvl="0" indent="-247650" algn="l" rtl="0">
              <a:lnSpc>
                <a:spcPct val="90000"/>
              </a:lnSpc>
              <a:spcBef>
                <a:spcPts val="1000"/>
              </a:spcBef>
              <a:spcAft>
                <a:spcPts val="0"/>
              </a:spcAft>
              <a:buClr>
                <a:srgbClr val="000000"/>
              </a:buClr>
              <a:buSzPts val="2100"/>
              <a:buFont typeface="Arial"/>
              <a:buChar char="•"/>
            </a:pPr>
            <a:r>
              <a:rPr lang="sl-SI" sz="2100" dirty="0">
                <a:solidFill>
                  <a:srgbClr val="000000"/>
                </a:solidFill>
              </a:rPr>
              <a:t>Na trgu učnih podjetij Slovenije smo ustvarili </a:t>
            </a:r>
            <a:r>
              <a:rPr lang="sl-SI" sz="2100" dirty="0">
                <a:solidFill>
                  <a:srgbClr val="70AD47"/>
                </a:solidFill>
              </a:rPr>
              <a:t>20 % p</a:t>
            </a:r>
            <a:r>
              <a:rPr lang="sl-SI" sz="2100" dirty="0">
                <a:solidFill>
                  <a:srgbClr val="70AD47"/>
                </a:solidFill>
                <a:latin typeface="Calibri"/>
                <a:ea typeface="Calibri"/>
                <a:cs typeface="Calibri"/>
                <a:sym typeface="Calibri"/>
              </a:rPr>
              <a:t>rodajni potencial</a:t>
            </a:r>
            <a:r>
              <a:rPr lang="sl-SI" sz="2100" dirty="0">
                <a:solidFill>
                  <a:srgbClr val="000000"/>
                </a:solidFill>
                <a:latin typeface="Calibri"/>
                <a:ea typeface="Calibri"/>
                <a:cs typeface="Calibri"/>
                <a:sym typeface="Calibri"/>
              </a:rPr>
              <a:t>. </a:t>
            </a:r>
            <a:r>
              <a:rPr lang="sl-SI" sz="2100" b="0" i="0" u="none" strike="noStrike" cap="none" dirty="0">
                <a:solidFill>
                  <a:srgbClr val="000000"/>
                </a:solidFill>
                <a:latin typeface="Calibri"/>
                <a:ea typeface="Calibri"/>
                <a:cs typeface="Calibri"/>
                <a:sym typeface="Calibri"/>
              </a:rPr>
              <a:t>Trenutno za zapestnice nimamo še konkurence.</a:t>
            </a:r>
            <a:endParaRPr sz="2100" dirty="0"/>
          </a:p>
          <a:p>
            <a:pPr marL="228600" marR="0" lvl="0" indent="-247650" algn="l" rtl="0">
              <a:lnSpc>
                <a:spcPct val="90000"/>
              </a:lnSpc>
              <a:spcBef>
                <a:spcPts val="1000"/>
              </a:spcBef>
              <a:spcAft>
                <a:spcPts val="0"/>
              </a:spcAft>
              <a:buClr>
                <a:srgbClr val="000000"/>
              </a:buClr>
              <a:buSzPts val="2100"/>
              <a:buFont typeface="Arial"/>
              <a:buChar char="•"/>
            </a:pPr>
            <a:r>
              <a:rPr lang="sl-SI" sz="2100" b="0" i="0" u="none" strike="noStrike" cap="none" dirty="0">
                <a:solidFill>
                  <a:srgbClr val="000000"/>
                </a:solidFill>
                <a:latin typeface="Calibri"/>
                <a:ea typeface="Calibri"/>
                <a:cs typeface="Calibri"/>
                <a:sym typeface="Calibri"/>
              </a:rPr>
              <a:t>Želimo si, da si naše </a:t>
            </a:r>
            <a:r>
              <a:rPr lang="sl-SI" sz="2100" b="0" i="0" u="none" strike="noStrike" cap="none" dirty="0">
                <a:solidFill>
                  <a:srgbClr val="00B0F0"/>
                </a:solidFill>
                <a:latin typeface="Calibri"/>
                <a:ea typeface="Calibri"/>
                <a:cs typeface="Calibri"/>
                <a:sym typeface="Calibri"/>
              </a:rPr>
              <a:t>izdelke </a:t>
            </a:r>
            <a:r>
              <a:rPr lang="sl-SI" sz="2100" b="0" i="0" u="none" strike="noStrike" cap="none" dirty="0" err="1">
                <a:solidFill>
                  <a:srgbClr val="00B0F0"/>
                </a:solidFill>
                <a:latin typeface="Calibri"/>
                <a:ea typeface="Calibri"/>
                <a:cs typeface="Calibri"/>
                <a:sym typeface="Calibri"/>
              </a:rPr>
              <a:t>my</a:t>
            </a:r>
            <a:r>
              <a:rPr lang="sl-SI" sz="2100" b="0" i="0" u="none" strike="noStrike" cap="none" dirty="0">
                <a:solidFill>
                  <a:srgbClr val="00B0F0"/>
                </a:solidFill>
                <a:latin typeface="Calibri"/>
                <a:ea typeface="Calibri"/>
                <a:cs typeface="Calibri"/>
                <a:sym typeface="Calibri"/>
              </a:rPr>
              <a:t> fi </a:t>
            </a:r>
            <a:r>
              <a:rPr lang="sl-SI" sz="2100" dirty="0">
                <a:solidFill>
                  <a:srgbClr val="000000"/>
                </a:solidFill>
              </a:rPr>
              <a:t>stranke </a:t>
            </a:r>
            <a:r>
              <a:rPr lang="sl-SI" sz="2100" b="0" i="0" u="none" strike="noStrike" cap="none" dirty="0" err="1">
                <a:solidFill>
                  <a:srgbClr val="000000"/>
                </a:solidFill>
                <a:latin typeface="Calibri"/>
                <a:ea typeface="Calibri"/>
                <a:cs typeface="Calibri"/>
                <a:sym typeface="Calibri"/>
              </a:rPr>
              <a:t>pozicinirajo</a:t>
            </a:r>
            <a:r>
              <a:rPr lang="sl-SI" sz="2100" b="0" i="0" u="none" strike="noStrike" cap="none" dirty="0">
                <a:solidFill>
                  <a:srgbClr val="000000"/>
                </a:solidFill>
                <a:latin typeface="Calibri"/>
                <a:ea typeface="Calibri"/>
                <a:cs typeface="Calibri"/>
                <a:sym typeface="Calibri"/>
              </a:rPr>
              <a:t> kot </a:t>
            </a:r>
            <a:r>
              <a:rPr lang="sl-SI" sz="2100" dirty="0">
                <a:solidFill>
                  <a:srgbClr val="000000"/>
                </a:solidFill>
              </a:rPr>
              <a:t>izdelke, </a:t>
            </a:r>
            <a:r>
              <a:rPr lang="sl-SI" sz="2100" dirty="0">
                <a:solidFill>
                  <a:srgbClr val="000000"/>
                </a:solidFill>
                <a:latin typeface="Calibri"/>
                <a:ea typeface="Calibri"/>
                <a:cs typeface="Calibri"/>
                <a:sym typeface="Calibri"/>
              </a:rPr>
              <a:t>ki omogoča optimalno povezavo na računalniško omrežje vedno in povsod. </a:t>
            </a:r>
            <a:r>
              <a:rPr lang="sl-SI" sz="2100" dirty="0">
                <a:solidFill>
                  <a:srgbClr val="000000"/>
                </a:solidFill>
              </a:rPr>
              <a:t>Z</a:t>
            </a:r>
            <a:r>
              <a:rPr lang="sl-SI" sz="2100" dirty="0">
                <a:solidFill>
                  <a:srgbClr val="000000"/>
                </a:solidFill>
                <a:latin typeface="Calibri"/>
                <a:ea typeface="Calibri"/>
                <a:cs typeface="Calibri"/>
                <a:sym typeface="Calibri"/>
              </a:rPr>
              <a:t>ato se naše pozicijsko geslo glasi </a:t>
            </a:r>
            <a:r>
              <a:rPr lang="sl-SI" sz="2100" dirty="0" err="1">
                <a:solidFill>
                  <a:srgbClr val="00B0F0"/>
                </a:solidFill>
                <a:latin typeface="Calibri"/>
                <a:ea typeface="Calibri"/>
                <a:cs typeface="Calibri"/>
                <a:sym typeface="Calibri"/>
              </a:rPr>
              <a:t>always</a:t>
            </a:r>
            <a:r>
              <a:rPr lang="sl-SI" sz="2100" dirty="0">
                <a:solidFill>
                  <a:srgbClr val="00B0F0"/>
                </a:solidFill>
                <a:latin typeface="Calibri"/>
                <a:ea typeface="Calibri"/>
                <a:cs typeface="Calibri"/>
                <a:sym typeface="Calibri"/>
              </a:rPr>
              <a:t> </a:t>
            </a:r>
            <a:r>
              <a:rPr lang="sl-SI" sz="2100" dirty="0" err="1">
                <a:solidFill>
                  <a:srgbClr val="00B0F0"/>
                </a:solidFill>
                <a:latin typeface="Calibri"/>
                <a:ea typeface="Calibri"/>
                <a:cs typeface="Calibri"/>
                <a:sym typeface="Calibri"/>
              </a:rPr>
              <a:t>connecte</a:t>
            </a:r>
            <a:r>
              <a:rPr lang="sl-SI" sz="2100" dirty="0" err="1">
                <a:solidFill>
                  <a:srgbClr val="00B0F0"/>
                </a:solidFill>
              </a:rPr>
              <a:t>d</a:t>
            </a:r>
            <a:r>
              <a:rPr lang="sl-SI" sz="2100" dirty="0">
                <a:solidFill>
                  <a:srgbClr val="00B0F0"/>
                </a:solidFill>
              </a:rPr>
              <a:t>.</a:t>
            </a:r>
            <a:endParaRPr sz="2100" b="0" i="0" u="none" strike="noStrike" cap="none" dirty="0">
              <a:solidFill>
                <a:srgbClr val="00B0F0"/>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p:txBody>
      </p:sp>
      <p:pic>
        <p:nvPicPr>
          <p:cNvPr id="113" name="Google Shape;113;p4"/>
          <p:cNvPicPr preferRelativeResize="0"/>
          <p:nvPr/>
        </p:nvPicPr>
        <p:blipFill rotWithShape="1">
          <a:blip r:embed="rId3">
            <a:alphaModFix/>
          </a:blip>
          <a:srcRect/>
          <a:stretch/>
        </p:blipFill>
        <p:spPr>
          <a:xfrm>
            <a:off x="9091525" y="-205201"/>
            <a:ext cx="3148549" cy="1558650"/>
          </a:xfrm>
          <a:prstGeom prst="rect">
            <a:avLst/>
          </a:prstGeom>
          <a:noFill/>
          <a:ln>
            <a:noFill/>
          </a:ln>
        </p:spPr>
      </p:pic>
      <p:pic>
        <p:nvPicPr>
          <p:cNvPr id="3" name="Slika 2">
            <a:extLst>
              <a:ext uri="{FF2B5EF4-FFF2-40B4-BE49-F238E27FC236}">
                <a16:creationId xmlns:a16="http://schemas.microsoft.com/office/drawing/2014/main" id="{85A0E4CB-9148-454B-9A1C-55AB7816758C}"/>
              </a:ext>
            </a:extLst>
          </p:cNvPr>
          <p:cNvPicPr>
            <a:picLocks noChangeAspect="1"/>
          </p:cNvPicPr>
          <p:nvPr/>
        </p:nvPicPr>
        <p:blipFill>
          <a:blip r:embed="rId4"/>
          <a:stretch>
            <a:fillRect/>
          </a:stretch>
        </p:blipFill>
        <p:spPr>
          <a:xfrm>
            <a:off x="7079530" y="1754603"/>
            <a:ext cx="4941476" cy="2777433"/>
          </a:xfrm>
          <a:prstGeom prst="rect">
            <a:avLst/>
          </a:prstGeom>
        </p:spPr>
      </p:pic>
      <p:pic>
        <p:nvPicPr>
          <p:cNvPr id="4" name="Slika 3">
            <a:extLst>
              <a:ext uri="{FF2B5EF4-FFF2-40B4-BE49-F238E27FC236}">
                <a16:creationId xmlns:a16="http://schemas.microsoft.com/office/drawing/2014/main" id="{5B6E7C16-9499-4A0E-A1F7-05FFE5C21F87}"/>
              </a:ext>
            </a:extLst>
          </p:cNvPr>
          <p:cNvPicPr>
            <a:picLocks noChangeAspect="1"/>
          </p:cNvPicPr>
          <p:nvPr/>
        </p:nvPicPr>
        <p:blipFill>
          <a:blip r:embed="rId5"/>
          <a:stretch>
            <a:fillRect/>
          </a:stretch>
        </p:blipFill>
        <p:spPr>
          <a:xfrm>
            <a:off x="9806244" y="4802439"/>
            <a:ext cx="2433830" cy="30227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70725" y="241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sl-SI" b="1">
                <a:solidFill>
                  <a:srgbClr val="00B0F0"/>
                </a:solidFill>
              </a:rPr>
              <a:t>PROMOCIJSKI NAČRT</a:t>
            </a:r>
            <a:endParaRPr/>
          </a:p>
        </p:txBody>
      </p:sp>
      <p:sp>
        <p:nvSpPr>
          <p:cNvPr id="119" name="Google Shape;119;p5"/>
          <p:cNvSpPr txBox="1">
            <a:spLocks noGrp="1"/>
          </p:cNvSpPr>
          <p:nvPr>
            <p:ph type="body" idx="1"/>
          </p:nvPr>
        </p:nvSpPr>
        <p:spPr>
          <a:xfrm>
            <a:off x="188800" y="1151200"/>
            <a:ext cx="10515600" cy="4351200"/>
          </a:xfrm>
          <a:prstGeom prst="rect">
            <a:avLst/>
          </a:prstGeom>
          <a:noFill/>
          <a:ln>
            <a:noFill/>
          </a:ln>
        </p:spPr>
        <p:txBody>
          <a:bodyPr spcFirstLastPara="1" wrap="square" lIns="91425" tIns="45700" rIns="91425" bIns="45700" anchor="t" anchorCtr="0">
            <a:normAutofit/>
          </a:bodyPr>
          <a:lstStyle/>
          <a:p>
            <a:pPr marL="228600" lvl="0" indent="-201930" algn="l" rtl="0">
              <a:lnSpc>
                <a:spcPct val="90000"/>
              </a:lnSpc>
              <a:spcBef>
                <a:spcPts val="0"/>
              </a:spcBef>
              <a:spcAft>
                <a:spcPts val="0"/>
              </a:spcAft>
              <a:buClr>
                <a:schemeClr val="dk1"/>
              </a:buClr>
              <a:buSzPct val="100000"/>
              <a:buChar char="•"/>
            </a:pPr>
            <a:r>
              <a:rPr lang="sl-SI" dirty="0"/>
              <a:t>Glavno sporočilo komuniciranja je: </a:t>
            </a:r>
            <a:r>
              <a:rPr lang="sl-SI" dirty="0">
                <a:solidFill>
                  <a:srgbClr val="00B0F0"/>
                </a:solidFill>
              </a:rPr>
              <a:t>bodi vedno povezan, bodi </a:t>
            </a:r>
            <a:r>
              <a:rPr lang="sl-SI" dirty="0" err="1">
                <a:solidFill>
                  <a:srgbClr val="00B0F0"/>
                </a:solidFill>
              </a:rPr>
              <a:t>my</a:t>
            </a:r>
            <a:r>
              <a:rPr lang="sl-SI" dirty="0">
                <a:solidFill>
                  <a:srgbClr val="00B0F0"/>
                </a:solidFill>
              </a:rPr>
              <a:t> fi </a:t>
            </a:r>
            <a:r>
              <a:rPr lang="sl-SI" dirty="0"/>
              <a:t>(ang. </a:t>
            </a:r>
            <a:r>
              <a:rPr lang="sl-SI" dirty="0" err="1"/>
              <a:t>my</a:t>
            </a:r>
            <a:r>
              <a:rPr lang="sl-SI" dirty="0"/>
              <a:t> fi be </a:t>
            </a:r>
            <a:r>
              <a:rPr lang="sl-SI" dirty="0" err="1"/>
              <a:t>my</a:t>
            </a:r>
            <a:r>
              <a:rPr lang="sl-SI" dirty="0"/>
              <a:t>).</a:t>
            </a:r>
            <a:endParaRPr dirty="0"/>
          </a:p>
          <a:p>
            <a:pPr marL="228600" lvl="0" indent="0" algn="l" rtl="0">
              <a:lnSpc>
                <a:spcPct val="90000"/>
              </a:lnSpc>
              <a:spcBef>
                <a:spcPts val="0"/>
              </a:spcBef>
              <a:spcAft>
                <a:spcPts val="0"/>
              </a:spcAft>
              <a:buNone/>
            </a:pPr>
            <a:endParaRPr dirty="0"/>
          </a:p>
          <a:p>
            <a:pPr marL="228600" lvl="0" indent="-201930" algn="l" rtl="0">
              <a:lnSpc>
                <a:spcPct val="90000"/>
              </a:lnSpc>
              <a:spcBef>
                <a:spcPts val="1000"/>
              </a:spcBef>
              <a:spcAft>
                <a:spcPts val="0"/>
              </a:spcAft>
              <a:buClr>
                <a:schemeClr val="dk1"/>
              </a:buClr>
              <a:buSzPct val="100000"/>
              <a:buChar char="•"/>
            </a:pPr>
            <a:r>
              <a:rPr lang="sl-SI" dirty="0">
                <a:solidFill>
                  <a:srgbClr val="70AD47"/>
                </a:solidFill>
              </a:rPr>
              <a:t>Kanali komuniciranja:</a:t>
            </a:r>
            <a:r>
              <a:rPr lang="sl-SI" dirty="0"/>
              <a:t> spletna stran, družabna omrežja, ambasadorji, radijski oglas, TV-oglas, </a:t>
            </a:r>
            <a:r>
              <a:rPr lang="sl-SI" dirty="0" err="1"/>
              <a:t>emailing</a:t>
            </a:r>
            <a:endParaRPr dirty="0"/>
          </a:p>
          <a:p>
            <a:pPr marL="228600" lvl="0" indent="-50800" algn="l" rtl="0">
              <a:lnSpc>
                <a:spcPct val="90000"/>
              </a:lnSpc>
              <a:spcBef>
                <a:spcPts val="1000"/>
              </a:spcBef>
              <a:spcAft>
                <a:spcPts val="0"/>
              </a:spcAft>
              <a:buClr>
                <a:schemeClr val="dk1"/>
              </a:buClr>
              <a:buSzPct val="100000"/>
              <a:buNone/>
            </a:pPr>
            <a:endParaRPr dirty="0">
              <a:solidFill>
                <a:srgbClr val="00B0F0"/>
              </a:solidFill>
            </a:endParaRPr>
          </a:p>
          <a:p>
            <a:pPr marL="228600" lvl="0" indent="-50800" algn="l" rtl="0">
              <a:lnSpc>
                <a:spcPct val="90000"/>
              </a:lnSpc>
              <a:spcBef>
                <a:spcPts val="1000"/>
              </a:spcBef>
              <a:spcAft>
                <a:spcPts val="0"/>
              </a:spcAft>
              <a:buClr>
                <a:schemeClr val="dk1"/>
              </a:buClr>
              <a:buSzPct val="100000"/>
              <a:buNone/>
            </a:pPr>
            <a:endParaRPr dirty="0">
              <a:solidFill>
                <a:srgbClr val="00B0F0"/>
              </a:solidFill>
            </a:endParaRPr>
          </a:p>
          <a:p>
            <a:pPr marL="228600" lvl="0" indent="-50800" algn="l" rtl="0">
              <a:lnSpc>
                <a:spcPct val="90000"/>
              </a:lnSpc>
              <a:spcBef>
                <a:spcPts val="1000"/>
              </a:spcBef>
              <a:spcAft>
                <a:spcPts val="0"/>
              </a:spcAft>
              <a:buClr>
                <a:schemeClr val="dk1"/>
              </a:buClr>
              <a:buSzPct val="100000"/>
              <a:buNone/>
            </a:pPr>
            <a:endParaRPr dirty="0">
              <a:solidFill>
                <a:srgbClr val="00B0F0"/>
              </a:solidFill>
            </a:endParaRPr>
          </a:p>
          <a:p>
            <a:pPr marL="228600" lvl="0" indent="-50800" algn="l" rtl="0">
              <a:lnSpc>
                <a:spcPct val="90000"/>
              </a:lnSpc>
              <a:spcBef>
                <a:spcPts val="1000"/>
              </a:spcBef>
              <a:spcAft>
                <a:spcPts val="0"/>
              </a:spcAft>
              <a:buClr>
                <a:schemeClr val="dk1"/>
              </a:buClr>
              <a:buSzPct val="100000"/>
              <a:buNone/>
            </a:pPr>
            <a:endParaRPr dirty="0">
              <a:solidFill>
                <a:srgbClr val="00B0F0"/>
              </a:solidFill>
            </a:endParaRPr>
          </a:p>
          <a:p>
            <a:pPr marL="0" lvl="0" indent="0" algn="l" rtl="0">
              <a:lnSpc>
                <a:spcPct val="90000"/>
              </a:lnSpc>
              <a:spcBef>
                <a:spcPts val="1000"/>
              </a:spcBef>
              <a:spcAft>
                <a:spcPts val="0"/>
              </a:spcAft>
              <a:buClr>
                <a:schemeClr val="dk1"/>
              </a:buClr>
              <a:buSzPct val="100000"/>
              <a:buNone/>
            </a:pPr>
            <a:endParaRPr dirty="0">
              <a:solidFill>
                <a:srgbClr val="00B0F0"/>
              </a:solidFill>
            </a:endParaRPr>
          </a:p>
          <a:p>
            <a:pPr marL="228600" lvl="0" indent="-50800" algn="l" rtl="0">
              <a:lnSpc>
                <a:spcPct val="90000"/>
              </a:lnSpc>
              <a:spcBef>
                <a:spcPts val="1000"/>
              </a:spcBef>
              <a:spcAft>
                <a:spcPts val="0"/>
              </a:spcAft>
              <a:buClr>
                <a:schemeClr val="dk1"/>
              </a:buClr>
              <a:buSzPct val="100000"/>
              <a:buNone/>
            </a:pPr>
            <a:endParaRPr dirty="0">
              <a:solidFill>
                <a:srgbClr val="00B0F0"/>
              </a:solidFill>
            </a:endParaRPr>
          </a:p>
          <a:p>
            <a:pPr marL="228600" lvl="0" indent="-50800" algn="l" rtl="0">
              <a:lnSpc>
                <a:spcPct val="90000"/>
              </a:lnSpc>
              <a:spcBef>
                <a:spcPts val="1000"/>
              </a:spcBef>
              <a:spcAft>
                <a:spcPts val="0"/>
              </a:spcAft>
              <a:buClr>
                <a:schemeClr val="dk1"/>
              </a:buClr>
              <a:buSzPct val="100000"/>
              <a:buNone/>
            </a:pPr>
            <a:endParaRPr dirty="0"/>
          </a:p>
        </p:txBody>
      </p:sp>
      <p:pic>
        <p:nvPicPr>
          <p:cNvPr id="120" name="Google Shape;120;p5">
            <a:hlinkClick r:id="rId3"/>
          </p:cNvPr>
          <p:cNvPicPr preferRelativeResize="0"/>
          <p:nvPr/>
        </p:nvPicPr>
        <p:blipFill rotWithShape="1">
          <a:blip r:embed="rId4">
            <a:alphaModFix/>
          </a:blip>
          <a:srcRect/>
          <a:stretch/>
        </p:blipFill>
        <p:spPr>
          <a:xfrm>
            <a:off x="443525" y="3351879"/>
            <a:ext cx="2705470" cy="1020095"/>
          </a:xfrm>
          <a:prstGeom prst="rect">
            <a:avLst/>
          </a:prstGeom>
          <a:noFill/>
          <a:ln>
            <a:noFill/>
          </a:ln>
        </p:spPr>
      </p:pic>
      <p:pic>
        <p:nvPicPr>
          <p:cNvPr id="121" name="Google Shape;121;p5">
            <a:hlinkClick r:id="rId5"/>
          </p:cNvPr>
          <p:cNvPicPr preferRelativeResize="0"/>
          <p:nvPr/>
        </p:nvPicPr>
        <p:blipFill rotWithShape="1">
          <a:blip r:embed="rId6">
            <a:alphaModFix/>
          </a:blip>
          <a:srcRect/>
          <a:stretch/>
        </p:blipFill>
        <p:spPr>
          <a:xfrm>
            <a:off x="3870628" y="3393945"/>
            <a:ext cx="1524383" cy="1524383"/>
          </a:xfrm>
          <a:prstGeom prst="rect">
            <a:avLst/>
          </a:prstGeom>
          <a:noFill/>
          <a:ln>
            <a:noFill/>
          </a:ln>
        </p:spPr>
      </p:pic>
      <p:pic>
        <p:nvPicPr>
          <p:cNvPr id="122" name="Google Shape;122;p5">
            <a:hlinkClick r:id="rId7"/>
          </p:cNvPr>
          <p:cNvPicPr preferRelativeResize="0"/>
          <p:nvPr/>
        </p:nvPicPr>
        <p:blipFill rotWithShape="1">
          <a:blip r:embed="rId8">
            <a:alphaModFix/>
          </a:blip>
          <a:srcRect/>
          <a:stretch/>
        </p:blipFill>
        <p:spPr>
          <a:xfrm>
            <a:off x="6096000" y="3052900"/>
            <a:ext cx="2174206" cy="1751994"/>
          </a:xfrm>
          <a:prstGeom prst="rect">
            <a:avLst/>
          </a:prstGeom>
          <a:noFill/>
          <a:ln>
            <a:noFill/>
          </a:ln>
        </p:spPr>
      </p:pic>
      <p:pic>
        <p:nvPicPr>
          <p:cNvPr id="123" name="Google Shape;123;p5">
            <a:hlinkClick r:id="rId9"/>
          </p:cNvPr>
          <p:cNvPicPr preferRelativeResize="0"/>
          <p:nvPr/>
        </p:nvPicPr>
        <p:blipFill rotWithShape="1">
          <a:blip r:embed="rId10">
            <a:alphaModFix/>
          </a:blip>
          <a:srcRect/>
          <a:stretch/>
        </p:blipFill>
        <p:spPr>
          <a:xfrm>
            <a:off x="8871982" y="3052900"/>
            <a:ext cx="2876493" cy="1618027"/>
          </a:xfrm>
          <a:prstGeom prst="rect">
            <a:avLst/>
          </a:prstGeom>
          <a:noFill/>
          <a:ln>
            <a:noFill/>
          </a:ln>
        </p:spPr>
      </p:pic>
      <p:pic>
        <p:nvPicPr>
          <p:cNvPr id="124" name="Google Shape;124;p5">
            <a:hlinkClick r:id="rId11"/>
          </p:cNvPr>
          <p:cNvPicPr preferRelativeResize="0"/>
          <p:nvPr/>
        </p:nvPicPr>
        <p:blipFill rotWithShape="1">
          <a:blip r:embed="rId12">
            <a:alphaModFix/>
          </a:blip>
          <a:srcRect/>
          <a:stretch/>
        </p:blipFill>
        <p:spPr>
          <a:xfrm>
            <a:off x="443529" y="4802169"/>
            <a:ext cx="3012935" cy="1689069"/>
          </a:xfrm>
          <a:prstGeom prst="rect">
            <a:avLst/>
          </a:prstGeom>
          <a:noFill/>
          <a:ln>
            <a:noFill/>
          </a:ln>
        </p:spPr>
      </p:pic>
      <p:pic>
        <p:nvPicPr>
          <p:cNvPr id="125" name="Google Shape;125;p5"/>
          <p:cNvPicPr preferRelativeResize="0"/>
          <p:nvPr/>
        </p:nvPicPr>
        <p:blipFill rotWithShape="1">
          <a:blip r:embed="rId13">
            <a:alphaModFix/>
          </a:blip>
          <a:srcRect/>
          <a:stretch/>
        </p:blipFill>
        <p:spPr>
          <a:xfrm>
            <a:off x="9645050" y="-27615"/>
            <a:ext cx="2381250" cy="1178816"/>
          </a:xfrm>
          <a:prstGeom prst="rect">
            <a:avLst/>
          </a:prstGeom>
          <a:noFill/>
          <a:ln>
            <a:noFill/>
          </a:ln>
        </p:spPr>
      </p:pic>
      <p:pic>
        <p:nvPicPr>
          <p:cNvPr id="2" name="Slika 1">
            <a:hlinkClick r:id="rId14"/>
            <a:extLst>
              <a:ext uri="{FF2B5EF4-FFF2-40B4-BE49-F238E27FC236}">
                <a16:creationId xmlns:a16="http://schemas.microsoft.com/office/drawing/2014/main" id="{968D8B76-44AC-4082-B514-A5B3BC9D5852}"/>
              </a:ext>
            </a:extLst>
          </p:cNvPr>
          <p:cNvPicPr>
            <a:picLocks noChangeAspect="1"/>
          </p:cNvPicPr>
          <p:nvPr/>
        </p:nvPicPr>
        <p:blipFill>
          <a:blip r:embed="rId15"/>
          <a:stretch>
            <a:fillRect/>
          </a:stretch>
        </p:blipFill>
        <p:spPr>
          <a:xfrm>
            <a:off x="3864619" y="5031762"/>
            <a:ext cx="2466462" cy="1537196"/>
          </a:xfrm>
          <a:prstGeom prst="rect">
            <a:avLst/>
          </a:prstGeom>
        </p:spPr>
      </p:pic>
      <p:pic>
        <p:nvPicPr>
          <p:cNvPr id="3" name="Slika 2">
            <a:extLst>
              <a:ext uri="{FF2B5EF4-FFF2-40B4-BE49-F238E27FC236}">
                <a16:creationId xmlns:a16="http://schemas.microsoft.com/office/drawing/2014/main" id="{450FB959-802A-4B53-925D-DC9AFC83E49C}"/>
              </a:ext>
            </a:extLst>
          </p:cNvPr>
          <p:cNvPicPr>
            <a:picLocks noChangeAspect="1"/>
          </p:cNvPicPr>
          <p:nvPr/>
        </p:nvPicPr>
        <p:blipFill>
          <a:blip r:embed="rId16"/>
          <a:stretch>
            <a:fillRect/>
          </a:stretch>
        </p:blipFill>
        <p:spPr>
          <a:xfrm>
            <a:off x="6754305" y="4921133"/>
            <a:ext cx="2590800" cy="1647825"/>
          </a:xfrm>
          <a:prstGeom prst="rect">
            <a:avLst/>
          </a:prstGeom>
        </p:spPr>
      </p:pic>
      <p:pic>
        <p:nvPicPr>
          <p:cNvPr id="4" name="Slika 3">
            <a:extLst>
              <a:ext uri="{FF2B5EF4-FFF2-40B4-BE49-F238E27FC236}">
                <a16:creationId xmlns:a16="http://schemas.microsoft.com/office/drawing/2014/main" id="{65290984-72C1-4C58-B879-2F9C2EB2A45C}"/>
              </a:ext>
            </a:extLst>
          </p:cNvPr>
          <p:cNvPicPr>
            <a:picLocks noChangeAspect="1"/>
          </p:cNvPicPr>
          <p:nvPr/>
        </p:nvPicPr>
        <p:blipFill>
          <a:blip r:embed="rId17"/>
          <a:stretch>
            <a:fillRect/>
          </a:stretch>
        </p:blipFill>
        <p:spPr>
          <a:xfrm>
            <a:off x="10310457" y="5213809"/>
            <a:ext cx="1903275" cy="23638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6"/>
          <p:cNvSpPr txBox="1">
            <a:spLocks noGrp="1"/>
          </p:cNvSpPr>
          <p:nvPr>
            <p:ph type="body" idx="1"/>
          </p:nvPr>
        </p:nvSpPr>
        <p:spPr>
          <a:xfrm>
            <a:off x="167250" y="1180700"/>
            <a:ext cx="6850500" cy="6031500"/>
          </a:xfrm>
          <a:prstGeom prst="rect">
            <a:avLst/>
          </a:prstGeom>
          <a:noFill/>
          <a:ln>
            <a:noFill/>
          </a:ln>
        </p:spPr>
        <p:txBody>
          <a:bodyPr spcFirstLastPara="1" wrap="square" lIns="91425" tIns="45700" rIns="91425" bIns="45700" anchor="t" anchorCtr="0">
            <a:normAutofit fontScale="25000" lnSpcReduction="20000"/>
          </a:bodyPr>
          <a:lstStyle/>
          <a:p>
            <a:pPr marL="228600" lvl="0" indent="-280066" algn="l" rtl="0">
              <a:lnSpc>
                <a:spcPct val="90000"/>
              </a:lnSpc>
              <a:spcBef>
                <a:spcPts val="0"/>
              </a:spcBef>
              <a:spcAft>
                <a:spcPts val="0"/>
              </a:spcAft>
              <a:buClr>
                <a:schemeClr val="dk1"/>
              </a:buClr>
              <a:buSzPct val="100000"/>
              <a:buChar char="•"/>
            </a:pPr>
            <a:r>
              <a:rPr lang="sl-SI" sz="8050">
                <a:solidFill>
                  <a:srgbClr val="00B0F0"/>
                </a:solidFill>
              </a:rPr>
              <a:t>Direktor </a:t>
            </a:r>
            <a:r>
              <a:rPr lang="sl-SI" sz="8050"/>
              <a:t>Primož Golob v podjetju skrbi za uspešno poslovanje, ekonomičnost, organizacijo podjetja in predvsem za dobre odnose v podjetju</a:t>
            </a:r>
            <a:endParaRPr sz="8050"/>
          </a:p>
          <a:p>
            <a:pPr marL="228600" lvl="0" indent="-280066" algn="l" rtl="0">
              <a:lnSpc>
                <a:spcPct val="90000"/>
              </a:lnSpc>
              <a:spcBef>
                <a:spcPts val="1000"/>
              </a:spcBef>
              <a:spcAft>
                <a:spcPts val="0"/>
              </a:spcAft>
              <a:buClr>
                <a:schemeClr val="dk1"/>
              </a:buClr>
              <a:buSzPct val="100000"/>
              <a:buChar char="•"/>
            </a:pPr>
            <a:r>
              <a:rPr lang="sl-SI" sz="8050"/>
              <a:t>V </a:t>
            </a:r>
            <a:r>
              <a:rPr lang="sl-SI" sz="8050">
                <a:solidFill>
                  <a:srgbClr val="00B0F0"/>
                </a:solidFill>
              </a:rPr>
              <a:t>tajništvu </a:t>
            </a:r>
            <a:r>
              <a:rPr lang="sl-SI" sz="8050"/>
              <a:t>Vodja tajništva Nina Medved skrbi za urejanje prejete pošte ter pisanja zapisnika, tajnik Matic Debenjak pa skrbi za pregledovanje e pošte in skrbno vpisuje prejeto pošto v knjigo prejete pošte</a:t>
            </a:r>
            <a:endParaRPr sz="8050"/>
          </a:p>
          <a:p>
            <a:pPr marL="228600" lvl="0" indent="-280066" algn="l" rtl="0">
              <a:lnSpc>
                <a:spcPct val="90000"/>
              </a:lnSpc>
              <a:spcBef>
                <a:spcPts val="1000"/>
              </a:spcBef>
              <a:spcAft>
                <a:spcPts val="0"/>
              </a:spcAft>
              <a:buClr>
                <a:schemeClr val="dk1"/>
              </a:buClr>
              <a:buSzPct val="100000"/>
              <a:buChar char="•"/>
            </a:pPr>
            <a:r>
              <a:rPr lang="sl-SI" sz="8050"/>
              <a:t>V </a:t>
            </a:r>
            <a:r>
              <a:rPr lang="sl-SI" sz="8050">
                <a:solidFill>
                  <a:srgbClr val="00B0F0"/>
                </a:solidFill>
              </a:rPr>
              <a:t>nabavi </a:t>
            </a:r>
            <a:r>
              <a:rPr lang="sl-SI" sz="8050"/>
              <a:t>vodja nabave Maja Jakopič skrbi za nabavo materialov in referentka nabave Maja Kralj skrbi za prejete račune.</a:t>
            </a:r>
            <a:endParaRPr sz="8050"/>
          </a:p>
          <a:p>
            <a:pPr marL="228600" lvl="0" indent="-280066" algn="l" rtl="0">
              <a:lnSpc>
                <a:spcPct val="90000"/>
              </a:lnSpc>
              <a:spcBef>
                <a:spcPts val="1000"/>
              </a:spcBef>
              <a:spcAft>
                <a:spcPts val="0"/>
              </a:spcAft>
              <a:buClr>
                <a:schemeClr val="dk1"/>
              </a:buClr>
              <a:buSzPct val="100000"/>
              <a:buChar char="•"/>
            </a:pPr>
            <a:r>
              <a:rPr lang="sl-SI" sz="8050"/>
              <a:t>Vodja </a:t>
            </a:r>
            <a:r>
              <a:rPr lang="sl-SI" sz="8050">
                <a:solidFill>
                  <a:srgbClr val="00B0F0"/>
                </a:solidFill>
              </a:rPr>
              <a:t>prodaje </a:t>
            </a:r>
            <a:r>
              <a:rPr lang="sl-SI" sz="8050"/>
              <a:t>je Rok Gašparin in hkrati je tudi vodja </a:t>
            </a:r>
            <a:r>
              <a:rPr lang="sl-SI" sz="8050">
                <a:solidFill>
                  <a:srgbClr val="00B0F0"/>
                </a:solidFill>
              </a:rPr>
              <a:t>razvoja</a:t>
            </a:r>
            <a:r>
              <a:rPr lang="sl-SI" sz="8050"/>
              <a:t>. Referentka Nika Mask skrbi za spletno stran in skrbno trguje. V oglaševanju Tjaša Strosar in Neža Prinčič skrbita za oglaševanje in izdelujeta ponudbe.</a:t>
            </a:r>
            <a:endParaRPr sz="8050"/>
          </a:p>
          <a:p>
            <a:pPr marL="228600" lvl="0" indent="-280066" algn="l" rtl="0">
              <a:lnSpc>
                <a:spcPct val="90000"/>
              </a:lnSpc>
              <a:spcBef>
                <a:spcPts val="1000"/>
              </a:spcBef>
              <a:spcAft>
                <a:spcPts val="0"/>
              </a:spcAft>
              <a:buClr>
                <a:schemeClr val="dk1"/>
              </a:buClr>
              <a:buSzPct val="100000"/>
              <a:buChar char="•"/>
            </a:pPr>
            <a:r>
              <a:rPr lang="sl-SI" sz="8050"/>
              <a:t>V </a:t>
            </a:r>
            <a:r>
              <a:rPr lang="sl-SI" sz="8050">
                <a:solidFill>
                  <a:srgbClr val="00B0F0"/>
                </a:solidFill>
              </a:rPr>
              <a:t>računovodstvo </a:t>
            </a:r>
            <a:r>
              <a:rPr lang="sl-SI" sz="8050"/>
              <a:t>vodja računovodstva Arianita Turkaj zelo skrbno izvaja in nadzoruje delo v računovodskem oddelku. Referentka Nika Koren skrbi za računovodski program Minimax.</a:t>
            </a:r>
            <a:endParaRPr sz="8050"/>
          </a:p>
          <a:p>
            <a:pPr marL="228600" lvl="0" indent="-280066" algn="l" rtl="0">
              <a:lnSpc>
                <a:spcPct val="90000"/>
              </a:lnSpc>
              <a:spcBef>
                <a:spcPts val="1000"/>
              </a:spcBef>
              <a:spcAft>
                <a:spcPts val="0"/>
              </a:spcAft>
              <a:buClr>
                <a:schemeClr val="dk1"/>
              </a:buClr>
              <a:buSzPct val="100000"/>
              <a:buChar char="•"/>
            </a:pPr>
            <a:r>
              <a:rPr lang="sl-SI" sz="8050"/>
              <a:t>V </a:t>
            </a:r>
            <a:r>
              <a:rPr lang="sl-SI" sz="8050">
                <a:solidFill>
                  <a:srgbClr val="00B0F0"/>
                </a:solidFill>
              </a:rPr>
              <a:t>kadrovskem </a:t>
            </a:r>
            <a:r>
              <a:rPr lang="sl-SI" sz="8050"/>
              <a:t>oddelku vodja Eli Bremec skrbi za zaposlene. Referentka Korina Špacapan skrbi za obračun plač.</a:t>
            </a:r>
            <a:endParaRPr sz="8050"/>
          </a:p>
          <a:p>
            <a:pPr marL="228600" lvl="0" indent="-152273" algn="l" rtl="0">
              <a:lnSpc>
                <a:spcPct val="90000"/>
              </a:lnSpc>
              <a:spcBef>
                <a:spcPts val="1000"/>
              </a:spcBef>
              <a:spcAft>
                <a:spcPts val="0"/>
              </a:spcAft>
              <a:buClr>
                <a:schemeClr val="dk1"/>
              </a:buClr>
              <a:buSzPct val="100000"/>
              <a:buNone/>
            </a:pPr>
            <a:endParaRPr sz="1300"/>
          </a:p>
          <a:p>
            <a:pPr marL="228600" lvl="0" indent="-87629" algn="l" rtl="0">
              <a:lnSpc>
                <a:spcPct val="90000"/>
              </a:lnSpc>
              <a:spcBef>
                <a:spcPts val="1000"/>
              </a:spcBef>
              <a:spcAft>
                <a:spcPts val="0"/>
              </a:spcAft>
              <a:buClr>
                <a:schemeClr val="dk1"/>
              </a:buClr>
              <a:buSzPct val="100000"/>
              <a:buNone/>
            </a:pPr>
            <a:endParaRPr sz="2400"/>
          </a:p>
          <a:p>
            <a:pPr marL="228600" lvl="0" indent="-87629" algn="l" rtl="0">
              <a:lnSpc>
                <a:spcPct val="90000"/>
              </a:lnSpc>
              <a:spcBef>
                <a:spcPts val="1000"/>
              </a:spcBef>
              <a:spcAft>
                <a:spcPts val="0"/>
              </a:spcAft>
              <a:buClr>
                <a:schemeClr val="dk1"/>
              </a:buClr>
              <a:buSzPct val="100000"/>
              <a:buNone/>
            </a:pPr>
            <a:endParaRPr sz="2400"/>
          </a:p>
          <a:p>
            <a:pPr marL="228600" lvl="0" indent="-87629" algn="l" rtl="0">
              <a:lnSpc>
                <a:spcPct val="90000"/>
              </a:lnSpc>
              <a:spcBef>
                <a:spcPts val="1000"/>
              </a:spcBef>
              <a:spcAft>
                <a:spcPts val="0"/>
              </a:spcAft>
              <a:buClr>
                <a:schemeClr val="dk1"/>
              </a:buClr>
              <a:buSzPct val="100000"/>
              <a:buNone/>
            </a:pPr>
            <a:endParaRPr sz="2400"/>
          </a:p>
          <a:p>
            <a:pPr marL="228600" lvl="0" indent="-87629" algn="l" rtl="0">
              <a:lnSpc>
                <a:spcPct val="90000"/>
              </a:lnSpc>
              <a:spcBef>
                <a:spcPts val="1000"/>
              </a:spcBef>
              <a:spcAft>
                <a:spcPts val="0"/>
              </a:spcAft>
              <a:buClr>
                <a:schemeClr val="dk1"/>
              </a:buClr>
              <a:buSzPct val="100000"/>
              <a:buNone/>
            </a:pPr>
            <a:endParaRPr sz="2400"/>
          </a:p>
          <a:p>
            <a:pPr marL="228600" lvl="0" indent="-87629"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endParaRPr sz="2400"/>
          </a:p>
        </p:txBody>
      </p:sp>
      <p:pic>
        <p:nvPicPr>
          <p:cNvPr id="132" name="Google Shape;132;p6"/>
          <p:cNvPicPr preferRelativeResize="0"/>
          <p:nvPr/>
        </p:nvPicPr>
        <p:blipFill rotWithShape="1">
          <a:blip r:embed="rId3">
            <a:alphaModFix/>
          </a:blip>
          <a:srcRect r="4645" b="-3"/>
          <a:stretch/>
        </p:blipFill>
        <p:spPr>
          <a:xfrm>
            <a:off x="7202292" y="1545243"/>
            <a:ext cx="4802118" cy="3563159"/>
          </a:xfrm>
          <a:prstGeom prst="rect">
            <a:avLst/>
          </a:prstGeom>
          <a:noFill/>
          <a:ln>
            <a:noFill/>
          </a:ln>
        </p:spPr>
      </p:pic>
      <p:pic>
        <p:nvPicPr>
          <p:cNvPr id="133" name="Google Shape;133;p6"/>
          <p:cNvPicPr preferRelativeResize="0"/>
          <p:nvPr/>
        </p:nvPicPr>
        <p:blipFill rotWithShape="1">
          <a:blip r:embed="rId4">
            <a:alphaModFix/>
          </a:blip>
          <a:srcRect/>
          <a:stretch/>
        </p:blipFill>
        <p:spPr>
          <a:xfrm>
            <a:off x="9344625" y="81603"/>
            <a:ext cx="2796700" cy="1384450"/>
          </a:xfrm>
          <a:prstGeom prst="rect">
            <a:avLst/>
          </a:prstGeom>
          <a:noFill/>
          <a:ln>
            <a:noFill/>
          </a:ln>
        </p:spPr>
      </p:pic>
      <p:sp>
        <p:nvSpPr>
          <p:cNvPr id="134" name="Google Shape;134;p6"/>
          <p:cNvSpPr txBox="1">
            <a:spLocks noGrp="1"/>
          </p:cNvSpPr>
          <p:nvPr>
            <p:ph type="title"/>
          </p:nvPr>
        </p:nvSpPr>
        <p:spPr>
          <a:xfrm>
            <a:off x="70725" y="241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sl-SI" b="1">
                <a:solidFill>
                  <a:srgbClr val="00B0F0"/>
                </a:solidFill>
              </a:rPr>
              <a:t>ZAPOSLENI</a:t>
            </a:r>
            <a:endParaRPr/>
          </a:p>
        </p:txBody>
      </p:sp>
      <p:pic>
        <p:nvPicPr>
          <p:cNvPr id="2" name="Slika 1">
            <a:extLst>
              <a:ext uri="{FF2B5EF4-FFF2-40B4-BE49-F238E27FC236}">
                <a16:creationId xmlns:a16="http://schemas.microsoft.com/office/drawing/2014/main" id="{D39BE9D8-AA93-4F49-BCFA-EE042B401A3F}"/>
              </a:ext>
            </a:extLst>
          </p:cNvPr>
          <p:cNvPicPr>
            <a:picLocks noChangeAspect="1"/>
          </p:cNvPicPr>
          <p:nvPr/>
        </p:nvPicPr>
        <p:blipFill>
          <a:blip r:embed="rId5"/>
          <a:stretch>
            <a:fillRect/>
          </a:stretch>
        </p:blipFill>
        <p:spPr>
          <a:xfrm>
            <a:off x="10095307" y="4987372"/>
            <a:ext cx="2096693" cy="26040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8A68A2-906D-4D37-9C52-789499673B98}"/>
              </a:ext>
            </a:extLst>
          </p:cNvPr>
          <p:cNvSpPr>
            <a:spLocks noGrp="1"/>
          </p:cNvSpPr>
          <p:nvPr>
            <p:ph type="title"/>
          </p:nvPr>
        </p:nvSpPr>
        <p:spPr/>
        <p:txBody>
          <a:bodyPr/>
          <a:lstStyle/>
          <a:p>
            <a:r>
              <a:rPr kumimoji="0" lang="sl-SI" sz="4400" b="1" i="0" u="none" strike="noStrike" kern="0" cap="none" spc="0" normalizeH="0" baseline="0" noProof="0" dirty="0">
                <a:ln>
                  <a:noFill/>
                </a:ln>
                <a:solidFill>
                  <a:srgbClr val="00B0F0"/>
                </a:solidFill>
                <a:effectLst/>
                <a:uLnTx/>
                <a:uFillTx/>
                <a:latin typeface="Calibri"/>
                <a:cs typeface="Calibri"/>
                <a:sym typeface="Calibri"/>
              </a:rPr>
              <a:t>FINANČNI NAČRT                                        </a:t>
            </a:r>
            <a:endParaRPr lang="sl-SI" dirty="0"/>
          </a:p>
        </p:txBody>
      </p:sp>
      <mc:AlternateContent xmlns:mc="http://schemas.openxmlformats.org/markup-compatibility/2006">
        <mc:Choice xmlns:a14="http://schemas.microsoft.com/office/drawing/2010/main" Requires="a14">
          <p:sp>
            <p:nvSpPr>
              <p:cNvPr id="3" name="Označba mesta besedila 2">
                <a:extLst>
                  <a:ext uri="{FF2B5EF4-FFF2-40B4-BE49-F238E27FC236}">
                    <a16:creationId xmlns:a16="http://schemas.microsoft.com/office/drawing/2014/main" id="{01B5296D-86BD-4A92-A5F7-F646A9FE35DD}"/>
                  </a:ext>
                </a:extLst>
              </p:cNvPr>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Finaciramo</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se z lastnim kapitalom ki smo ga zbrali ob ustanovitvi podjetja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Zato struktura našega kapitala temelji na lastnih virih.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Stroške krijemo sami.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Točka preloma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sl-SI"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𝐹𝐶</m:t>
                        </m:r>
                      </m:num>
                      <m:den>
                        <m:r>
                          <a:rPr kumimoji="0" lang="sl-SI"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𝑃𝐶</m:t>
                        </m:r>
                        <m:r>
                          <a:rPr kumimoji="0" lang="sl-SI"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l-SI"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𝐴𝑉𝐶</m:t>
                        </m:r>
                      </m:den>
                    </m:f>
                  </m:oMath>
                </a14:m>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7500</m:t>
                        </m:r>
                      </m:num>
                      <m:den>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32</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79</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21</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00</m:t>
                        </m:r>
                      </m:den>
                    </m:f>
                    <m:r>
                      <a:rPr kumimoji="0" lang="sl-SI"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636</a:t>
                </a:r>
              </a:p>
              <a:p>
                <a:endParaRPr lang="sl-SI" dirty="0"/>
              </a:p>
            </p:txBody>
          </p:sp>
        </mc:Choice>
        <mc:Fallback>
          <p:sp>
            <p:nvSpPr>
              <p:cNvPr id="3" name="Označba mesta besedila 2">
                <a:extLst>
                  <a:ext uri="{FF2B5EF4-FFF2-40B4-BE49-F238E27FC236}">
                    <a16:creationId xmlns:a16="http://schemas.microsoft.com/office/drawing/2014/main" id="{01B5296D-86BD-4A92-A5F7-F646A9FE35DD}"/>
                  </a:ext>
                </a:extLst>
              </p:cNvPr>
              <p:cNvSpPr>
                <a:spLocks noGrp="1" noRot="1" noChangeAspect="1" noMove="1" noResize="1" noEditPoints="1" noAdjustHandles="1" noChangeArrowheads="1" noChangeShapeType="1" noTextEdit="1"/>
              </p:cNvSpPr>
              <p:nvPr>
                <p:ph type="body" idx="1"/>
              </p:nvPr>
            </p:nvSpPr>
            <p:spPr>
              <a:blipFill>
                <a:blip r:embed="rId2"/>
                <a:stretch>
                  <a:fillRect l="-812"/>
                </a:stretch>
              </a:blipFill>
            </p:spPr>
            <p:txBody>
              <a:bodyPr/>
              <a:lstStyle/>
              <a:p>
                <a:r>
                  <a:rPr lang="sl-SI">
                    <a:noFill/>
                  </a:rPr>
                  <a:t> </a:t>
                </a:r>
              </a:p>
            </p:txBody>
          </p:sp>
        </mc:Fallback>
      </mc:AlternateContent>
      <p:pic>
        <p:nvPicPr>
          <p:cNvPr id="4" name="Slika 3">
            <a:extLst>
              <a:ext uri="{FF2B5EF4-FFF2-40B4-BE49-F238E27FC236}">
                <a16:creationId xmlns:a16="http://schemas.microsoft.com/office/drawing/2014/main" id="{BFE356B3-6B24-4BC5-B70F-24C191D0324D}"/>
              </a:ext>
            </a:extLst>
          </p:cNvPr>
          <p:cNvPicPr>
            <a:picLocks noChangeAspect="1"/>
          </p:cNvPicPr>
          <p:nvPr/>
        </p:nvPicPr>
        <p:blipFill>
          <a:blip r:embed="rId3"/>
          <a:stretch>
            <a:fillRect/>
          </a:stretch>
        </p:blipFill>
        <p:spPr>
          <a:xfrm>
            <a:off x="8788079" y="306776"/>
            <a:ext cx="2798307" cy="1383912"/>
          </a:xfrm>
          <a:prstGeom prst="rect">
            <a:avLst/>
          </a:prstGeom>
        </p:spPr>
      </p:pic>
      <p:pic>
        <p:nvPicPr>
          <p:cNvPr id="5" name="Slika 4">
            <a:extLst>
              <a:ext uri="{FF2B5EF4-FFF2-40B4-BE49-F238E27FC236}">
                <a16:creationId xmlns:a16="http://schemas.microsoft.com/office/drawing/2014/main" id="{F7EAEFA2-AD91-4B1B-8E9F-EAD522783712}"/>
              </a:ext>
            </a:extLst>
          </p:cNvPr>
          <p:cNvPicPr>
            <a:picLocks noChangeAspect="1"/>
          </p:cNvPicPr>
          <p:nvPr/>
        </p:nvPicPr>
        <p:blipFill>
          <a:blip r:embed="rId4"/>
          <a:stretch>
            <a:fillRect/>
          </a:stretch>
        </p:blipFill>
        <p:spPr>
          <a:xfrm>
            <a:off x="8462619" y="2646184"/>
            <a:ext cx="3729381" cy="4636022"/>
          </a:xfrm>
          <a:prstGeom prst="rect">
            <a:avLst/>
          </a:prstGeom>
        </p:spPr>
      </p:pic>
    </p:spTree>
    <p:extLst>
      <p:ext uri="{BB962C8B-B14F-4D97-AF65-F5344CB8AC3E}">
        <p14:creationId xmlns:p14="http://schemas.microsoft.com/office/powerpoint/2010/main" val="488915088"/>
      </p:ext>
    </p:extLst>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651</Words>
  <Application>Microsoft Office PowerPoint</Application>
  <PresentationFormat>Širokozaslonsko</PresentationFormat>
  <Paragraphs>43</Paragraphs>
  <Slides>7</Slides>
  <Notes>6</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Calibri</vt:lpstr>
      <vt:lpstr>Cambria Math</vt:lpstr>
      <vt:lpstr>Officeova tema</vt:lpstr>
      <vt:lpstr>PowerPointova predstavitev</vt:lpstr>
      <vt:lpstr>OPIS PODJETJA</vt:lpstr>
      <vt:lpstr>OPIS IZDELKA</vt:lpstr>
      <vt:lpstr>  PRODAJA</vt:lpstr>
      <vt:lpstr>PROMOCIJSKI NAČRT</vt:lpstr>
      <vt:lpstr>ZAPOSLENI</vt:lpstr>
      <vt:lpstr>FINANČNI NAČRT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LENOVO</dc:creator>
  <cp:lastModifiedBy>LENOVO</cp:lastModifiedBy>
  <cp:revision>3</cp:revision>
  <dcterms:created xsi:type="dcterms:W3CDTF">2021-02-08T10:16:03Z</dcterms:created>
  <dcterms:modified xsi:type="dcterms:W3CDTF">2021-02-12T13:34:38Z</dcterms:modified>
</cp:coreProperties>
</file>