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9" r:id="rId3"/>
    <p:sldId id="261" r:id="rId4"/>
    <p:sldId id="260" r:id="rId5"/>
    <p:sldId id="262" r:id="rId6"/>
    <p:sldId id="266" r:id="rId7"/>
    <p:sldId id="267" r:id="rId8"/>
    <p:sldId id="263" r:id="rId9"/>
    <p:sldId id="264"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uštar PC" initials="ŠP" lastIdx="1" clrIdx="0">
    <p:extLst>
      <p:ext uri="{19B8F6BF-5375-455C-9EA6-DF929625EA0E}">
        <p15:presenceInfo xmlns:p15="http://schemas.microsoft.com/office/powerpoint/2012/main" userId="ea38a469d21693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7" name="Date Placeholder 6"/>
          <p:cNvSpPr>
            <a:spLocks noGrp="1"/>
          </p:cNvSpPr>
          <p:nvPr>
            <p:ph type="dt" sz="half" idx="10"/>
          </p:nvPr>
        </p:nvSpPr>
        <p:spPr/>
        <p:txBody>
          <a:bodyPr/>
          <a:lstStyle/>
          <a:p>
            <a:fld id="{1160EA64-D806-43AC-9DF2-F8C432F32B4C}" type="datetimeFigureOut">
              <a:rPr lang="en-US" dirty="0"/>
              <a:t>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583436" y="3143250"/>
            <a:ext cx="4270248" cy="2596776"/>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7" name="Date Placeholder 6"/>
          <p:cNvSpPr>
            <a:spLocks noGrp="1"/>
          </p:cNvSpPr>
          <p:nvPr>
            <p:ph type="dt" sz="half" idx="10"/>
          </p:nvPr>
        </p:nvSpPr>
        <p:spPr/>
        <p:txBody>
          <a:bodyPr/>
          <a:lstStyle/>
          <a:p>
            <a:fld id="{4F7D4976-E339-4826-83B7-FBD03F55ECF8}" type="datetimeFigureOut">
              <a:rPr lang="en-US" dirty="0"/>
              <a:t>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sl-SI"/>
              <a:t>Kliknite, če želite urediti slog naslova matrice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sl-SI"/>
              <a:t>Kliknite, če želite urediti slog naslova matrice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9" name="Date Placeholder 8"/>
          <p:cNvSpPr>
            <a:spLocks noGrp="1"/>
          </p:cNvSpPr>
          <p:nvPr>
            <p:ph type="dt" sz="half" idx="10"/>
          </p:nvPr>
        </p:nvSpPr>
        <p:spPr/>
        <p:txBody>
          <a:bodyPr/>
          <a:lstStyle/>
          <a:p>
            <a:fld id="{D1BE4249-C0D0-4B06-8692-E8BB871AF643}" type="datetimeFigureOut">
              <a:rPr lang="en-US" dirty="0"/>
              <a:t>2/12/2021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2/12/2021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2/12/2021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nstagram.com/up.kaldium/" TargetMode="External"/><Relationship Id="rId2" Type="http://schemas.openxmlformats.org/officeDocument/2006/relationships/hyperlink" Target="https://www.facebook.com/upkaldiu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upkaldium.wixsite.com/websit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73C3EA5-C75E-4BC3-8C1D-7E19B6F63C3B}"/>
              </a:ext>
            </a:extLst>
          </p:cNvPr>
          <p:cNvSpPr>
            <a:spLocks noGrp="1"/>
          </p:cNvSpPr>
          <p:nvPr>
            <p:ph type="ctrTitle"/>
          </p:nvPr>
        </p:nvSpPr>
        <p:spPr>
          <a:xfrm>
            <a:off x="1600200" y="3736519"/>
            <a:ext cx="9583616" cy="1637339"/>
          </a:xfrm>
        </p:spPr>
        <p:txBody>
          <a:bodyPr>
            <a:normAutofit/>
          </a:bodyPr>
          <a:lstStyle/>
          <a:p>
            <a:r>
              <a:rPr lang="sl-SI" sz="4400" b="1" cap="none" dirty="0">
                <a:latin typeface="Calibri" panose="020F0502020204030204" pitchFamily="34" charset="0"/>
                <a:cs typeface="Calibri" panose="020F0502020204030204" pitchFamily="34" charset="0"/>
              </a:rPr>
              <a:t>Učno podjetje </a:t>
            </a:r>
            <a:r>
              <a:rPr lang="sl-SI" sz="4400" b="1" cap="none" dirty="0" err="1">
                <a:latin typeface="Calibri" panose="020F0502020204030204" pitchFamily="34" charset="0"/>
                <a:cs typeface="Calibri" panose="020F0502020204030204" pitchFamily="34" charset="0"/>
              </a:rPr>
              <a:t>Kaldium</a:t>
            </a:r>
            <a:r>
              <a:rPr lang="sl-SI" sz="4400" b="1" cap="none" dirty="0">
                <a:latin typeface="Calibri" panose="020F0502020204030204" pitchFamily="34" charset="0"/>
                <a:cs typeface="Calibri" panose="020F0502020204030204" pitchFamily="34" charset="0"/>
              </a:rPr>
              <a:t>, d. o. o</a:t>
            </a:r>
            <a:r>
              <a:rPr lang="sl-SI" sz="4400" b="1" dirty="0">
                <a:latin typeface="Calibri" panose="020F0502020204030204" pitchFamily="34" charset="0"/>
                <a:cs typeface="Calibri" panose="020F0502020204030204" pitchFamily="34" charset="0"/>
              </a:rPr>
              <a:t>.</a:t>
            </a:r>
          </a:p>
        </p:txBody>
      </p:sp>
      <p:pic>
        <p:nvPicPr>
          <p:cNvPr id="4" name="Slika 3">
            <a:extLst>
              <a:ext uri="{FF2B5EF4-FFF2-40B4-BE49-F238E27FC236}">
                <a16:creationId xmlns:a16="http://schemas.microsoft.com/office/drawing/2014/main" id="{195BA10B-2F08-4C4C-AC52-9116DDF055AE}"/>
              </a:ext>
            </a:extLst>
          </p:cNvPr>
          <p:cNvPicPr>
            <a:picLocks noChangeAspect="1"/>
          </p:cNvPicPr>
          <p:nvPr/>
        </p:nvPicPr>
        <p:blipFill>
          <a:blip r:embed="rId2"/>
          <a:stretch>
            <a:fillRect/>
          </a:stretch>
        </p:blipFill>
        <p:spPr>
          <a:xfrm>
            <a:off x="4395963" y="668215"/>
            <a:ext cx="3400074" cy="2609558"/>
          </a:xfrm>
          <a:prstGeom prst="rect">
            <a:avLst/>
          </a:prstGeom>
        </p:spPr>
      </p:pic>
    </p:spTree>
    <p:extLst>
      <p:ext uri="{BB962C8B-B14F-4D97-AF65-F5344CB8AC3E}">
        <p14:creationId xmlns:p14="http://schemas.microsoft.com/office/powerpoint/2010/main" val="42258298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7E232E60-9B4A-4BE6-BDEB-61071F8B0F76}"/>
              </a:ext>
            </a:extLst>
          </p:cNvPr>
          <p:cNvSpPr txBox="1"/>
          <p:nvPr/>
        </p:nvSpPr>
        <p:spPr>
          <a:xfrm>
            <a:off x="1285461" y="1086678"/>
            <a:ext cx="9674087" cy="3277820"/>
          </a:xfrm>
          <a:prstGeom prst="rect">
            <a:avLst/>
          </a:prstGeom>
          <a:noFill/>
        </p:spPr>
        <p:txBody>
          <a:bodyPr wrap="square" rtlCol="0">
            <a:spAutoFit/>
          </a:bodyPr>
          <a:lstStyle/>
          <a:p>
            <a:r>
              <a:rPr lang="sl-SI" sz="2300" b="1" dirty="0">
                <a:solidFill>
                  <a:schemeClr val="tx1">
                    <a:lumMod val="85000"/>
                    <a:lumOff val="15000"/>
                  </a:schemeClr>
                </a:solidFill>
                <a:latin typeface="Calibri" panose="020F0502020204030204" pitchFamily="34" charset="0"/>
                <a:cs typeface="Calibri" panose="020F0502020204030204" pitchFamily="34" charset="0"/>
              </a:rPr>
              <a:t>Financiranje zagona in nadaljevanje delovanja</a:t>
            </a:r>
          </a:p>
          <a:p>
            <a:r>
              <a:rPr lang="sl-SI" sz="2300" dirty="0">
                <a:solidFill>
                  <a:schemeClr val="tx1">
                    <a:lumMod val="85000"/>
                    <a:lumOff val="15000"/>
                  </a:schemeClr>
                </a:solidFill>
                <a:latin typeface="Calibri" panose="020F0502020204030204" pitchFamily="34" charset="0"/>
                <a:cs typeface="Calibri" panose="020F0502020204030204" pitchFamily="34" charset="0"/>
              </a:rPr>
              <a:t>- lastna sredstva</a:t>
            </a:r>
          </a:p>
          <a:p>
            <a:endParaRPr lang="sl-SI" sz="2300" dirty="0">
              <a:solidFill>
                <a:schemeClr val="tx1">
                  <a:lumMod val="85000"/>
                  <a:lumOff val="15000"/>
                </a:schemeClr>
              </a:solidFill>
              <a:latin typeface="Calibri" panose="020F0502020204030204" pitchFamily="34" charset="0"/>
              <a:cs typeface="Calibri" panose="020F0502020204030204" pitchFamily="34" charset="0"/>
            </a:endParaRPr>
          </a:p>
          <a:p>
            <a:r>
              <a:rPr lang="sl-SI" sz="2300" b="1" dirty="0">
                <a:solidFill>
                  <a:schemeClr val="tx1">
                    <a:lumMod val="85000"/>
                    <a:lumOff val="15000"/>
                  </a:schemeClr>
                </a:solidFill>
                <a:latin typeface="Calibri" panose="020F0502020204030204" pitchFamily="34" charset="0"/>
                <a:cs typeface="Calibri" panose="020F0502020204030204" pitchFamily="34" charset="0"/>
              </a:rPr>
              <a:t>Struktura kapitala</a:t>
            </a:r>
          </a:p>
          <a:p>
            <a:r>
              <a:rPr lang="sl-SI" sz="2300" dirty="0">
                <a:solidFill>
                  <a:schemeClr val="tx1">
                    <a:lumMod val="85000"/>
                    <a:lumOff val="15000"/>
                  </a:schemeClr>
                </a:solidFill>
                <a:latin typeface="Calibri" panose="020F0502020204030204" pitchFamily="34" charset="0"/>
                <a:cs typeface="Calibri" panose="020F0502020204030204" pitchFamily="34" charset="0"/>
              </a:rPr>
              <a:t>- lastni viri</a:t>
            </a:r>
          </a:p>
          <a:p>
            <a:endParaRPr lang="sl-SI" sz="2300" dirty="0">
              <a:solidFill>
                <a:schemeClr val="tx1">
                  <a:lumMod val="85000"/>
                  <a:lumOff val="15000"/>
                </a:schemeClr>
              </a:solidFill>
              <a:latin typeface="Calibri" panose="020F0502020204030204" pitchFamily="34" charset="0"/>
              <a:cs typeface="Calibri" panose="020F0502020204030204" pitchFamily="34" charset="0"/>
            </a:endParaRPr>
          </a:p>
          <a:p>
            <a:r>
              <a:rPr lang="sl-SI" sz="2300" b="1" dirty="0" err="1">
                <a:solidFill>
                  <a:schemeClr val="tx1">
                    <a:lumMod val="85000"/>
                    <a:lumOff val="15000"/>
                  </a:schemeClr>
                </a:solidFill>
                <a:latin typeface="Calibri" panose="020F0502020204030204" pitchFamily="34" charset="0"/>
                <a:cs typeface="Calibri" panose="020F0502020204030204" pitchFamily="34" charset="0"/>
              </a:rPr>
              <a:t>Načrtnovana</a:t>
            </a:r>
            <a:r>
              <a:rPr lang="sl-SI" sz="2300" b="1" dirty="0">
                <a:solidFill>
                  <a:schemeClr val="tx1">
                    <a:lumMod val="85000"/>
                    <a:lumOff val="15000"/>
                  </a:schemeClr>
                </a:solidFill>
                <a:latin typeface="Calibri" panose="020F0502020204030204" pitchFamily="34" charset="0"/>
                <a:cs typeface="Calibri" panose="020F0502020204030204" pitchFamily="34" charset="0"/>
              </a:rPr>
              <a:t> točka preloma</a:t>
            </a:r>
          </a:p>
          <a:p>
            <a:r>
              <a:rPr lang="sl-SI" sz="2300" dirty="0">
                <a:solidFill>
                  <a:schemeClr val="tx1">
                    <a:lumMod val="85000"/>
                    <a:lumOff val="15000"/>
                  </a:schemeClr>
                </a:solidFill>
              </a:rPr>
              <a:t>- </a:t>
            </a:r>
            <a:r>
              <a:rPr lang="fr-FR" sz="2300" dirty="0">
                <a:solidFill>
                  <a:schemeClr val="tx1">
                    <a:lumMod val="85000"/>
                    <a:lumOff val="15000"/>
                  </a:schemeClr>
                </a:solidFill>
              </a:rPr>
              <a:t>Q= 60 kos</a:t>
            </a:r>
          </a:p>
          <a:p>
            <a:r>
              <a:rPr lang="sl-SI" sz="2300" dirty="0">
                <a:solidFill>
                  <a:schemeClr val="tx1">
                    <a:lumMod val="85000"/>
                    <a:lumOff val="15000"/>
                  </a:schemeClr>
                </a:solidFill>
              </a:rPr>
              <a:t>- </a:t>
            </a:r>
            <a:r>
              <a:rPr lang="fr-FR" sz="2300" dirty="0">
                <a:solidFill>
                  <a:schemeClr val="tx1">
                    <a:lumMod val="85000"/>
                    <a:lumOff val="15000"/>
                  </a:schemeClr>
                </a:solidFill>
              </a:rPr>
              <a:t>TR= 1.470,27 EUR</a:t>
            </a:r>
          </a:p>
        </p:txBody>
      </p:sp>
    </p:spTree>
    <p:extLst>
      <p:ext uri="{BB962C8B-B14F-4D97-AF65-F5344CB8AC3E}">
        <p14:creationId xmlns:p14="http://schemas.microsoft.com/office/powerpoint/2010/main" val="147798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31136" y="367396"/>
            <a:ext cx="7729728" cy="1188720"/>
          </a:xfrm>
        </p:spPr>
        <p:txBody>
          <a:bodyPr>
            <a:normAutofit/>
          </a:bodyPr>
          <a:lstStyle/>
          <a:p>
            <a:r>
              <a:rPr lang="sl-SI" sz="4000" b="1" dirty="0">
                <a:latin typeface="Calibri" panose="020F0502020204030204" pitchFamily="34" charset="0"/>
                <a:cs typeface="Calibri" panose="020F0502020204030204" pitchFamily="34" charset="0"/>
              </a:rPr>
              <a:t>Opis podjetja</a:t>
            </a:r>
          </a:p>
        </p:txBody>
      </p:sp>
      <p:sp>
        <p:nvSpPr>
          <p:cNvPr id="3" name="Označba mesta vsebine 2"/>
          <p:cNvSpPr>
            <a:spLocks noGrp="1"/>
          </p:cNvSpPr>
          <p:nvPr>
            <p:ph idx="1"/>
          </p:nvPr>
        </p:nvSpPr>
        <p:spPr>
          <a:xfrm>
            <a:off x="1146299" y="2294833"/>
            <a:ext cx="9899402" cy="4563167"/>
          </a:xfrm>
        </p:spPr>
        <p:txBody>
          <a:bodyPr>
            <a:normAutofit/>
          </a:bodyPr>
          <a:lstStyle/>
          <a:p>
            <a:pPr marL="0" indent="0">
              <a:buNone/>
            </a:pPr>
            <a:r>
              <a:rPr lang="sl-SI" sz="2300" dirty="0">
                <a:solidFill>
                  <a:schemeClr val="tx1"/>
                </a:solidFill>
                <a:latin typeface="Calibri" panose="020F0502020204030204" pitchFamily="34" charset="0"/>
                <a:cs typeface="Calibri" panose="020F0502020204030204" pitchFamily="34" charset="0"/>
              </a:rPr>
              <a:t>V podjetju UP </a:t>
            </a:r>
            <a:r>
              <a:rPr lang="sl-SI" sz="2300" dirty="0" err="1">
                <a:solidFill>
                  <a:schemeClr val="tx1"/>
                </a:solidFill>
                <a:latin typeface="Calibri" panose="020F0502020204030204" pitchFamily="34" charset="0"/>
                <a:cs typeface="Calibri" panose="020F0502020204030204" pitchFamily="34" charset="0"/>
              </a:rPr>
              <a:t>Kaldium</a:t>
            </a:r>
            <a:r>
              <a:rPr lang="sl-SI" sz="2300" dirty="0">
                <a:solidFill>
                  <a:schemeClr val="tx1"/>
                </a:solidFill>
                <a:latin typeface="Calibri" panose="020F0502020204030204" pitchFamily="34" charset="0"/>
                <a:cs typeface="Calibri" panose="020F0502020204030204" pitchFamily="34" charset="0"/>
              </a:rPr>
              <a:t>, d. o. o.  se ukvarjamo s prodajo flašk in posod.</a:t>
            </a:r>
          </a:p>
          <a:p>
            <a:pPr marL="0" indent="0">
              <a:buNone/>
            </a:pPr>
            <a:r>
              <a:rPr lang="sl-SI" sz="2300" dirty="0">
                <a:solidFill>
                  <a:schemeClr val="tx1"/>
                </a:solidFill>
                <a:latin typeface="Calibri" panose="020F0502020204030204" pitchFamily="34" charset="0"/>
                <a:cs typeface="Calibri" panose="020F0502020204030204" pitchFamily="34" charset="0"/>
              </a:rPr>
              <a:t>  </a:t>
            </a:r>
          </a:p>
          <a:p>
            <a:pPr marL="0" indent="0">
              <a:buNone/>
            </a:pPr>
            <a:r>
              <a:rPr lang="sl-SI" sz="2300" dirty="0">
                <a:solidFill>
                  <a:schemeClr val="tx1"/>
                </a:solidFill>
                <a:latin typeface="Calibri" panose="020F0502020204030204" pitchFamily="34" charset="0"/>
                <a:cs typeface="Calibri" panose="020F0502020204030204" pitchFamily="34" charset="0"/>
              </a:rPr>
              <a:t>Z našimi termo posodami in flaškami, si lahko hrano in pijačo pogrejete kadarkoli in kjerkoli. Z našimi mikser flaškami pa lahko zmiksate vsebino tik pred </a:t>
            </a:r>
            <a:r>
              <a:rPr lang="sl-SI" sz="2300" dirty="0" err="1">
                <a:solidFill>
                  <a:schemeClr val="tx1"/>
                </a:solidFill>
                <a:latin typeface="Calibri" panose="020F0502020204030204" pitchFamily="34" charset="0"/>
                <a:cs typeface="Calibri" panose="020F0502020204030204" pitchFamily="34" charset="0"/>
              </a:rPr>
              <a:t>zavžitjem</a:t>
            </a:r>
            <a:r>
              <a:rPr lang="sl-SI" sz="2300" dirty="0">
                <a:solidFill>
                  <a:schemeClr val="tx1"/>
                </a:solidFill>
                <a:latin typeface="Calibri" panose="020F0502020204030204" pitchFamily="34" charset="0"/>
                <a:cs typeface="Calibri" panose="020F0502020204030204" pitchFamily="34" charset="0"/>
              </a:rPr>
              <a:t>.</a:t>
            </a:r>
          </a:p>
          <a:p>
            <a:pPr marL="0" indent="0">
              <a:buNone/>
            </a:pPr>
            <a:endParaRPr lang="sl-SI" sz="2300" dirty="0">
              <a:solidFill>
                <a:schemeClr val="tx1"/>
              </a:solidFill>
              <a:latin typeface="Calibri" panose="020F0502020204030204" pitchFamily="34" charset="0"/>
              <a:cs typeface="Calibri" panose="020F0502020204030204" pitchFamily="34" charset="0"/>
            </a:endParaRPr>
          </a:p>
          <a:p>
            <a:pPr marL="0" indent="0">
              <a:buNone/>
            </a:pPr>
            <a:r>
              <a:rPr lang="sl-SI" sz="2300" dirty="0">
                <a:solidFill>
                  <a:schemeClr val="tx1"/>
                </a:solidFill>
                <a:latin typeface="Calibri" panose="020F0502020204030204" pitchFamily="34" charset="0"/>
                <a:cs typeface="Calibri" panose="020F0502020204030204" pitchFamily="34" charset="0"/>
              </a:rPr>
              <a:t>Vizija: Na domačem in evropskem trgu bomo okrepili sedanji položaj med ponudniki in s pomočjo strokovnega kadra in inovacij postali sinonim za ogrevane flaške in posode ter mikser flaške.</a:t>
            </a:r>
          </a:p>
          <a:p>
            <a:pPr marL="0" indent="0">
              <a:buNone/>
            </a:pPr>
            <a:endParaRPr lang="sl-SI" sz="2300" dirty="0">
              <a:latin typeface="Calibri" panose="020F0502020204030204" pitchFamily="34" charset="0"/>
              <a:cs typeface="Calibri" panose="020F0502020204030204" pitchFamily="34" charset="0"/>
            </a:endParaRPr>
          </a:p>
        </p:txBody>
      </p:sp>
      <p:pic>
        <p:nvPicPr>
          <p:cNvPr id="4" name="Slika 3">
            <a:extLst>
              <a:ext uri="{FF2B5EF4-FFF2-40B4-BE49-F238E27FC236}">
                <a16:creationId xmlns:a16="http://schemas.microsoft.com/office/drawing/2014/main" id="{02552101-769A-4EA7-9D14-541C86209F1A}"/>
              </a:ext>
            </a:extLst>
          </p:cNvPr>
          <p:cNvPicPr>
            <a:picLocks noChangeAspect="1"/>
          </p:cNvPicPr>
          <p:nvPr/>
        </p:nvPicPr>
        <p:blipFill>
          <a:blip r:embed="rId2"/>
          <a:stretch>
            <a:fillRect/>
          </a:stretch>
        </p:blipFill>
        <p:spPr>
          <a:xfrm>
            <a:off x="10501192" y="5424055"/>
            <a:ext cx="1478445" cy="1054750"/>
          </a:xfrm>
          <a:prstGeom prst="rect">
            <a:avLst/>
          </a:prstGeom>
        </p:spPr>
      </p:pic>
    </p:spTree>
    <p:extLst>
      <p:ext uri="{BB962C8B-B14F-4D97-AF65-F5344CB8AC3E}">
        <p14:creationId xmlns:p14="http://schemas.microsoft.com/office/powerpoint/2010/main" val="423442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31136" y="272714"/>
            <a:ext cx="7729728" cy="1188720"/>
          </a:xfrm>
        </p:spPr>
        <p:txBody>
          <a:bodyPr>
            <a:normAutofit/>
          </a:bodyPr>
          <a:lstStyle/>
          <a:p>
            <a:r>
              <a:rPr lang="sl-SI" sz="4000" b="1" dirty="0">
                <a:latin typeface="Calibri" panose="020F0502020204030204" pitchFamily="34" charset="0"/>
                <a:cs typeface="Calibri" panose="020F0502020204030204" pitchFamily="34" charset="0"/>
              </a:rPr>
              <a:t>Opis izdelka</a:t>
            </a:r>
          </a:p>
        </p:txBody>
      </p:sp>
      <p:sp>
        <p:nvSpPr>
          <p:cNvPr id="3" name="Označba mesta vsebine 2"/>
          <p:cNvSpPr>
            <a:spLocks noGrp="1"/>
          </p:cNvSpPr>
          <p:nvPr>
            <p:ph idx="1"/>
          </p:nvPr>
        </p:nvSpPr>
        <p:spPr>
          <a:xfrm>
            <a:off x="1062681" y="1662545"/>
            <a:ext cx="9860692" cy="4515833"/>
          </a:xfrm>
        </p:spPr>
        <p:txBody>
          <a:bodyPr>
            <a:normAutofit/>
          </a:bodyPr>
          <a:lstStyle/>
          <a:p>
            <a:r>
              <a:rPr lang="sl-SI" sz="2300" dirty="0">
                <a:latin typeface="Calibri" panose="020F0502020204030204" pitchFamily="34" charset="0"/>
                <a:cs typeface="Calibri" panose="020F0502020204030204" pitchFamily="34" charset="0"/>
              </a:rPr>
              <a:t>Naši produkti imajo vgrajene grelce, ki pogrejejo vsebino posode ali flaške.  Flaške imajo poleg ogrevanja tudi zaslon, ki vam pokaže trenutno temperaturo vaše pijače. Grelce napaja prenosna baterija, ki jo lahko kadarkoli napolnite. Mikser flaške ponujajo z možnostjo </a:t>
            </a:r>
            <a:r>
              <a:rPr lang="sl-SI" sz="2300" dirty="0" err="1">
                <a:latin typeface="Calibri" panose="020F0502020204030204" pitchFamily="34" charset="0"/>
                <a:cs typeface="Calibri" panose="020F0502020204030204" pitchFamily="34" charset="0"/>
              </a:rPr>
              <a:t>miksanja</a:t>
            </a:r>
            <a:r>
              <a:rPr lang="sl-SI" sz="2300" dirty="0">
                <a:latin typeface="Calibri" panose="020F0502020204030204" pitchFamily="34" charset="0"/>
                <a:cs typeface="Calibri" panose="020F0502020204030204" pitchFamily="34" charset="0"/>
              </a:rPr>
              <a:t> vsebine flaške tim preden vsebino zaužijete</a:t>
            </a:r>
          </a:p>
          <a:p>
            <a:r>
              <a:rPr lang="sl-SI" sz="2300" dirty="0">
                <a:latin typeface="Calibri" panose="020F0502020204030204" pitchFamily="34" charset="0"/>
                <a:cs typeface="Calibri" panose="020F0502020204030204" pitchFamily="34" charset="0"/>
              </a:rPr>
              <a:t>Flaške smo izboljšali tako, da je na zaslonu poleg temperature tudi opomnik za pitje. </a:t>
            </a:r>
          </a:p>
          <a:p>
            <a:endParaRPr lang="sl-SI" sz="2400" dirty="0">
              <a:latin typeface="Calibri" panose="020F0502020204030204" pitchFamily="34" charset="0"/>
              <a:cs typeface="Calibri" panose="020F0502020204030204" pitchFamily="34" charset="0"/>
            </a:endParaRPr>
          </a:p>
          <a:p>
            <a:endParaRPr lang="sl-SI" sz="2400" dirty="0">
              <a:latin typeface="Calibri" panose="020F0502020204030204" pitchFamily="34" charset="0"/>
              <a:cs typeface="Calibri" panose="020F0502020204030204" pitchFamily="34" charset="0"/>
            </a:endParaRPr>
          </a:p>
        </p:txBody>
      </p:sp>
      <p:pic>
        <p:nvPicPr>
          <p:cNvPr id="4" name="Slika 3">
            <a:extLst>
              <a:ext uri="{FF2B5EF4-FFF2-40B4-BE49-F238E27FC236}">
                <a16:creationId xmlns:a16="http://schemas.microsoft.com/office/drawing/2014/main" id="{02552101-769A-4EA7-9D14-541C86209F1A}"/>
              </a:ext>
            </a:extLst>
          </p:cNvPr>
          <p:cNvPicPr>
            <a:picLocks noChangeAspect="1"/>
          </p:cNvPicPr>
          <p:nvPr/>
        </p:nvPicPr>
        <p:blipFill>
          <a:blip r:embed="rId2"/>
          <a:stretch>
            <a:fillRect/>
          </a:stretch>
        </p:blipFill>
        <p:spPr>
          <a:xfrm>
            <a:off x="10366099" y="5426486"/>
            <a:ext cx="1478445" cy="1135446"/>
          </a:xfrm>
          <a:prstGeom prst="rect">
            <a:avLst/>
          </a:prstGeom>
        </p:spPr>
      </p:pic>
      <p:pic>
        <p:nvPicPr>
          <p:cNvPr id="6" name="Slika 5">
            <a:extLst>
              <a:ext uri="{FF2B5EF4-FFF2-40B4-BE49-F238E27FC236}">
                <a16:creationId xmlns:a16="http://schemas.microsoft.com/office/drawing/2014/main" id="{3CCCB6FC-94C6-4E40-B87F-436B3D94FCD1}"/>
              </a:ext>
            </a:extLst>
          </p:cNvPr>
          <p:cNvPicPr>
            <a:picLocks noChangeAspect="1"/>
          </p:cNvPicPr>
          <p:nvPr/>
        </p:nvPicPr>
        <p:blipFill>
          <a:blip r:embed="rId3"/>
          <a:stretch>
            <a:fillRect/>
          </a:stretch>
        </p:blipFill>
        <p:spPr>
          <a:xfrm>
            <a:off x="1722876" y="4277078"/>
            <a:ext cx="2475913" cy="2266975"/>
          </a:xfrm>
          <a:prstGeom prst="rect">
            <a:avLst/>
          </a:prstGeom>
        </p:spPr>
      </p:pic>
      <p:pic>
        <p:nvPicPr>
          <p:cNvPr id="7" name="Slika 6">
            <a:extLst>
              <a:ext uri="{FF2B5EF4-FFF2-40B4-BE49-F238E27FC236}">
                <a16:creationId xmlns:a16="http://schemas.microsoft.com/office/drawing/2014/main" id="{057BAE10-B6C3-46BE-B61C-BD42DE3C96CD}"/>
              </a:ext>
            </a:extLst>
          </p:cNvPr>
          <p:cNvPicPr>
            <a:picLocks noChangeAspect="1"/>
          </p:cNvPicPr>
          <p:nvPr/>
        </p:nvPicPr>
        <p:blipFill>
          <a:blip r:embed="rId4"/>
          <a:stretch>
            <a:fillRect/>
          </a:stretch>
        </p:blipFill>
        <p:spPr>
          <a:xfrm>
            <a:off x="4858983" y="4293844"/>
            <a:ext cx="2268088" cy="2268088"/>
          </a:xfrm>
          <a:prstGeom prst="rect">
            <a:avLst/>
          </a:prstGeom>
        </p:spPr>
      </p:pic>
      <p:pic>
        <p:nvPicPr>
          <p:cNvPr id="8" name="Slika 7"/>
          <p:cNvPicPr/>
          <p:nvPr/>
        </p:nvPicPr>
        <p:blipFill rotWithShape="1">
          <a:blip r:embed="rId5"/>
          <a:srcRect l="38842" t="48492" r="43968" b="27931"/>
          <a:stretch/>
        </p:blipFill>
        <p:spPr bwMode="auto">
          <a:xfrm>
            <a:off x="7506765" y="4365891"/>
            <a:ext cx="2584796" cy="21211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0177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75772" y="170121"/>
            <a:ext cx="7040455" cy="850605"/>
          </a:xfrm>
        </p:spPr>
        <p:txBody>
          <a:bodyPr>
            <a:noAutofit/>
          </a:bodyPr>
          <a:lstStyle/>
          <a:p>
            <a:r>
              <a:rPr lang="sl-SI" sz="4000" b="1" dirty="0">
                <a:latin typeface="Calibri" panose="020F0502020204030204" pitchFamily="34" charset="0"/>
                <a:cs typeface="Calibri" panose="020F0502020204030204" pitchFamily="34" charset="0"/>
              </a:rPr>
              <a:t>prodaja</a:t>
            </a:r>
          </a:p>
        </p:txBody>
      </p:sp>
      <p:sp>
        <p:nvSpPr>
          <p:cNvPr id="3" name="Označba mesta vsebine 2"/>
          <p:cNvSpPr>
            <a:spLocks noGrp="1"/>
          </p:cNvSpPr>
          <p:nvPr>
            <p:ph idx="1"/>
          </p:nvPr>
        </p:nvSpPr>
        <p:spPr>
          <a:xfrm>
            <a:off x="332509" y="1186981"/>
            <a:ext cx="11035145" cy="5151474"/>
          </a:xfrm>
        </p:spPr>
        <p:txBody>
          <a:bodyPr>
            <a:normAutofit lnSpcReduction="10000"/>
          </a:bodyPr>
          <a:lstStyle/>
          <a:p>
            <a:r>
              <a:rPr lang="sl-SI" sz="2300" dirty="0"/>
              <a:t>Segmenti naših kupcev:</a:t>
            </a:r>
          </a:p>
          <a:p>
            <a:pPr lvl="2">
              <a:buClr>
                <a:schemeClr val="tx1">
                  <a:lumMod val="95000"/>
                  <a:lumOff val="5000"/>
                </a:schemeClr>
              </a:buClr>
              <a:buFont typeface="Wingdings" panose="05000000000000000000" pitchFamily="2" charset="2"/>
              <a:buChar char="§"/>
            </a:pPr>
            <a:r>
              <a:rPr lang="sl-SI" sz="2300" dirty="0"/>
              <a:t>Podjetja, ki bodo naše izdelke kupovale za naše zaposlene (povečevanje pripadnosti podjetju),</a:t>
            </a:r>
          </a:p>
          <a:p>
            <a:pPr lvl="2">
              <a:buClr>
                <a:schemeClr val="tx1">
                  <a:lumMod val="95000"/>
                  <a:lumOff val="5000"/>
                </a:schemeClr>
              </a:buClr>
              <a:buFont typeface="Wingdings" panose="05000000000000000000" pitchFamily="2" charset="2"/>
              <a:buChar char="§"/>
            </a:pPr>
            <a:r>
              <a:rPr lang="sl-SI" sz="2300" dirty="0"/>
              <a:t>Zaposleni, šolarji, dijaki in študenti, ki si malico prinesejo od doma,</a:t>
            </a:r>
          </a:p>
          <a:p>
            <a:pPr lvl="2">
              <a:buClr>
                <a:schemeClr val="tx1">
                  <a:lumMod val="95000"/>
                  <a:lumOff val="5000"/>
                </a:schemeClr>
              </a:buClr>
              <a:buFont typeface="Wingdings" panose="05000000000000000000" pitchFamily="2" charset="2"/>
              <a:buChar char="§"/>
            </a:pPr>
            <a:r>
              <a:rPr lang="sl-SI" sz="2300" dirty="0"/>
              <a:t>Tekači, </a:t>
            </a:r>
            <a:r>
              <a:rPr lang="sl-SI" sz="2300" dirty="0" err="1"/>
              <a:t>fitneserji</a:t>
            </a:r>
            <a:r>
              <a:rPr lang="sl-SI" sz="2300" dirty="0"/>
              <a:t>, pohodniki in ostali športniki, ki skrbijo za zdravje in</a:t>
            </a:r>
          </a:p>
          <a:p>
            <a:pPr lvl="2">
              <a:buClr>
                <a:schemeClr val="tx1">
                  <a:lumMod val="95000"/>
                  <a:lumOff val="5000"/>
                </a:schemeClr>
              </a:buClr>
              <a:buFont typeface="Wingdings" panose="05000000000000000000" pitchFamily="2" charset="2"/>
              <a:buChar char="§"/>
            </a:pPr>
            <a:r>
              <a:rPr lang="sl-SI" sz="2300" dirty="0"/>
              <a:t>Ljudje, ki preživijo veliko časa na poti.  </a:t>
            </a:r>
          </a:p>
          <a:p>
            <a:r>
              <a:rPr lang="sl-SI" sz="2300" dirty="0"/>
              <a:t>Konkurence nimamo, ker so naši izdelki unikatni.</a:t>
            </a:r>
          </a:p>
          <a:p>
            <a:pPr marL="0" indent="0">
              <a:buNone/>
            </a:pPr>
            <a:r>
              <a:rPr lang="sl-SI" sz="2300" dirty="0"/>
              <a:t>   Prodaja je v tej fazi razvoja podjetja usmerjena na domači in evropski trg.</a:t>
            </a:r>
          </a:p>
          <a:p>
            <a:r>
              <a:rPr lang="sl-SI" sz="2300" dirty="0"/>
              <a:t>Vsak mesec se nam število kupcev poveča za 15%</a:t>
            </a:r>
          </a:p>
          <a:p>
            <a:endParaRPr lang="sl-SI" sz="2300" dirty="0"/>
          </a:p>
          <a:p>
            <a:r>
              <a:rPr lang="sl-SI" sz="2300" dirty="0"/>
              <a:t>Naša prednost je, da poskušamo olajšati skrb za mrzlo hrano ali pijačo s tem, da naši izdelki vsebujejo grelec z prenosno baterijo. </a:t>
            </a:r>
          </a:p>
          <a:p>
            <a:endParaRPr lang="sl-SI" sz="2300" dirty="0"/>
          </a:p>
        </p:txBody>
      </p:sp>
      <p:pic>
        <p:nvPicPr>
          <p:cNvPr id="4" name="Slika 3">
            <a:extLst>
              <a:ext uri="{FF2B5EF4-FFF2-40B4-BE49-F238E27FC236}">
                <a16:creationId xmlns:a16="http://schemas.microsoft.com/office/drawing/2014/main" id="{02552101-769A-4EA7-9D14-541C86209F1A}"/>
              </a:ext>
            </a:extLst>
          </p:cNvPr>
          <p:cNvPicPr>
            <a:picLocks noChangeAspect="1"/>
          </p:cNvPicPr>
          <p:nvPr/>
        </p:nvPicPr>
        <p:blipFill>
          <a:blip r:embed="rId2"/>
          <a:stretch>
            <a:fillRect/>
          </a:stretch>
        </p:blipFill>
        <p:spPr>
          <a:xfrm>
            <a:off x="10366099" y="5426486"/>
            <a:ext cx="1478445" cy="1135446"/>
          </a:xfrm>
          <a:prstGeom prst="rect">
            <a:avLst/>
          </a:prstGeom>
        </p:spPr>
      </p:pic>
    </p:spTree>
    <p:extLst>
      <p:ext uri="{BB962C8B-B14F-4D97-AF65-F5344CB8AC3E}">
        <p14:creationId xmlns:p14="http://schemas.microsoft.com/office/powerpoint/2010/main" val="2793825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97391" y="216547"/>
            <a:ext cx="7729728" cy="1188720"/>
          </a:xfrm>
        </p:spPr>
        <p:txBody>
          <a:bodyPr>
            <a:normAutofit/>
          </a:bodyPr>
          <a:lstStyle/>
          <a:p>
            <a:r>
              <a:rPr lang="sl-SI" sz="4000" b="1" dirty="0">
                <a:latin typeface="Calibri" panose="020F0502020204030204" pitchFamily="34" charset="0"/>
                <a:cs typeface="Calibri" panose="020F0502020204030204" pitchFamily="34" charset="0"/>
              </a:rPr>
              <a:t>Promocijski načrt</a:t>
            </a:r>
          </a:p>
        </p:txBody>
      </p:sp>
      <p:sp>
        <p:nvSpPr>
          <p:cNvPr id="3" name="Označba mesta vsebine 2"/>
          <p:cNvSpPr>
            <a:spLocks noGrp="1"/>
          </p:cNvSpPr>
          <p:nvPr>
            <p:ph idx="1"/>
          </p:nvPr>
        </p:nvSpPr>
        <p:spPr>
          <a:xfrm>
            <a:off x="623455" y="1683328"/>
            <a:ext cx="10432472" cy="4878604"/>
          </a:xfrm>
        </p:spPr>
        <p:txBody>
          <a:bodyPr>
            <a:normAutofit/>
          </a:bodyPr>
          <a:lstStyle/>
          <a:p>
            <a:pPr>
              <a:buFont typeface="Wingdings" panose="05000000000000000000" pitchFamily="2" charset="2"/>
              <a:buChar char="§"/>
            </a:pPr>
            <a:r>
              <a:rPr lang="sl-SI" sz="2300" dirty="0">
                <a:latin typeface="Calibri" panose="020F0502020204030204" pitchFamily="34" charset="0"/>
                <a:cs typeface="Calibri" panose="020F0502020204030204" pitchFamily="34" charset="0"/>
              </a:rPr>
              <a:t>Imamo več kanalov komuniciranja: </a:t>
            </a:r>
          </a:p>
          <a:p>
            <a:pPr>
              <a:buFont typeface="Wingdings" panose="05000000000000000000" pitchFamily="2" charset="2"/>
              <a:buChar char="§"/>
            </a:pPr>
            <a:r>
              <a:rPr lang="sl-SI" sz="2300" dirty="0">
                <a:latin typeface="Calibri" panose="020F0502020204030204" pitchFamily="34" charset="0"/>
                <a:cs typeface="Calibri" panose="020F0502020204030204" pitchFamily="34" charset="0"/>
              </a:rPr>
              <a:t>televizijski oglas: </a:t>
            </a:r>
          </a:p>
          <a:p>
            <a:pPr>
              <a:buFont typeface="Wingdings" panose="05000000000000000000" pitchFamily="2" charset="2"/>
              <a:buChar char="§"/>
            </a:pPr>
            <a:r>
              <a:rPr lang="sl-SI" sz="2300" dirty="0">
                <a:latin typeface="Calibri" panose="020F0502020204030204" pitchFamily="34" charset="0"/>
                <a:cs typeface="Calibri" panose="020F0502020204030204" pitchFamily="34" charset="0"/>
              </a:rPr>
              <a:t>radijski oglas: </a:t>
            </a:r>
          </a:p>
          <a:p>
            <a:pPr>
              <a:buFont typeface="Wingdings" panose="05000000000000000000" pitchFamily="2" charset="2"/>
              <a:buChar char="§"/>
            </a:pPr>
            <a:r>
              <a:rPr lang="sl-SI" sz="2300" dirty="0">
                <a:latin typeface="Calibri" panose="020F0502020204030204" pitchFamily="34" charset="0"/>
                <a:cs typeface="Calibri" panose="020F0502020204030204" pitchFamily="34" charset="0"/>
              </a:rPr>
              <a:t>socialna omrežja  </a:t>
            </a:r>
            <a:r>
              <a:rPr lang="sl-SI" sz="2300" dirty="0" err="1">
                <a:latin typeface="Calibri" panose="020F0502020204030204" pitchFamily="34" charset="0"/>
                <a:cs typeface="Calibri" panose="020F0502020204030204" pitchFamily="34" charset="0"/>
              </a:rPr>
              <a:t>facebook</a:t>
            </a:r>
            <a:r>
              <a:rPr lang="sl-SI" sz="2300" dirty="0">
                <a:latin typeface="Calibri" panose="020F0502020204030204" pitchFamily="34" charset="0"/>
                <a:cs typeface="Calibri" panose="020F0502020204030204" pitchFamily="34" charset="0"/>
              </a:rPr>
              <a:t>: </a:t>
            </a:r>
            <a:r>
              <a:rPr lang="sl-SI" sz="2300" dirty="0">
                <a:latin typeface="Calibri" panose="020F0502020204030204" pitchFamily="34" charset="0"/>
                <a:cs typeface="Calibri" panose="020F0502020204030204" pitchFamily="34" charset="0"/>
                <a:hlinkClick r:id="rId2"/>
              </a:rPr>
              <a:t>https://www.facebook.com/upkaldium</a:t>
            </a:r>
            <a:endParaRPr lang="sl-SI" sz="23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sl-SI" sz="2300" dirty="0">
                <a:latin typeface="Calibri" panose="020F0502020204030204" pitchFamily="34" charset="0"/>
                <a:cs typeface="Calibri" panose="020F0502020204030204" pitchFamily="34" charset="0"/>
              </a:rPr>
              <a:t>                                </a:t>
            </a:r>
            <a:r>
              <a:rPr lang="sl-SI" sz="2300" dirty="0" err="1">
                <a:latin typeface="Calibri" panose="020F0502020204030204" pitchFamily="34" charset="0"/>
                <a:cs typeface="Calibri" panose="020F0502020204030204" pitchFamily="34" charset="0"/>
              </a:rPr>
              <a:t>instagram</a:t>
            </a:r>
            <a:r>
              <a:rPr lang="sl-SI" sz="2300" dirty="0">
                <a:latin typeface="Calibri" panose="020F0502020204030204" pitchFamily="34" charset="0"/>
                <a:cs typeface="Calibri" panose="020F0502020204030204" pitchFamily="34" charset="0"/>
              </a:rPr>
              <a:t>: </a:t>
            </a:r>
            <a:r>
              <a:rPr lang="sl-SI" sz="2300" dirty="0">
                <a:latin typeface="Calibri" panose="020F0502020204030204" pitchFamily="34" charset="0"/>
                <a:cs typeface="Calibri" panose="020F0502020204030204" pitchFamily="34" charset="0"/>
                <a:hlinkClick r:id="rId3"/>
              </a:rPr>
              <a:t>https://www.instagram.com/up.kaldium/</a:t>
            </a:r>
            <a:endParaRPr lang="sl-SI" sz="23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sl-SI" sz="2300" dirty="0">
                <a:latin typeface="Calibri" panose="020F0502020204030204" pitchFamily="34" charset="0"/>
                <a:cs typeface="Calibri" panose="020F0502020204030204" pitchFamily="34" charset="0"/>
              </a:rPr>
              <a:t>spletno stran: </a:t>
            </a:r>
            <a:r>
              <a:rPr lang="sl-SI" sz="2400" dirty="0">
                <a:solidFill>
                  <a:schemeClr val="tx1"/>
                </a:solidFill>
                <a:latin typeface="Calibri" panose="020F0502020204030204" pitchFamily="34" charset="0"/>
                <a:cs typeface="Calibri" panose="020F0502020204030204" pitchFamily="34" charset="0"/>
                <a:hlinkClick r:id="rId4"/>
              </a:rPr>
              <a:t>https://upkaldium.wixsite.com/website</a:t>
            </a:r>
            <a:endParaRPr lang="sl-SI" sz="24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sl-SI" sz="2300" dirty="0">
                <a:latin typeface="Calibri" panose="020F0502020204030204" pitchFamily="34" charset="0"/>
                <a:cs typeface="Calibri" panose="020F0502020204030204" pitchFamily="34" charset="0"/>
              </a:rPr>
              <a:t>CUPS Market</a:t>
            </a:r>
          </a:p>
          <a:p>
            <a:pPr>
              <a:buFont typeface="Wingdings" panose="05000000000000000000" pitchFamily="2" charset="2"/>
              <a:buChar char="§"/>
            </a:pPr>
            <a:r>
              <a:rPr lang="sl-SI" sz="2300" dirty="0">
                <a:latin typeface="Calibri" panose="020F0502020204030204" pitchFamily="34" charset="0"/>
                <a:cs typeface="Calibri" panose="020F0502020204030204" pitchFamily="34" charset="0"/>
              </a:rPr>
              <a:t>Sezonski katalogi</a:t>
            </a:r>
          </a:p>
          <a:p>
            <a:pPr>
              <a:buFont typeface="Wingdings" panose="05000000000000000000" pitchFamily="2" charset="2"/>
              <a:buChar char="§"/>
            </a:pPr>
            <a:r>
              <a:rPr lang="sl-SI" sz="2300" dirty="0">
                <a:latin typeface="Calibri" panose="020F0502020204030204" pitchFamily="34" charset="0"/>
                <a:cs typeface="Calibri" panose="020F0502020204030204" pitchFamily="34" charset="0"/>
              </a:rPr>
              <a:t>Naše glavno sporočilo komuniciranja je </a:t>
            </a:r>
            <a:r>
              <a:rPr lang="sl-SI" sz="2300" dirty="0" err="1">
                <a:latin typeface="Calibri" panose="020F0502020204030204" pitchFamily="34" charset="0"/>
                <a:cs typeface="Calibri" panose="020F0502020204030204" pitchFamily="34" charset="0"/>
              </a:rPr>
              <a:t>unikatnost</a:t>
            </a:r>
            <a:r>
              <a:rPr lang="sl-SI" sz="2300" dirty="0">
                <a:latin typeface="Calibri" panose="020F0502020204030204" pitchFamily="34" charset="0"/>
                <a:cs typeface="Calibri" panose="020F0502020204030204" pitchFamily="34" charset="0"/>
              </a:rPr>
              <a:t> našega izdelka in velika kakovost.</a:t>
            </a:r>
          </a:p>
        </p:txBody>
      </p:sp>
      <p:pic>
        <p:nvPicPr>
          <p:cNvPr id="4" name="Slika 3">
            <a:extLst>
              <a:ext uri="{FF2B5EF4-FFF2-40B4-BE49-F238E27FC236}">
                <a16:creationId xmlns:a16="http://schemas.microsoft.com/office/drawing/2014/main" id="{02552101-769A-4EA7-9D14-541C86209F1A}"/>
              </a:ext>
            </a:extLst>
          </p:cNvPr>
          <p:cNvPicPr>
            <a:picLocks noChangeAspect="1"/>
          </p:cNvPicPr>
          <p:nvPr/>
        </p:nvPicPr>
        <p:blipFill>
          <a:blip r:embed="rId5"/>
          <a:stretch>
            <a:fillRect/>
          </a:stretch>
        </p:blipFill>
        <p:spPr>
          <a:xfrm>
            <a:off x="10604638" y="5545755"/>
            <a:ext cx="1478445" cy="1135446"/>
          </a:xfrm>
          <a:prstGeom prst="rect">
            <a:avLst/>
          </a:prstGeom>
        </p:spPr>
      </p:pic>
    </p:spTree>
    <p:extLst>
      <p:ext uri="{BB962C8B-B14F-4D97-AF65-F5344CB8AC3E}">
        <p14:creationId xmlns:p14="http://schemas.microsoft.com/office/powerpoint/2010/main" val="1464515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49381" y="248136"/>
            <a:ext cx="6774874" cy="687046"/>
          </a:xfrm>
        </p:spPr>
        <p:txBody>
          <a:bodyPr>
            <a:normAutofit/>
          </a:bodyPr>
          <a:lstStyle/>
          <a:p>
            <a:r>
              <a:rPr lang="sl-SI" sz="2300" dirty="0" err="1">
                <a:latin typeface="Calibri" panose="020F0502020204030204" pitchFamily="34" charset="0"/>
                <a:cs typeface="Calibri" panose="020F0502020204030204" pitchFamily="34" charset="0"/>
              </a:rPr>
              <a:t>Jumbo</a:t>
            </a:r>
            <a:r>
              <a:rPr lang="sl-SI" sz="2300" dirty="0">
                <a:latin typeface="Calibri" panose="020F0502020204030204" pitchFamily="34" charset="0"/>
                <a:cs typeface="Calibri" panose="020F0502020204030204" pitchFamily="34" charset="0"/>
              </a:rPr>
              <a:t> plakat v </a:t>
            </a:r>
            <a:r>
              <a:rPr lang="sl-SI" sz="2300" dirty="0" err="1">
                <a:latin typeface="Calibri" panose="020F0502020204030204" pitchFamily="34" charset="0"/>
                <a:cs typeface="Calibri" panose="020F0502020204030204" pitchFamily="34" charset="0"/>
              </a:rPr>
              <a:t>slovneščini</a:t>
            </a:r>
            <a:r>
              <a:rPr lang="sl-SI" sz="2300" dirty="0">
                <a:latin typeface="Calibri" panose="020F0502020204030204" pitchFamily="34" charset="0"/>
                <a:cs typeface="Calibri" panose="020F0502020204030204" pitchFamily="34" charset="0"/>
              </a:rPr>
              <a:t> in angleščini</a:t>
            </a:r>
          </a:p>
        </p:txBody>
      </p:sp>
      <p:pic>
        <p:nvPicPr>
          <p:cNvPr id="5" name="Slika 4"/>
          <p:cNvPicPr/>
          <p:nvPr/>
        </p:nvPicPr>
        <p:blipFill rotWithShape="1">
          <a:blip r:embed="rId2"/>
          <a:srcRect l="31468" t="20912" r="31438" b="29901"/>
          <a:stretch/>
        </p:blipFill>
        <p:spPr bwMode="auto">
          <a:xfrm>
            <a:off x="353290" y="1309254"/>
            <a:ext cx="5611092" cy="4010891"/>
          </a:xfrm>
          <a:prstGeom prst="rect">
            <a:avLst/>
          </a:prstGeom>
          <a:ln>
            <a:noFill/>
          </a:ln>
          <a:extLst>
            <a:ext uri="{53640926-AAD7-44D8-BBD7-CCE9431645EC}">
              <a14:shadowObscured xmlns:a14="http://schemas.microsoft.com/office/drawing/2010/main"/>
            </a:ext>
          </a:extLst>
        </p:spPr>
      </p:pic>
      <p:pic>
        <p:nvPicPr>
          <p:cNvPr id="6" name="Slika 5"/>
          <p:cNvPicPr/>
          <p:nvPr/>
        </p:nvPicPr>
        <p:blipFill rotWithShape="1">
          <a:blip r:embed="rId3"/>
          <a:srcRect l="31525" t="20610" r="31111" b="30249"/>
          <a:stretch/>
        </p:blipFill>
        <p:spPr bwMode="auto">
          <a:xfrm>
            <a:off x="6317672" y="2643159"/>
            <a:ext cx="5548745" cy="39654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5498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0" y="228601"/>
            <a:ext cx="2161309" cy="685800"/>
          </a:xfrm>
        </p:spPr>
        <p:txBody>
          <a:bodyPr>
            <a:normAutofit/>
          </a:bodyPr>
          <a:lstStyle/>
          <a:p>
            <a:r>
              <a:rPr lang="sl-SI" sz="2800" dirty="0">
                <a:latin typeface="Calibri" panose="020F0502020204030204" pitchFamily="34" charset="0"/>
                <a:cs typeface="Calibri" panose="020F0502020204030204" pitchFamily="34" charset="0"/>
              </a:rPr>
              <a:t>Letak </a:t>
            </a:r>
          </a:p>
        </p:txBody>
      </p:sp>
      <p:pic>
        <p:nvPicPr>
          <p:cNvPr id="5" name="Picture 5">
            <a:extLst>
              <a:ext uri="{FF2B5EF4-FFF2-40B4-BE49-F238E27FC236}">
                <a16:creationId xmlns:a16="http://schemas.microsoft.com/office/drawing/2014/main" id="{AD1C89B6-DE27-4191-A33B-CAEC115348A8}"/>
              </a:ext>
            </a:extLst>
          </p:cNvPr>
          <p:cNvPicPr>
            <a:picLocks noChangeAspect="1"/>
          </p:cNvPicPr>
          <p:nvPr/>
        </p:nvPicPr>
        <p:blipFill>
          <a:blip r:embed="rId2"/>
          <a:stretch>
            <a:fillRect/>
          </a:stretch>
        </p:blipFill>
        <p:spPr>
          <a:xfrm>
            <a:off x="3359174" y="0"/>
            <a:ext cx="4894385" cy="6858000"/>
          </a:xfrm>
          <a:prstGeom prst="rect">
            <a:avLst/>
          </a:prstGeom>
        </p:spPr>
      </p:pic>
    </p:spTree>
    <p:extLst>
      <p:ext uri="{BB962C8B-B14F-4D97-AF65-F5344CB8AC3E}">
        <p14:creationId xmlns:p14="http://schemas.microsoft.com/office/powerpoint/2010/main" val="3149898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97391" y="174983"/>
            <a:ext cx="7729728" cy="1188720"/>
          </a:xfrm>
        </p:spPr>
        <p:txBody>
          <a:bodyPr>
            <a:normAutofit/>
          </a:bodyPr>
          <a:lstStyle/>
          <a:p>
            <a:r>
              <a:rPr lang="sl-SI" sz="4000" b="1" dirty="0">
                <a:latin typeface="Calibri" panose="020F0502020204030204" pitchFamily="34" charset="0"/>
                <a:cs typeface="Calibri" panose="020F0502020204030204" pitchFamily="34" charset="0"/>
              </a:rPr>
              <a:t>zaposlen</a:t>
            </a:r>
            <a:r>
              <a:rPr lang="sl-SI" sz="4000" dirty="0">
                <a:latin typeface="Calibri" panose="020F0502020204030204" pitchFamily="34" charset="0"/>
                <a:cs typeface="Calibri" panose="020F0502020204030204" pitchFamily="34" charset="0"/>
              </a:rPr>
              <a:t>i</a:t>
            </a:r>
          </a:p>
        </p:txBody>
      </p:sp>
      <p:sp>
        <p:nvSpPr>
          <p:cNvPr id="3" name="Označba mesta vsebine 2"/>
          <p:cNvSpPr>
            <a:spLocks noGrp="1"/>
          </p:cNvSpPr>
          <p:nvPr>
            <p:ph idx="1"/>
          </p:nvPr>
        </p:nvSpPr>
        <p:spPr>
          <a:xfrm>
            <a:off x="1066800" y="1558636"/>
            <a:ext cx="10058399" cy="5003296"/>
          </a:xfrm>
        </p:spPr>
        <p:txBody>
          <a:bodyPr>
            <a:normAutofit/>
          </a:bodyPr>
          <a:lstStyle/>
          <a:p>
            <a:r>
              <a:rPr lang="sl-SI" sz="2000" dirty="0">
                <a:latin typeface="Calibri" panose="020F0502020204030204" pitchFamily="34" charset="0"/>
                <a:cs typeface="Calibri" panose="020F0502020204030204" pitchFamily="34" charset="0"/>
              </a:rPr>
              <a:t>V našem podjetju je zaposlenih 10 ljudi, ki so razdeljeni na oddelke:</a:t>
            </a:r>
          </a:p>
          <a:p>
            <a:endParaRPr lang="sl-SI" sz="2000" dirty="0">
              <a:latin typeface="Calibri" panose="020F0502020204030204" pitchFamily="34" charset="0"/>
              <a:cs typeface="Calibri" panose="020F0502020204030204" pitchFamily="34" charset="0"/>
            </a:endParaRPr>
          </a:p>
          <a:p>
            <a:r>
              <a:rPr lang="sl-SI" sz="2000" dirty="0">
                <a:latin typeface="Calibri" panose="020F0502020204030204" pitchFamily="34" charset="0"/>
                <a:cs typeface="Calibri" panose="020F0502020204030204" pitchFamily="34" charset="0"/>
              </a:rPr>
              <a:t>Marketing (4 zaposleni) – zbiranje novih idej, določanje cen izdelkov, izdelava ponudbe, promocija.</a:t>
            </a:r>
          </a:p>
          <a:p>
            <a:endParaRPr lang="sl-SI" sz="2000" dirty="0">
              <a:latin typeface="Calibri" panose="020F0502020204030204" pitchFamily="34" charset="0"/>
              <a:cs typeface="Calibri" panose="020F0502020204030204" pitchFamily="34" charset="0"/>
            </a:endParaRPr>
          </a:p>
          <a:p>
            <a:r>
              <a:rPr lang="sl-SI" sz="2000" dirty="0">
                <a:latin typeface="Calibri" panose="020F0502020204030204" pitchFamily="34" charset="0"/>
                <a:cs typeface="Calibri" panose="020F0502020204030204" pitchFamily="34" charset="0"/>
              </a:rPr>
              <a:t>Računovodstvo (3 zaposleni) – izdajanje računov, plačevanje prejetih računov, izplačilo plač, </a:t>
            </a:r>
            <a:r>
              <a:rPr lang="sl-SI" sz="2000" dirty="0" err="1">
                <a:latin typeface="Calibri" panose="020F0502020204030204" pitchFamily="34" charset="0"/>
                <a:cs typeface="Calibri" panose="020F0502020204030204" pitchFamily="34" charset="0"/>
              </a:rPr>
              <a:t>kniženje</a:t>
            </a:r>
            <a:r>
              <a:rPr lang="sl-SI" sz="2000" dirty="0">
                <a:latin typeface="Calibri" panose="020F0502020204030204" pitchFamily="34" charset="0"/>
                <a:cs typeface="Calibri" panose="020F0502020204030204" pitchFamily="34" charset="0"/>
              </a:rPr>
              <a:t>, upravljanje spletne banke.</a:t>
            </a:r>
          </a:p>
          <a:p>
            <a:endParaRPr lang="sl-SI" sz="2000" dirty="0">
              <a:latin typeface="Calibri" panose="020F0502020204030204" pitchFamily="34" charset="0"/>
              <a:cs typeface="Calibri" panose="020F0502020204030204" pitchFamily="34" charset="0"/>
            </a:endParaRPr>
          </a:p>
          <a:p>
            <a:r>
              <a:rPr lang="sl-SI" sz="2000" dirty="0">
                <a:latin typeface="Calibri" panose="020F0502020204030204" pitchFamily="34" charset="0"/>
                <a:cs typeface="Calibri" panose="020F0502020204030204" pitchFamily="34" charset="0"/>
              </a:rPr>
              <a:t>Kadrovska služba (2 zaposlena) – urejanje potrebnih dokumentacij, zaposlovanje ljudi</a:t>
            </a:r>
          </a:p>
          <a:p>
            <a:endParaRPr lang="sl-SI" sz="2000" dirty="0">
              <a:latin typeface="Calibri" panose="020F0502020204030204" pitchFamily="34" charset="0"/>
              <a:cs typeface="Calibri" panose="020F0502020204030204" pitchFamily="34" charset="0"/>
            </a:endParaRPr>
          </a:p>
          <a:p>
            <a:r>
              <a:rPr lang="sl-SI" sz="2000" dirty="0">
                <a:latin typeface="Calibri" panose="020F0502020204030204" pitchFamily="34" charset="0"/>
                <a:cs typeface="Calibri" panose="020F0502020204030204" pitchFamily="34" charset="0"/>
              </a:rPr>
              <a:t>Tajništvo (1 zaposlen) – Pošiljanje pošte, odgovarjanje na pošto, pisanja zapisnikov</a:t>
            </a:r>
          </a:p>
          <a:p>
            <a:endParaRPr lang="sl-SI" sz="2000" dirty="0">
              <a:latin typeface="Calibri" panose="020F0502020204030204" pitchFamily="34" charset="0"/>
              <a:cs typeface="Calibri" panose="020F0502020204030204" pitchFamily="34" charset="0"/>
            </a:endParaRPr>
          </a:p>
        </p:txBody>
      </p:sp>
      <p:pic>
        <p:nvPicPr>
          <p:cNvPr id="4" name="Slika 3">
            <a:extLst>
              <a:ext uri="{FF2B5EF4-FFF2-40B4-BE49-F238E27FC236}">
                <a16:creationId xmlns:a16="http://schemas.microsoft.com/office/drawing/2014/main" id="{02552101-769A-4EA7-9D14-541C86209F1A}"/>
              </a:ext>
            </a:extLst>
          </p:cNvPr>
          <p:cNvPicPr>
            <a:picLocks noChangeAspect="1"/>
          </p:cNvPicPr>
          <p:nvPr/>
        </p:nvPicPr>
        <p:blipFill>
          <a:blip r:embed="rId2"/>
          <a:stretch>
            <a:fillRect/>
          </a:stretch>
        </p:blipFill>
        <p:spPr>
          <a:xfrm>
            <a:off x="10366099" y="5426486"/>
            <a:ext cx="1478445" cy="1135446"/>
          </a:xfrm>
          <a:prstGeom prst="rect">
            <a:avLst/>
          </a:prstGeom>
        </p:spPr>
      </p:pic>
    </p:spTree>
    <p:extLst>
      <p:ext uri="{BB962C8B-B14F-4D97-AF65-F5344CB8AC3E}">
        <p14:creationId xmlns:p14="http://schemas.microsoft.com/office/powerpoint/2010/main" val="3702609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59736" y="187036"/>
            <a:ext cx="7729728" cy="1188720"/>
          </a:xfrm>
        </p:spPr>
        <p:txBody>
          <a:bodyPr>
            <a:normAutofit/>
          </a:bodyPr>
          <a:lstStyle/>
          <a:p>
            <a:r>
              <a:rPr lang="sl-SI" sz="4000" b="1" dirty="0">
                <a:latin typeface="Calibri" panose="020F0502020204030204" pitchFamily="34" charset="0"/>
                <a:cs typeface="Calibri" panose="020F0502020204030204" pitchFamily="34" charset="0"/>
              </a:rPr>
              <a:t>Finančni načrt</a:t>
            </a:r>
          </a:p>
        </p:txBody>
      </p:sp>
      <p:sp>
        <p:nvSpPr>
          <p:cNvPr id="3" name="Označba mesta vsebine 2"/>
          <p:cNvSpPr>
            <a:spLocks noGrp="1"/>
          </p:cNvSpPr>
          <p:nvPr>
            <p:ph idx="1"/>
          </p:nvPr>
        </p:nvSpPr>
        <p:spPr>
          <a:xfrm>
            <a:off x="602673" y="1704110"/>
            <a:ext cx="10037618" cy="4857822"/>
          </a:xfrm>
        </p:spPr>
        <p:txBody>
          <a:bodyPr>
            <a:normAutofit/>
          </a:bodyPr>
          <a:lstStyle/>
          <a:p>
            <a:r>
              <a:rPr lang="sl-SI" sz="2300" b="1" dirty="0">
                <a:latin typeface="Calibri" panose="020F0502020204030204" pitchFamily="34" charset="0"/>
                <a:cs typeface="Calibri" panose="020F0502020204030204" pitchFamily="34" charset="0"/>
              </a:rPr>
              <a:t>STRUKTURA STROŠKOV</a:t>
            </a:r>
            <a:r>
              <a:rPr lang="sl-SI" sz="2300" dirty="0">
                <a:latin typeface="Calibri" panose="020F0502020204030204" pitchFamily="34" charset="0"/>
                <a:cs typeface="Calibri" panose="020F0502020204030204" pitchFamily="34" charset="0"/>
              </a:rPr>
              <a:t> </a:t>
            </a:r>
          </a:p>
          <a:p>
            <a:r>
              <a:rPr lang="sl-SI" sz="2300" b="1" dirty="0">
                <a:latin typeface="Calibri" panose="020F0502020204030204" pitchFamily="34" charset="0"/>
                <a:cs typeface="Calibri" panose="020F0502020204030204" pitchFamily="34" charset="0"/>
              </a:rPr>
              <a:t> </a:t>
            </a:r>
            <a:endParaRPr lang="sl-SI" sz="2300" dirty="0">
              <a:latin typeface="Calibri" panose="020F0502020204030204" pitchFamily="34" charset="0"/>
              <a:cs typeface="Calibri" panose="020F0502020204030204" pitchFamily="34" charset="0"/>
            </a:endParaRPr>
          </a:p>
          <a:p>
            <a:r>
              <a:rPr lang="sl-SI" sz="2300" dirty="0">
                <a:latin typeface="Calibri" panose="020F0502020204030204" pitchFamily="34" charset="0"/>
                <a:cs typeface="Calibri" panose="020F0502020204030204" pitchFamily="34" charset="0"/>
              </a:rPr>
              <a:t>- stroški plač,</a:t>
            </a:r>
          </a:p>
          <a:p>
            <a:r>
              <a:rPr lang="sl-SI" sz="2300" dirty="0">
                <a:latin typeface="Calibri" panose="020F0502020204030204" pitchFamily="34" charset="0"/>
                <a:cs typeface="Calibri" panose="020F0502020204030204" pitchFamily="34" charset="0"/>
              </a:rPr>
              <a:t>- stroški reklamiranja (tv, radio oglasi),</a:t>
            </a:r>
          </a:p>
          <a:p>
            <a:r>
              <a:rPr lang="sl-SI" sz="2300" dirty="0">
                <a:latin typeface="Calibri" panose="020F0502020204030204" pitchFamily="34" charset="0"/>
                <a:cs typeface="Calibri" panose="020F0502020204030204" pitchFamily="34" charset="0"/>
              </a:rPr>
              <a:t>- stroški kupljenih flaš, posod, baterij.</a:t>
            </a:r>
          </a:p>
          <a:p>
            <a:r>
              <a:rPr lang="sl-SI" sz="2300" dirty="0">
                <a:latin typeface="Calibri" panose="020F0502020204030204" pitchFamily="34" charset="0"/>
                <a:cs typeface="Calibri" panose="020F0502020204030204" pitchFamily="34" charset="0"/>
              </a:rPr>
              <a:t> </a:t>
            </a:r>
          </a:p>
          <a:p>
            <a:r>
              <a:rPr lang="sl-SI" sz="2300" dirty="0">
                <a:latin typeface="Calibri" panose="020F0502020204030204" pitchFamily="34" charset="0"/>
                <a:cs typeface="Calibri" panose="020F0502020204030204" pitchFamily="34" charset="0"/>
              </a:rPr>
              <a:t>OKTOBER – 1.785 EUR</a:t>
            </a:r>
          </a:p>
          <a:p>
            <a:r>
              <a:rPr lang="sl-SI" sz="2300" dirty="0">
                <a:latin typeface="Calibri" panose="020F0502020204030204" pitchFamily="34" charset="0"/>
                <a:cs typeface="Calibri" panose="020F0502020204030204" pitchFamily="34" charset="0"/>
              </a:rPr>
              <a:t>NOVEMBER – 1.455 EUR</a:t>
            </a:r>
          </a:p>
          <a:p>
            <a:r>
              <a:rPr lang="sl-SI" sz="2300" dirty="0">
                <a:latin typeface="Calibri" panose="020F0502020204030204" pitchFamily="34" charset="0"/>
                <a:cs typeface="Calibri" panose="020F0502020204030204" pitchFamily="34" charset="0"/>
              </a:rPr>
              <a:t>DECEMBER – 1.509 EUR</a:t>
            </a:r>
          </a:p>
          <a:p>
            <a:r>
              <a:rPr lang="sl-SI" sz="2300" dirty="0">
                <a:latin typeface="Calibri" panose="020F0502020204030204" pitchFamily="34" charset="0"/>
                <a:cs typeface="Calibri" panose="020F0502020204030204" pitchFamily="34" charset="0"/>
              </a:rPr>
              <a:t>JANUAR – 1.420 EUR</a:t>
            </a:r>
          </a:p>
          <a:p>
            <a:endParaRPr lang="sl-SI" dirty="0"/>
          </a:p>
        </p:txBody>
      </p:sp>
      <p:pic>
        <p:nvPicPr>
          <p:cNvPr id="4" name="Slika 3">
            <a:extLst>
              <a:ext uri="{FF2B5EF4-FFF2-40B4-BE49-F238E27FC236}">
                <a16:creationId xmlns:a16="http://schemas.microsoft.com/office/drawing/2014/main" id="{02552101-769A-4EA7-9D14-541C86209F1A}"/>
              </a:ext>
            </a:extLst>
          </p:cNvPr>
          <p:cNvPicPr>
            <a:picLocks noChangeAspect="1"/>
          </p:cNvPicPr>
          <p:nvPr/>
        </p:nvPicPr>
        <p:blipFill>
          <a:blip r:embed="rId2"/>
          <a:stretch>
            <a:fillRect/>
          </a:stretch>
        </p:blipFill>
        <p:spPr>
          <a:xfrm>
            <a:off x="10366099" y="5426486"/>
            <a:ext cx="1478445" cy="1135446"/>
          </a:xfrm>
          <a:prstGeom prst="rect">
            <a:avLst/>
          </a:prstGeom>
        </p:spPr>
      </p:pic>
    </p:spTree>
    <p:extLst>
      <p:ext uri="{BB962C8B-B14F-4D97-AF65-F5344CB8AC3E}">
        <p14:creationId xmlns:p14="http://schemas.microsoft.com/office/powerpoint/2010/main" val="1973719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Paket">
  <a:themeElements>
    <a:clrScheme name="Rdeče-oranžn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
  <TotalTime>484</TotalTime>
  <Words>508</Words>
  <Application>Microsoft Office PowerPoint</Application>
  <PresentationFormat>Širokozaslonsko</PresentationFormat>
  <Paragraphs>63</Paragraphs>
  <Slides>10</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10</vt:i4>
      </vt:variant>
    </vt:vector>
  </HeadingPairs>
  <TitlesOfParts>
    <vt:vector size="15" baseType="lpstr">
      <vt:lpstr>Arial</vt:lpstr>
      <vt:lpstr>Calibri</vt:lpstr>
      <vt:lpstr>Gill Sans MT</vt:lpstr>
      <vt:lpstr>Wingdings</vt:lpstr>
      <vt:lpstr>Paket</vt:lpstr>
      <vt:lpstr>Učno podjetje Kaldium, d. o. o.</vt:lpstr>
      <vt:lpstr>Opis podjetja</vt:lpstr>
      <vt:lpstr>Opis izdelka</vt:lpstr>
      <vt:lpstr>prodaja</vt:lpstr>
      <vt:lpstr>Promocijski načrt</vt:lpstr>
      <vt:lpstr>PowerPointova predstavitev</vt:lpstr>
      <vt:lpstr>PowerPointova predstavitev</vt:lpstr>
      <vt:lpstr>zaposleni</vt:lpstr>
      <vt:lpstr>Finančni načrt</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Učno podjetje Kaldium, d. o. o.</dc:title>
  <dc:creator>aljasmucanje11@gmail.com</dc:creator>
  <cp:lastModifiedBy>marinavasiljevic2002@gmail.com</cp:lastModifiedBy>
  <cp:revision>31</cp:revision>
  <dcterms:created xsi:type="dcterms:W3CDTF">2020-12-20T14:28:09Z</dcterms:created>
  <dcterms:modified xsi:type="dcterms:W3CDTF">2021-02-12T17:35:00Z</dcterms:modified>
</cp:coreProperties>
</file>