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77" r:id="rId3"/>
    <p:sldId id="283" r:id="rId4"/>
    <p:sldId id="261" r:id="rId5"/>
    <p:sldId id="262" r:id="rId6"/>
    <p:sldId id="279" r:id="rId7"/>
    <p:sldId id="265" r:id="rId8"/>
    <p:sldId id="280" r:id="rId9"/>
    <p:sldId id="282" r:id="rId10"/>
    <p:sldId id="272" r:id="rId11"/>
    <p:sldId id="259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B07277C3-CE31-4B17-B35D-4FC4B19F204B}">
  <a:tblStyle styleId="{B07277C3-CE31-4B17-B35D-4FC4B19F204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dk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5FE0DA-0330-4B0B-82DF-E2A7EA6699A9}" type="doc">
      <dgm:prSet loTypeId="urn:microsoft.com/office/officeart/2005/8/layout/orgChart1" loCatId="hierarchy" qsTypeId="urn:microsoft.com/office/officeart/2005/8/quickstyle/simple4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6A9C51C1-0418-47D0-9257-3DCDACDA029C}">
      <dgm:prSet phldrT="[Text]"/>
      <dgm:spPr/>
      <dgm:t>
        <a:bodyPr/>
        <a:lstStyle/>
        <a:p>
          <a:r>
            <a:rPr lang="sr-Latn-CS" dirty="0" smtClean="0"/>
            <a:t>Managing Director Blagojevic Marko</a:t>
          </a:r>
          <a:endParaRPr lang="en-US" dirty="0"/>
        </a:p>
      </dgm:t>
    </dgm:pt>
    <dgm:pt modelId="{6EED0E81-1630-4AF6-BD24-8688F27CF92E}" type="parTrans" cxnId="{684701FF-81AB-4480-8A84-D1CF31FEFD19}">
      <dgm:prSet/>
      <dgm:spPr/>
      <dgm:t>
        <a:bodyPr/>
        <a:lstStyle/>
        <a:p>
          <a:endParaRPr lang="en-US"/>
        </a:p>
      </dgm:t>
    </dgm:pt>
    <dgm:pt modelId="{15B922E8-65A9-413C-8A58-832B90A5DE4E}" type="sibTrans" cxnId="{684701FF-81AB-4480-8A84-D1CF31FEFD19}">
      <dgm:prSet/>
      <dgm:spPr/>
      <dgm:t>
        <a:bodyPr/>
        <a:lstStyle/>
        <a:p>
          <a:endParaRPr lang="en-US"/>
        </a:p>
      </dgm:t>
    </dgm:pt>
    <dgm:pt modelId="{C34C3531-5B88-4784-9015-5D0222CFFDE1}" type="asst">
      <dgm:prSet phldrT="[Text]"/>
      <dgm:spPr/>
      <dgm:t>
        <a:bodyPr/>
        <a:lstStyle/>
        <a:p>
          <a:r>
            <a:rPr lang="sr-Latn-CS" dirty="0" smtClean="0"/>
            <a:t>Assistant Director Bogicevic Veljko</a:t>
          </a:r>
          <a:endParaRPr lang="en-US" dirty="0"/>
        </a:p>
      </dgm:t>
    </dgm:pt>
    <dgm:pt modelId="{A774314E-78BB-4B78-BE06-3633E4D6A775}" type="parTrans" cxnId="{183A36FB-EE5C-44CE-B62B-1881CB0FFF4E}">
      <dgm:prSet/>
      <dgm:spPr/>
      <dgm:t>
        <a:bodyPr/>
        <a:lstStyle/>
        <a:p>
          <a:endParaRPr lang="en-US"/>
        </a:p>
      </dgm:t>
    </dgm:pt>
    <dgm:pt modelId="{51464DD1-E274-4DBB-8F58-605255A3D278}" type="sibTrans" cxnId="{183A36FB-EE5C-44CE-B62B-1881CB0FFF4E}">
      <dgm:prSet/>
      <dgm:spPr/>
      <dgm:t>
        <a:bodyPr/>
        <a:lstStyle/>
        <a:p>
          <a:endParaRPr lang="en-US"/>
        </a:p>
      </dgm:t>
    </dgm:pt>
    <dgm:pt modelId="{B1C5B313-382C-4133-8C16-732645B81604}">
      <dgm:prSet phldrT="[Text]"/>
      <dgm:spPr/>
      <dgm:t>
        <a:bodyPr/>
        <a:lstStyle/>
        <a:p>
          <a:r>
            <a:rPr lang="sr-Latn-CS" dirty="0" smtClean="0"/>
            <a:t>Production </a:t>
          </a:r>
          <a:endParaRPr lang="en-US" dirty="0" smtClean="0"/>
        </a:p>
        <a:p>
          <a:r>
            <a:rPr lang="sr-Latn-CS" dirty="0" smtClean="0"/>
            <a:t>Manager  </a:t>
          </a:r>
          <a:r>
            <a:rPr lang="en-US" dirty="0" smtClean="0"/>
            <a:t> </a:t>
          </a:r>
        </a:p>
        <a:p>
          <a:r>
            <a:rPr lang="en-US" dirty="0" err="1" smtClean="0"/>
            <a:t>Jevremovic</a:t>
          </a:r>
          <a:r>
            <a:rPr lang="en-US" dirty="0" smtClean="0"/>
            <a:t> </a:t>
          </a:r>
          <a:r>
            <a:rPr lang="en-US" dirty="0" err="1" smtClean="0"/>
            <a:t>Dajana</a:t>
          </a:r>
          <a:endParaRPr lang="en-US" dirty="0"/>
        </a:p>
      </dgm:t>
    </dgm:pt>
    <dgm:pt modelId="{758FC3D2-83D6-4A98-8A77-159BE9E9E962}" type="parTrans" cxnId="{74847ECD-D8B6-46CA-9708-6B2A9D15937E}">
      <dgm:prSet/>
      <dgm:spPr/>
      <dgm:t>
        <a:bodyPr/>
        <a:lstStyle/>
        <a:p>
          <a:endParaRPr lang="en-US"/>
        </a:p>
      </dgm:t>
    </dgm:pt>
    <dgm:pt modelId="{298DF442-69CD-46CD-8424-C8DB638DA776}" type="sibTrans" cxnId="{74847ECD-D8B6-46CA-9708-6B2A9D15937E}">
      <dgm:prSet/>
      <dgm:spPr/>
      <dgm:t>
        <a:bodyPr/>
        <a:lstStyle/>
        <a:p>
          <a:endParaRPr lang="en-US"/>
        </a:p>
      </dgm:t>
    </dgm:pt>
    <dgm:pt modelId="{037D3EA8-A44E-4376-AAC3-5522E8B72456}">
      <dgm:prSet phldrT="[Text]"/>
      <dgm:spPr/>
      <dgm:t>
        <a:bodyPr/>
        <a:lstStyle/>
        <a:p>
          <a:r>
            <a:rPr lang="sr-Latn-CS" dirty="0" smtClean="0"/>
            <a:t>Sales </a:t>
          </a:r>
          <a:endParaRPr lang="en-US" dirty="0" smtClean="0"/>
        </a:p>
        <a:p>
          <a:r>
            <a:rPr lang="sr-Latn-CS" dirty="0" smtClean="0"/>
            <a:t>Manager </a:t>
          </a:r>
          <a:endParaRPr lang="en-US" dirty="0" smtClean="0"/>
        </a:p>
        <a:p>
          <a:r>
            <a:rPr lang="en-US" dirty="0" err="1" smtClean="0"/>
            <a:t>Bjeloglav</a:t>
          </a:r>
          <a:r>
            <a:rPr lang="en-US" dirty="0" smtClean="0"/>
            <a:t> </a:t>
          </a:r>
          <a:r>
            <a:rPr lang="en-US" dirty="0" err="1" smtClean="0"/>
            <a:t>Dusan</a:t>
          </a:r>
          <a:endParaRPr lang="en-US" dirty="0"/>
        </a:p>
      </dgm:t>
    </dgm:pt>
    <dgm:pt modelId="{D5D2C3B0-B1E6-452C-A3B4-702436DB011D}" type="parTrans" cxnId="{9BE377DA-912A-4F13-8390-C55EB8532510}">
      <dgm:prSet/>
      <dgm:spPr/>
      <dgm:t>
        <a:bodyPr/>
        <a:lstStyle/>
        <a:p>
          <a:endParaRPr lang="en-US"/>
        </a:p>
      </dgm:t>
    </dgm:pt>
    <dgm:pt modelId="{E33E631F-CF06-4253-93F9-EB5749AC6D49}" type="sibTrans" cxnId="{9BE377DA-912A-4F13-8390-C55EB8532510}">
      <dgm:prSet/>
      <dgm:spPr/>
      <dgm:t>
        <a:bodyPr/>
        <a:lstStyle/>
        <a:p>
          <a:endParaRPr lang="en-US"/>
        </a:p>
      </dgm:t>
    </dgm:pt>
    <dgm:pt modelId="{84A5B414-855F-448F-A39A-7505433641C9}">
      <dgm:prSet phldrT="[Text]"/>
      <dgm:spPr/>
      <dgm:t>
        <a:bodyPr/>
        <a:lstStyle/>
        <a:p>
          <a:r>
            <a:rPr lang="sr-Latn-CS" dirty="0" smtClean="0"/>
            <a:t>Marketing </a:t>
          </a:r>
          <a:endParaRPr lang="en-US" dirty="0" smtClean="0"/>
        </a:p>
        <a:p>
          <a:r>
            <a:rPr lang="sr-Latn-CS" dirty="0" smtClean="0"/>
            <a:t>Manager</a:t>
          </a:r>
          <a:r>
            <a:rPr lang="en-US" dirty="0" smtClean="0"/>
            <a:t> </a:t>
          </a:r>
        </a:p>
        <a:p>
          <a:r>
            <a:rPr lang="en-US" dirty="0" err="1" smtClean="0"/>
            <a:t>Ungurjanovic</a:t>
          </a:r>
          <a:r>
            <a:rPr lang="en-US" dirty="0" smtClean="0"/>
            <a:t> </a:t>
          </a:r>
          <a:r>
            <a:rPr lang="en-US" dirty="0" err="1" smtClean="0"/>
            <a:t>Milica</a:t>
          </a:r>
          <a:r>
            <a:rPr lang="sr-Latn-CS" dirty="0" smtClean="0"/>
            <a:t>      </a:t>
          </a:r>
          <a:endParaRPr lang="en-US" dirty="0"/>
        </a:p>
      </dgm:t>
    </dgm:pt>
    <dgm:pt modelId="{F8B87DAD-406F-425E-B313-527DC6F363DA}" type="parTrans" cxnId="{78EFC264-5BFB-4658-AB9B-6B40D5380CA4}">
      <dgm:prSet/>
      <dgm:spPr/>
      <dgm:t>
        <a:bodyPr/>
        <a:lstStyle/>
        <a:p>
          <a:endParaRPr lang="en-US"/>
        </a:p>
      </dgm:t>
    </dgm:pt>
    <dgm:pt modelId="{C3C3ACDF-E8F2-477C-A797-3D5FAAB7AAD6}" type="sibTrans" cxnId="{78EFC264-5BFB-4658-AB9B-6B40D5380CA4}">
      <dgm:prSet/>
      <dgm:spPr/>
      <dgm:t>
        <a:bodyPr/>
        <a:lstStyle/>
        <a:p>
          <a:endParaRPr lang="en-US"/>
        </a:p>
      </dgm:t>
    </dgm:pt>
    <dgm:pt modelId="{CA29FF1D-9EFD-42F0-93AF-00E13D66F9F8}">
      <dgm:prSet/>
      <dgm:spPr/>
      <dgm:t>
        <a:bodyPr/>
        <a:lstStyle/>
        <a:p>
          <a:r>
            <a:rPr lang="sr-Latn-CS" dirty="0" smtClean="0"/>
            <a:t>Financial </a:t>
          </a:r>
          <a:endParaRPr lang="en-US" dirty="0" smtClean="0"/>
        </a:p>
        <a:p>
          <a:r>
            <a:rPr lang="sr-Latn-CS" dirty="0" smtClean="0"/>
            <a:t>Manager </a:t>
          </a:r>
          <a:endParaRPr lang="en-US" dirty="0" smtClean="0"/>
        </a:p>
        <a:p>
          <a:r>
            <a:rPr lang="en-US" dirty="0" err="1" smtClean="0"/>
            <a:t>Milojevic</a:t>
          </a:r>
          <a:r>
            <a:rPr lang="en-US" dirty="0" smtClean="0"/>
            <a:t> </a:t>
          </a:r>
          <a:r>
            <a:rPr lang="en-US" dirty="0" err="1" smtClean="0"/>
            <a:t>Milena</a:t>
          </a:r>
          <a:endParaRPr lang="en-US" dirty="0"/>
        </a:p>
      </dgm:t>
    </dgm:pt>
    <dgm:pt modelId="{E7FCE8A1-8C12-4F66-88B6-6C8D9762028E}" type="parTrans" cxnId="{1DC0B6F8-F453-4BA1-A128-7AC62EC25050}">
      <dgm:prSet/>
      <dgm:spPr/>
      <dgm:t>
        <a:bodyPr/>
        <a:lstStyle/>
        <a:p>
          <a:endParaRPr lang="en-US"/>
        </a:p>
      </dgm:t>
    </dgm:pt>
    <dgm:pt modelId="{D1E55B5C-11FD-42AC-B880-448A8A0B8953}" type="sibTrans" cxnId="{1DC0B6F8-F453-4BA1-A128-7AC62EC25050}">
      <dgm:prSet/>
      <dgm:spPr/>
      <dgm:t>
        <a:bodyPr/>
        <a:lstStyle/>
        <a:p>
          <a:endParaRPr lang="en-US"/>
        </a:p>
      </dgm:t>
    </dgm:pt>
    <dgm:pt modelId="{0CF91635-E1FE-4D48-8ACB-1B6FE3CABAC5}" type="pres">
      <dgm:prSet presAssocID="{5C5FE0DA-0330-4B0B-82DF-E2A7EA6699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F161BC7-99A2-4635-8958-6DFA49A5F75F}" type="pres">
      <dgm:prSet presAssocID="{6A9C51C1-0418-47D0-9257-3DCDACDA029C}" presName="hierRoot1" presStyleCnt="0">
        <dgm:presLayoutVars>
          <dgm:hierBranch val="init"/>
        </dgm:presLayoutVars>
      </dgm:prSet>
      <dgm:spPr/>
    </dgm:pt>
    <dgm:pt modelId="{0650E381-34AA-44F7-87BB-FD2F68DEC785}" type="pres">
      <dgm:prSet presAssocID="{6A9C51C1-0418-47D0-9257-3DCDACDA029C}" presName="rootComposite1" presStyleCnt="0"/>
      <dgm:spPr/>
    </dgm:pt>
    <dgm:pt modelId="{F94057A2-051D-4624-BCB2-6267469AF96B}" type="pres">
      <dgm:prSet presAssocID="{6A9C51C1-0418-47D0-9257-3DCDACDA029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581D3D-564C-4642-9351-DAD4567B43ED}" type="pres">
      <dgm:prSet presAssocID="{6A9C51C1-0418-47D0-9257-3DCDACDA029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D714DC0-DC4C-4A56-ADE0-33C83E0875B0}" type="pres">
      <dgm:prSet presAssocID="{6A9C51C1-0418-47D0-9257-3DCDACDA029C}" presName="hierChild2" presStyleCnt="0"/>
      <dgm:spPr/>
    </dgm:pt>
    <dgm:pt modelId="{54658FD4-50B6-4D1E-B285-04F1E2CC841B}" type="pres">
      <dgm:prSet presAssocID="{758FC3D2-83D6-4A98-8A77-159BE9E9E962}" presName="Name37" presStyleLbl="parChTrans1D2" presStyleIdx="0" presStyleCnt="5"/>
      <dgm:spPr/>
      <dgm:t>
        <a:bodyPr/>
        <a:lstStyle/>
        <a:p>
          <a:endParaRPr lang="en-US"/>
        </a:p>
      </dgm:t>
    </dgm:pt>
    <dgm:pt modelId="{A72BC94D-2E9D-4491-AF85-89A488666480}" type="pres">
      <dgm:prSet presAssocID="{B1C5B313-382C-4133-8C16-732645B81604}" presName="hierRoot2" presStyleCnt="0">
        <dgm:presLayoutVars>
          <dgm:hierBranch val="init"/>
        </dgm:presLayoutVars>
      </dgm:prSet>
      <dgm:spPr/>
    </dgm:pt>
    <dgm:pt modelId="{736E52BC-AC59-4D19-BA5C-378CD7667868}" type="pres">
      <dgm:prSet presAssocID="{B1C5B313-382C-4133-8C16-732645B81604}" presName="rootComposite" presStyleCnt="0"/>
      <dgm:spPr/>
    </dgm:pt>
    <dgm:pt modelId="{D78A005D-44F7-4E8B-AA1B-0B3F4D480820}" type="pres">
      <dgm:prSet presAssocID="{B1C5B313-382C-4133-8C16-732645B81604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BBA7E6-39B1-4163-A1A6-B53DEDEB94B6}" type="pres">
      <dgm:prSet presAssocID="{B1C5B313-382C-4133-8C16-732645B81604}" presName="rootConnector" presStyleLbl="node2" presStyleIdx="0" presStyleCnt="4"/>
      <dgm:spPr/>
      <dgm:t>
        <a:bodyPr/>
        <a:lstStyle/>
        <a:p>
          <a:endParaRPr lang="en-US"/>
        </a:p>
      </dgm:t>
    </dgm:pt>
    <dgm:pt modelId="{C02626DF-12AA-40E8-9962-DC8048D0A4C6}" type="pres">
      <dgm:prSet presAssocID="{B1C5B313-382C-4133-8C16-732645B81604}" presName="hierChild4" presStyleCnt="0"/>
      <dgm:spPr/>
    </dgm:pt>
    <dgm:pt modelId="{13505C1E-2DEB-4766-8F5F-B0614DF4F921}" type="pres">
      <dgm:prSet presAssocID="{B1C5B313-382C-4133-8C16-732645B81604}" presName="hierChild5" presStyleCnt="0"/>
      <dgm:spPr/>
    </dgm:pt>
    <dgm:pt modelId="{36332176-A01F-4125-B014-B0CC3450A811}" type="pres">
      <dgm:prSet presAssocID="{D5D2C3B0-B1E6-452C-A3B4-702436DB011D}" presName="Name37" presStyleLbl="parChTrans1D2" presStyleIdx="1" presStyleCnt="5"/>
      <dgm:spPr/>
      <dgm:t>
        <a:bodyPr/>
        <a:lstStyle/>
        <a:p>
          <a:endParaRPr lang="en-US"/>
        </a:p>
      </dgm:t>
    </dgm:pt>
    <dgm:pt modelId="{27E8791B-917D-4E51-89E4-DBD7D0A3A016}" type="pres">
      <dgm:prSet presAssocID="{037D3EA8-A44E-4376-AAC3-5522E8B72456}" presName="hierRoot2" presStyleCnt="0">
        <dgm:presLayoutVars>
          <dgm:hierBranch val="init"/>
        </dgm:presLayoutVars>
      </dgm:prSet>
      <dgm:spPr/>
    </dgm:pt>
    <dgm:pt modelId="{58159CFF-AE9C-4FC3-AC19-AF0A7485A4A8}" type="pres">
      <dgm:prSet presAssocID="{037D3EA8-A44E-4376-AAC3-5522E8B72456}" presName="rootComposite" presStyleCnt="0"/>
      <dgm:spPr/>
    </dgm:pt>
    <dgm:pt modelId="{9D28B0AE-A063-48B1-800A-17FA53734E3F}" type="pres">
      <dgm:prSet presAssocID="{037D3EA8-A44E-4376-AAC3-5522E8B72456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E80A8F-066B-4556-8E23-3200BD7BAEF0}" type="pres">
      <dgm:prSet presAssocID="{037D3EA8-A44E-4376-AAC3-5522E8B72456}" presName="rootConnector" presStyleLbl="node2" presStyleIdx="1" presStyleCnt="4"/>
      <dgm:spPr/>
      <dgm:t>
        <a:bodyPr/>
        <a:lstStyle/>
        <a:p>
          <a:endParaRPr lang="en-US"/>
        </a:p>
      </dgm:t>
    </dgm:pt>
    <dgm:pt modelId="{CD74E593-B8E9-4464-A45A-ACE91B4F2CC6}" type="pres">
      <dgm:prSet presAssocID="{037D3EA8-A44E-4376-AAC3-5522E8B72456}" presName="hierChild4" presStyleCnt="0"/>
      <dgm:spPr/>
    </dgm:pt>
    <dgm:pt modelId="{29381E9B-B4A6-45AC-9FD9-9BD8DFCCFC12}" type="pres">
      <dgm:prSet presAssocID="{037D3EA8-A44E-4376-AAC3-5522E8B72456}" presName="hierChild5" presStyleCnt="0"/>
      <dgm:spPr/>
    </dgm:pt>
    <dgm:pt modelId="{F8AFDBEB-EA16-4997-9B96-9AEFA31880CF}" type="pres">
      <dgm:prSet presAssocID="{F8B87DAD-406F-425E-B313-527DC6F363DA}" presName="Name37" presStyleLbl="parChTrans1D2" presStyleIdx="2" presStyleCnt="5"/>
      <dgm:spPr/>
      <dgm:t>
        <a:bodyPr/>
        <a:lstStyle/>
        <a:p>
          <a:endParaRPr lang="en-US"/>
        </a:p>
      </dgm:t>
    </dgm:pt>
    <dgm:pt modelId="{2614DD29-24CA-4408-A0D7-A0B3B247C4FD}" type="pres">
      <dgm:prSet presAssocID="{84A5B414-855F-448F-A39A-7505433641C9}" presName="hierRoot2" presStyleCnt="0">
        <dgm:presLayoutVars>
          <dgm:hierBranch val="init"/>
        </dgm:presLayoutVars>
      </dgm:prSet>
      <dgm:spPr/>
    </dgm:pt>
    <dgm:pt modelId="{9BB5EED5-18CD-4672-AD6E-57D46D59B322}" type="pres">
      <dgm:prSet presAssocID="{84A5B414-855F-448F-A39A-7505433641C9}" presName="rootComposite" presStyleCnt="0"/>
      <dgm:spPr/>
    </dgm:pt>
    <dgm:pt modelId="{6537C4D8-21D7-4BE9-8923-D8CEF3C48503}" type="pres">
      <dgm:prSet presAssocID="{84A5B414-855F-448F-A39A-7505433641C9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6333C0-395D-472E-B3C5-2C49099511B6}" type="pres">
      <dgm:prSet presAssocID="{84A5B414-855F-448F-A39A-7505433641C9}" presName="rootConnector" presStyleLbl="node2" presStyleIdx="2" presStyleCnt="4"/>
      <dgm:spPr/>
      <dgm:t>
        <a:bodyPr/>
        <a:lstStyle/>
        <a:p>
          <a:endParaRPr lang="en-US"/>
        </a:p>
      </dgm:t>
    </dgm:pt>
    <dgm:pt modelId="{1ABE0384-1EF6-4287-BBB3-03A0C6C9F5B0}" type="pres">
      <dgm:prSet presAssocID="{84A5B414-855F-448F-A39A-7505433641C9}" presName="hierChild4" presStyleCnt="0"/>
      <dgm:spPr/>
    </dgm:pt>
    <dgm:pt modelId="{35DC88C7-C4F3-4C99-A61B-4BB30A27D01C}" type="pres">
      <dgm:prSet presAssocID="{84A5B414-855F-448F-A39A-7505433641C9}" presName="hierChild5" presStyleCnt="0"/>
      <dgm:spPr/>
    </dgm:pt>
    <dgm:pt modelId="{CC60B9EE-E36C-4478-A8E5-701B32732685}" type="pres">
      <dgm:prSet presAssocID="{E7FCE8A1-8C12-4F66-88B6-6C8D9762028E}" presName="Name37" presStyleLbl="parChTrans1D2" presStyleIdx="3" presStyleCnt="5"/>
      <dgm:spPr/>
      <dgm:t>
        <a:bodyPr/>
        <a:lstStyle/>
        <a:p>
          <a:endParaRPr lang="en-US"/>
        </a:p>
      </dgm:t>
    </dgm:pt>
    <dgm:pt modelId="{0FA1CF16-82B2-4CC5-A7FA-1DB9077CE5C7}" type="pres">
      <dgm:prSet presAssocID="{CA29FF1D-9EFD-42F0-93AF-00E13D66F9F8}" presName="hierRoot2" presStyleCnt="0">
        <dgm:presLayoutVars>
          <dgm:hierBranch val="init"/>
        </dgm:presLayoutVars>
      </dgm:prSet>
      <dgm:spPr/>
    </dgm:pt>
    <dgm:pt modelId="{F884DE77-20FD-4852-AC31-82447016C7B4}" type="pres">
      <dgm:prSet presAssocID="{CA29FF1D-9EFD-42F0-93AF-00E13D66F9F8}" presName="rootComposite" presStyleCnt="0"/>
      <dgm:spPr/>
    </dgm:pt>
    <dgm:pt modelId="{F1F9C01F-A9B2-4692-A13D-B99C4F256AE1}" type="pres">
      <dgm:prSet presAssocID="{CA29FF1D-9EFD-42F0-93AF-00E13D66F9F8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873980-1DEC-456F-B6C6-D5263D033E6A}" type="pres">
      <dgm:prSet presAssocID="{CA29FF1D-9EFD-42F0-93AF-00E13D66F9F8}" presName="rootConnector" presStyleLbl="node2" presStyleIdx="3" presStyleCnt="4"/>
      <dgm:spPr/>
      <dgm:t>
        <a:bodyPr/>
        <a:lstStyle/>
        <a:p>
          <a:endParaRPr lang="en-US"/>
        </a:p>
      </dgm:t>
    </dgm:pt>
    <dgm:pt modelId="{5EE81150-E516-4A4E-B0A9-1851D5BF3C9D}" type="pres">
      <dgm:prSet presAssocID="{CA29FF1D-9EFD-42F0-93AF-00E13D66F9F8}" presName="hierChild4" presStyleCnt="0"/>
      <dgm:spPr/>
    </dgm:pt>
    <dgm:pt modelId="{A34ED3F5-43F6-44C8-853C-81D17BA5299B}" type="pres">
      <dgm:prSet presAssocID="{CA29FF1D-9EFD-42F0-93AF-00E13D66F9F8}" presName="hierChild5" presStyleCnt="0"/>
      <dgm:spPr/>
    </dgm:pt>
    <dgm:pt modelId="{2D6D34DA-BC35-470A-B51F-B3B80849C8B6}" type="pres">
      <dgm:prSet presAssocID="{6A9C51C1-0418-47D0-9257-3DCDACDA029C}" presName="hierChild3" presStyleCnt="0"/>
      <dgm:spPr/>
    </dgm:pt>
    <dgm:pt modelId="{B9B29F79-369B-4A13-B806-D50097744253}" type="pres">
      <dgm:prSet presAssocID="{A774314E-78BB-4B78-BE06-3633E4D6A775}" presName="Name111" presStyleLbl="parChTrans1D2" presStyleIdx="4" presStyleCnt="5"/>
      <dgm:spPr/>
      <dgm:t>
        <a:bodyPr/>
        <a:lstStyle/>
        <a:p>
          <a:endParaRPr lang="en-US"/>
        </a:p>
      </dgm:t>
    </dgm:pt>
    <dgm:pt modelId="{8ED5F7E6-4ED4-4D68-B53C-77B3F82484AE}" type="pres">
      <dgm:prSet presAssocID="{C34C3531-5B88-4784-9015-5D0222CFFDE1}" presName="hierRoot3" presStyleCnt="0">
        <dgm:presLayoutVars>
          <dgm:hierBranch val="init"/>
        </dgm:presLayoutVars>
      </dgm:prSet>
      <dgm:spPr/>
    </dgm:pt>
    <dgm:pt modelId="{10F9FC93-317C-44E0-863C-0655618A5596}" type="pres">
      <dgm:prSet presAssocID="{C34C3531-5B88-4784-9015-5D0222CFFDE1}" presName="rootComposite3" presStyleCnt="0"/>
      <dgm:spPr/>
    </dgm:pt>
    <dgm:pt modelId="{16A1131C-5EDF-45F2-ADA3-A205C988718F}" type="pres">
      <dgm:prSet presAssocID="{C34C3531-5B88-4784-9015-5D0222CFFDE1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309E1F-58DD-48C1-A096-E612848AD546}" type="pres">
      <dgm:prSet presAssocID="{C34C3531-5B88-4784-9015-5D0222CFFDE1}" presName="rootConnector3" presStyleLbl="asst1" presStyleIdx="0" presStyleCnt="1"/>
      <dgm:spPr/>
      <dgm:t>
        <a:bodyPr/>
        <a:lstStyle/>
        <a:p>
          <a:endParaRPr lang="en-US"/>
        </a:p>
      </dgm:t>
    </dgm:pt>
    <dgm:pt modelId="{0C151370-7D42-4F91-969B-57B6D1D91E86}" type="pres">
      <dgm:prSet presAssocID="{C34C3531-5B88-4784-9015-5D0222CFFDE1}" presName="hierChild6" presStyleCnt="0"/>
      <dgm:spPr/>
    </dgm:pt>
    <dgm:pt modelId="{8A1AEB75-D1D6-415F-BB9D-0D2F65E8EBBE}" type="pres">
      <dgm:prSet presAssocID="{C34C3531-5B88-4784-9015-5D0222CFFDE1}" presName="hierChild7" presStyleCnt="0"/>
      <dgm:spPr/>
    </dgm:pt>
  </dgm:ptLst>
  <dgm:cxnLst>
    <dgm:cxn modelId="{24EE66B4-B927-401F-B253-E7D64C85A440}" type="presOf" srcId="{6A9C51C1-0418-47D0-9257-3DCDACDA029C}" destId="{9A581D3D-564C-4642-9351-DAD4567B43ED}" srcOrd="1" destOrd="0" presId="urn:microsoft.com/office/officeart/2005/8/layout/orgChart1"/>
    <dgm:cxn modelId="{D8C58F3F-D78E-45EF-98FE-38045195D43A}" type="presOf" srcId="{6A9C51C1-0418-47D0-9257-3DCDACDA029C}" destId="{F94057A2-051D-4624-BCB2-6267469AF96B}" srcOrd="0" destOrd="0" presId="urn:microsoft.com/office/officeart/2005/8/layout/orgChart1"/>
    <dgm:cxn modelId="{C7FB912B-82D5-4A2D-B0C7-073A84F6ECD4}" type="presOf" srcId="{C34C3531-5B88-4784-9015-5D0222CFFDE1}" destId="{76309E1F-58DD-48C1-A096-E612848AD546}" srcOrd="1" destOrd="0" presId="urn:microsoft.com/office/officeart/2005/8/layout/orgChart1"/>
    <dgm:cxn modelId="{1DC0B6F8-F453-4BA1-A128-7AC62EC25050}" srcId="{6A9C51C1-0418-47D0-9257-3DCDACDA029C}" destId="{CA29FF1D-9EFD-42F0-93AF-00E13D66F9F8}" srcOrd="4" destOrd="0" parTransId="{E7FCE8A1-8C12-4F66-88B6-6C8D9762028E}" sibTransId="{D1E55B5C-11FD-42AC-B880-448A8A0B8953}"/>
    <dgm:cxn modelId="{90E1DC30-D78C-43B8-951B-1A065EAB85A0}" type="presOf" srcId="{E7FCE8A1-8C12-4F66-88B6-6C8D9762028E}" destId="{CC60B9EE-E36C-4478-A8E5-701B32732685}" srcOrd="0" destOrd="0" presId="urn:microsoft.com/office/officeart/2005/8/layout/orgChart1"/>
    <dgm:cxn modelId="{BED9527A-53D9-4490-98EF-F9736D58205C}" type="presOf" srcId="{758FC3D2-83D6-4A98-8A77-159BE9E9E962}" destId="{54658FD4-50B6-4D1E-B285-04F1E2CC841B}" srcOrd="0" destOrd="0" presId="urn:microsoft.com/office/officeart/2005/8/layout/orgChart1"/>
    <dgm:cxn modelId="{9BE377DA-912A-4F13-8390-C55EB8532510}" srcId="{6A9C51C1-0418-47D0-9257-3DCDACDA029C}" destId="{037D3EA8-A44E-4376-AAC3-5522E8B72456}" srcOrd="2" destOrd="0" parTransId="{D5D2C3B0-B1E6-452C-A3B4-702436DB011D}" sibTransId="{E33E631F-CF06-4253-93F9-EB5749AC6D49}"/>
    <dgm:cxn modelId="{3A69A2D9-BAFA-4A75-883F-383BEBFE401F}" type="presOf" srcId="{D5D2C3B0-B1E6-452C-A3B4-702436DB011D}" destId="{36332176-A01F-4125-B014-B0CC3450A811}" srcOrd="0" destOrd="0" presId="urn:microsoft.com/office/officeart/2005/8/layout/orgChart1"/>
    <dgm:cxn modelId="{5700D17A-C848-4722-A221-4B59B3D5E248}" type="presOf" srcId="{C34C3531-5B88-4784-9015-5D0222CFFDE1}" destId="{16A1131C-5EDF-45F2-ADA3-A205C988718F}" srcOrd="0" destOrd="0" presId="urn:microsoft.com/office/officeart/2005/8/layout/orgChart1"/>
    <dgm:cxn modelId="{1E6CB673-5AA8-4FDE-AA53-2C988A6E55B3}" type="presOf" srcId="{F8B87DAD-406F-425E-B313-527DC6F363DA}" destId="{F8AFDBEB-EA16-4997-9B96-9AEFA31880CF}" srcOrd="0" destOrd="0" presId="urn:microsoft.com/office/officeart/2005/8/layout/orgChart1"/>
    <dgm:cxn modelId="{10441260-245D-47F0-899C-898FEEF1ECC6}" type="presOf" srcId="{84A5B414-855F-448F-A39A-7505433641C9}" destId="{6537C4D8-21D7-4BE9-8923-D8CEF3C48503}" srcOrd="0" destOrd="0" presId="urn:microsoft.com/office/officeart/2005/8/layout/orgChart1"/>
    <dgm:cxn modelId="{7DE31477-DDAD-4DA7-A59A-48B20AA36D3A}" type="presOf" srcId="{CA29FF1D-9EFD-42F0-93AF-00E13D66F9F8}" destId="{C1873980-1DEC-456F-B6C6-D5263D033E6A}" srcOrd="1" destOrd="0" presId="urn:microsoft.com/office/officeart/2005/8/layout/orgChart1"/>
    <dgm:cxn modelId="{684701FF-81AB-4480-8A84-D1CF31FEFD19}" srcId="{5C5FE0DA-0330-4B0B-82DF-E2A7EA6699A9}" destId="{6A9C51C1-0418-47D0-9257-3DCDACDA029C}" srcOrd="0" destOrd="0" parTransId="{6EED0E81-1630-4AF6-BD24-8688F27CF92E}" sibTransId="{15B922E8-65A9-413C-8A58-832B90A5DE4E}"/>
    <dgm:cxn modelId="{CF90E290-2CDA-4054-9E45-6F8E3F227BE5}" type="presOf" srcId="{037D3EA8-A44E-4376-AAC3-5522E8B72456}" destId="{9D28B0AE-A063-48B1-800A-17FA53734E3F}" srcOrd="0" destOrd="0" presId="urn:microsoft.com/office/officeart/2005/8/layout/orgChart1"/>
    <dgm:cxn modelId="{74847ECD-D8B6-46CA-9708-6B2A9D15937E}" srcId="{6A9C51C1-0418-47D0-9257-3DCDACDA029C}" destId="{B1C5B313-382C-4133-8C16-732645B81604}" srcOrd="1" destOrd="0" parTransId="{758FC3D2-83D6-4A98-8A77-159BE9E9E962}" sibTransId="{298DF442-69CD-46CD-8424-C8DB638DA776}"/>
    <dgm:cxn modelId="{CA900734-390D-4843-B4E3-C19411392DAD}" type="presOf" srcId="{5C5FE0DA-0330-4B0B-82DF-E2A7EA6699A9}" destId="{0CF91635-E1FE-4D48-8ACB-1B6FE3CABAC5}" srcOrd="0" destOrd="0" presId="urn:microsoft.com/office/officeart/2005/8/layout/orgChart1"/>
    <dgm:cxn modelId="{72BFF068-9704-452F-95B2-755A6710E854}" type="presOf" srcId="{CA29FF1D-9EFD-42F0-93AF-00E13D66F9F8}" destId="{F1F9C01F-A9B2-4692-A13D-B99C4F256AE1}" srcOrd="0" destOrd="0" presId="urn:microsoft.com/office/officeart/2005/8/layout/orgChart1"/>
    <dgm:cxn modelId="{78EFC264-5BFB-4658-AB9B-6B40D5380CA4}" srcId="{6A9C51C1-0418-47D0-9257-3DCDACDA029C}" destId="{84A5B414-855F-448F-A39A-7505433641C9}" srcOrd="3" destOrd="0" parTransId="{F8B87DAD-406F-425E-B313-527DC6F363DA}" sibTransId="{C3C3ACDF-E8F2-477C-A797-3D5FAAB7AAD6}"/>
    <dgm:cxn modelId="{FBADF1E4-E414-479E-877F-FCB0BBFC366C}" type="presOf" srcId="{037D3EA8-A44E-4376-AAC3-5522E8B72456}" destId="{A0E80A8F-066B-4556-8E23-3200BD7BAEF0}" srcOrd="1" destOrd="0" presId="urn:microsoft.com/office/officeart/2005/8/layout/orgChart1"/>
    <dgm:cxn modelId="{3D9787B1-3F8B-40A1-A017-CE8AA773C14B}" type="presOf" srcId="{B1C5B313-382C-4133-8C16-732645B81604}" destId="{3CBBA7E6-39B1-4163-A1A6-B53DEDEB94B6}" srcOrd="1" destOrd="0" presId="urn:microsoft.com/office/officeart/2005/8/layout/orgChart1"/>
    <dgm:cxn modelId="{CF82D2F2-1C18-4197-A302-6EB17FE5B125}" type="presOf" srcId="{84A5B414-855F-448F-A39A-7505433641C9}" destId="{B66333C0-395D-472E-B3C5-2C49099511B6}" srcOrd="1" destOrd="0" presId="urn:microsoft.com/office/officeart/2005/8/layout/orgChart1"/>
    <dgm:cxn modelId="{183A36FB-EE5C-44CE-B62B-1881CB0FFF4E}" srcId="{6A9C51C1-0418-47D0-9257-3DCDACDA029C}" destId="{C34C3531-5B88-4784-9015-5D0222CFFDE1}" srcOrd="0" destOrd="0" parTransId="{A774314E-78BB-4B78-BE06-3633E4D6A775}" sibTransId="{51464DD1-E274-4DBB-8F58-605255A3D278}"/>
    <dgm:cxn modelId="{11333247-706D-4900-B150-8DA3FC9B49E9}" type="presOf" srcId="{A774314E-78BB-4B78-BE06-3633E4D6A775}" destId="{B9B29F79-369B-4A13-B806-D50097744253}" srcOrd="0" destOrd="0" presId="urn:microsoft.com/office/officeart/2005/8/layout/orgChart1"/>
    <dgm:cxn modelId="{CF9208CB-6BE6-4AAB-A439-EF3DBDBC7E9D}" type="presOf" srcId="{B1C5B313-382C-4133-8C16-732645B81604}" destId="{D78A005D-44F7-4E8B-AA1B-0B3F4D480820}" srcOrd="0" destOrd="0" presId="urn:microsoft.com/office/officeart/2005/8/layout/orgChart1"/>
    <dgm:cxn modelId="{76444E62-3050-4C00-BEED-4757176ED812}" type="presParOf" srcId="{0CF91635-E1FE-4D48-8ACB-1B6FE3CABAC5}" destId="{BF161BC7-99A2-4635-8958-6DFA49A5F75F}" srcOrd="0" destOrd="0" presId="urn:microsoft.com/office/officeart/2005/8/layout/orgChart1"/>
    <dgm:cxn modelId="{C86866A0-C21E-48E3-BBD6-5850A5BD7AA6}" type="presParOf" srcId="{BF161BC7-99A2-4635-8958-6DFA49A5F75F}" destId="{0650E381-34AA-44F7-87BB-FD2F68DEC785}" srcOrd="0" destOrd="0" presId="urn:microsoft.com/office/officeart/2005/8/layout/orgChart1"/>
    <dgm:cxn modelId="{5E4414BF-5589-47E6-BFCF-1949DA708C71}" type="presParOf" srcId="{0650E381-34AA-44F7-87BB-FD2F68DEC785}" destId="{F94057A2-051D-4624-BCB2-6267469AF96B}" srcOrd="0" destOrd="0" presId="urn:microsoft.com/office/officeart/2005/8/layout/orgChart1"/>
    <dgm:cxn modelId="{9037F9F6-F11E-4197-AA02-03F86957D5F8}" type="presParOf" srcId="{0650E381-34AA-44F7-87BB-FD2F68DEC785}" destId="{9A581D3D-564C-4642-9351-DAD4567B43ED}" srcOrd="1" destOrd="0" presId="urn:microsoft.com/office/officeart/2005/8/layout/orgChart1"/>
    <dgm:cxn modelId="{A2E78EA4-D1A2-4842-8BD6-682598517CA7}" type="presParOf" srcId="{BF161BC7-99A2-4635-8958-6DFA49A5F75F}" destId="{4D714DC0-DC4C-4A56-ADE0-33C83E0875B0}" srcOrd="1" destOrd="0" presId="urn:microsoft.com/office/officeart/2005/8/layout/orgChart1"/>
    <dgm:cxn modelId="{CB49B8B9-05B4-4033-82F4-58F66685CEF3}" type="presParOf" srcId="{4D714DC0-DC4C-4A56-ADE0-33C83E0875B0}" destId="{54658FD4-50B6-4D1E-B285-04F1E2CC841B}" srcOrd="0" destOrd="0" presId="urn:microsoft.com/office/officeart/2005/8/layout/orgChart1"/>
    <dgm:cxn modelId="{53E97D48-4E05-4922-BBD9-ABA1F7B1027D}" type="presParOf" srcId="{4D714DC0-DC4C-4A56-ADE0-33C83E0875B0}" destId="{A72BC94D-2E9D-4491-AF85-89A488666480}" srcOrd="1" destOrd="0" presId="urn:microsoft.com/office/officeart/2005/8/layout/orgChart1"/>
    <dgm:cxn modelId="{A0E27705-1F76-4B67-95BB-24E83F18A3A7}" type="presParOf" srcId="{A72BC94D-2E9D-4491-AF85-89A488666480}" destId="{736E52BC-AC59-4D19-BA5C-378CD7667868}" srcOrd="0" destOrd="0" presId="urn:microsoft.com/office/officeart/2005/8/layout/orgChart1"/>
    <dgm:cxn modelId="{5EBB8405-988D-44E6-B49F-0DF4687C3104}" type="presParOf" srcId="{736E52BC-AC59-4D19-BA5C-378CD7667868}" destId="{D78A005D-44F7-4E8B-AA1B-0B3F4D480820}" srcOrd="0" destOrd="0" presId="urn:microsoft.com/office/officeart/2005/8/layout/orgChart1"/>
    <dgm:cxn modelId="{443616DD-3D61-4FD9-894F-7F09E624A243}" type="presParOf" srcId="{736E52BC-AC59-4D19-BA5C-378CD7667868}" destId="{3CBBA7E6-39B1-4163-A1A6-B53DEDEB94B6}" srcOrd="1" destOrd="0" presId="urn:microsoft.com/office/officeart/2005/8/layout/orgChart1"/>
    <dgm:cxn modelId="{425475C6-9D93-4569-AAAE-DCCB71C80C69}" type="presParOf" srcId="{A72BC94D-2E9D-4491-AF85-89A488666480}" destId="{C02626DF-12AA-40E8-9962-DC8048D0A4C6}" srcOrd="1" destOrd="0" presId="urn:microsoft.com/office/officeart/2005/8/layout/orgChart1"/>
    <dgm:cxn modelId="{E1574924-C5BB-49BF-9597-DAB105705DA1}" type="presParOf" srcId="{A72BC94D-2E9D-4491-AF85-89A488666480}" destId="{13505C1E-2DEB-4766-8F5F-B0614DF4F921}" srcOrd="2" destOrd="0" presId="urn:microsoft.com/office/officeart/2005/8/layout/orgChart1"/>
    <dgm:cxn modelId="{B3DDE6FB-EBE6-43F1-835A-B9B7B8FA510E}" type="presParOf" srcId="{4D714DC0-DC4C-4A56-ADE0-33C83E0875B0}" destId="{36332176-A01F-4125-B014-B0CC3450A811}" srcOrd="2" destOrd="0" presId="urn:microsoft.com/office/officeart/2005/8/layout/orgChart1"/>
    <dgm:cxn modelId="{D2DD4A43-5914-4AC8-934F-DACB11BF42C1}" type="presParOf" srcId="{4D714DC0-DC4C-4A56-ADE0-33C83E0875B0}" destId="{27E8791B-917D-4E51-89E4-DBD7D0A3A016}" srcOrd="3" destOrd="0" presId="urn:microsoft.com/office/officeart/2005/8/layout/orgChart1"/>
    <dgm:cxn modelId="{8343A779-469F-42AC-95BE-F04CD4A202D3}" type="presParOf" srcId="{27E8791B-917D-4E51-89E4-DBD7D0A3A016}" destId="{58159CFF-AE9C-4FC3-AC19-AF0A7485A4A8}" srcOrd="0" destOrd="0" presId="urn:microsoft.com/office/officeart/2005/8/layout/orgChart1"/>
    <dgm:cxn modelId="{5C4B334D-3676-4FEB-8CEE-E0C1CC35FFF2}" type="presParOf" srcId="{58159CFF-AE9C-4FC3-AC19-AF0A7485A4A8}" destId="{9D28B0AE-A063-48B1-800A-17FA53734E3F}" srcOrd="0" destOrd="0" presId="urn:microsoft.com/office/officeart/2005/8/layout/orgChart1"/>
    <dgm:cxn modelId="{96D770BC-97B0-4CA5-A185-A8B292EEC92F}" type="presParOf" srcId="{58159CFF-AE9C-4FC3-AC19-AF0A7485A4A8}" destId="{A0E80A8F-066B-4556-8E23-3200BD7BAEF0}" srcOrd="1" destOrd="0" presId="urn:microsoft.com/office/officeart/2005/8/layout/orgChart1"/>
    <dgm:cxn modelId="{BC163A00-4C48-4C28-AE1B-53DF280C3FA8}" type="presParOf" srcId="{27E8791B-917D-4E51-89E4-DBD7D0A3A016}" destId="{CD74E593-B8E9-4464-A45A-ACE91B4F2CC6}" srcOrd="1" destOrd="0" presId="urn:microsoft.com/office/officeart/2005/8/layout/orgChart1"/>
    <dgm:cxn modelId="{D1B9F630-1C45-457C-9207-EB201EF9DBA4}" type="presParOf" srcId="{27E8791B-917D-4E51-89E4-DBD7D0A3A016}" destId="{29381E9B-B4A6-45AC-9FD9-9BD8DFCCFC12}" srcOrd="2" destOrd="0" presId="urn:microsoft.com/office/officeart/2005/8/layout/orgChart1"/>
    <dgm:cxn modelId="{6E3A7242-4E8B-4F0C-9A85-67C86967880A}" type="presParOf" srcId="{4D714DC0-DC4C-4A56-ADE0-33C83E0875B0}" destId="{F8AFDBEB-EA16-4997-9B96-9AEFA31880CF}" srcOrd="4" destOrd="0" presId="urn:microsoft.com/office/officeart/2005/8/layout/orgChart1"/>
    <dgm:cxn modelId="{3067C766-3911-4516-8BE7-152B358FFFFD}" type="presParOf" srcId="{4D714DC0-DC4C-4A56-ADE0-33C83E0875B0}" destId="{2614DD29-24CA-4408-A0D7-A0B3B247C4FD}" srcOrd="5" destOrd="0" presId="urn:microsoft.com/office/officeart/2005/8/layout/orgChart1"/>
    <dgm:cxn modelId="{CB42A7B8-EBAC-4C76-AA22-E853A3D8129B}" type="presParOf" srcId="{2614DD29-24CA-4408-A0D7-A0B3B247C4FD}" destId="{9BB5EED5-18CD-4672-AD6E-57D46D59B322}" srcOrd="0" destOrd="0" presId="urn:microsoft.com/office/officeart/2005/8/layout/orgChart1"/>
    <dgm:cxn modelId="{12071744-4CAD-4CD2-B2DF-6310A4BD64CA}" type="presParOf" srcId="{9BB5EED5-18CD-4672-AD6E-57D46D59B322}" destId="{6537C4D8-21D7-4BE9-8923-D8CEF3C48503}" srcOrd="0" destOrd="0" presId="urn:microsoft.com/office/officeart/2005/8/layout/orgChart1"/>
    <dgm:cxn modelId="{1A7CC7A6-99D8-4C26-9AE1-D16B4CEF6D8C}" type="presParOf" srcId="{9BB5EED5-18CD-4672-AD6E-57D46D59B322}" destId="{B66333C0-395D-472E-B3C5-2C49099511B6}" srcOrd="1" destOrd="0" presId="urn:microsoft.com/office/officeart/2005/8/layout/orgChart1"/>
    <dgm:cxn modelId="{950678EC-7346-487C-9BF9-BC3E4B452A8F}" type="presParOf" srcId="{2614DD29-24CA-4408-A0D7-A0B3B247C4FD}" destId="{1ABE0384-1EF6-4287-BBB3-03A0C6C9F5B0}" srcOrd="1" destOrd="0" presId="urn:microsoft.com/office/officeart/2005/8/layout/orgChart1"/>
    <dgm:cxn modelId="{FA94535D-BFD8-4E89-B822-8EB52F9F1A88}" type="presParOf" srcId="{2614DD29-24CA-4408-A0D7-A0B3B247C4FD}" destId="{35DC88C7-C4F3-4C99-A61B-4BB30A27D01C}" srcOrd="2" destOrd="0" presId="urn:microsoft.com/office/officeart/2005/8/layout/orgChart1"/>
    <dgm:cxn modelId="{43120DEE-4831-471A-BED7-0BA176957612}" type="presParOf" srcId="{4D714DC0-DC4C-4A56-ADE0-33C83E0875B0}" destId="{CC60B9EE-E36C-4478-A8E5-701B32732685}" srcOrd="6" destOrd="0" presId="urn:microsoft.com/office/officeart/2005/8/layout/orgChart1"/>
    <dgm:cxn modelId="{7E702FF3-E403-427F-A848-8CAB1C0DF158}" type="presParOf" srcId="{4D714DC0-DC4C-4A56-ADE0-33C83E0875B0}" destId="{0FA1CF16-82B2-4CC5-A7FA-1DB9077CE5C7}" srcOrd="7" destOrd="0" presId="urn:microsoft.com/office/officeart/2005/8/layout/orgChart1"/>
    <dgm:cxn modelId="{6B365C64-2AA1-4696-BC28-8074F9E713CC}" type="presParOf" srcId="{0FA1CF16-82B2-4CC5-A7FA-1DB9077CE5C7}" destId="{F884DE77-20FD-4852-AC31-82447016C7B4}" srcOrd="0" destOrd="0" presId="urn:microsoft.com/office/officeart/2005/8/layout/orgChart1"/>
    <dgm:cxn modelId="{2E7F519B-1714-4980-A072-BDB438AC5F37}" type="presParOf" srcId="{F884DE77-20FD-4852-AC31-82447016C7B4}" destId="{F1F9C01F-A9B2-4692-A13D-B99C4F256AE1}" srcOrd="0" destOrd="0" presId="urn:microsoft.com/office/officeart/2005/8/layout/orgChart1"/>
    <dgm:cxn modelId="{540F175A-100E-4D10-9C08-CF8ADEFDAC54}" type="presParOf" srcId="{F884DE77-20FD-4852-AC31-82447016C7B4}" destId="{C1873980-1DEC-456F-B6C6-D5263D033E6A}" srcOrd="1" destOrd="0" presId="urn:microsoft.com/office/officeart/2005/8/layout/orgChart1"/>
    <dgm:cxn modelId="{A07F21C1-3ED6-477F-A1CE-9982076AE8D6}" type="presParOf" srcId="{0FA1CF16-82B2-4CC5-A7FA-1DB9077CE5C7}" destId="{5EE81150-E516-4A4E-B0A9-1851D5BF3C9D}" srcOrd="1" destOrd="0" presId="urn:microsoft.com/office/officeart/2005/8/layout/orgChart1"/>
    <dgm:cxn modelId="{0E4C3BCC-6665-4464-A7C1-916B952DC912}" type="presParOf" srcId="{0FA1CF16-82B2-4CC5-A7FA-1DB9077CE5C7}" destId="{A34ED3F5-43F6-44C8-853C-81D17BA5299B}" srcOrd="2" destOrd="0" presId="urn:microsoft.com/office/officeart/2005/8/layout/orgChart1"/>
    <dgm:cxn modelId="{81478E68-8D27-402C-8D75-3EEBD9B2B9AB}" type="presParOf" srcId="{BF161BC7-99A2-4635-8958-6DFA49A5F75F}" destId="{2D6D34DA-BC35-470A-B51F-B3B80849C8B6}" srcOrd="2" destOrd="0" presId="urn:microsoft.com/office/officeart/2005/8/layout/orgChart1"/>
    <dgm:cxn modelId="{6DF4E9FB-62FE-4243-B6C4-22683ECF0C8B}" type="presParOf" srcId="{2D6D34DA-BC35-470A-B51F-B3B80849C8B6}" destId="{B9B29F79-369B-4A13-B806-D50097744253}" srcOrd="0" destOrd="0" presId="urn:microsoft.com/office/officeart/2005/8/layout/orgChart1"/>
    <dgm:cxn modelId="{67905843-9015-4D04-98D5-4ED08CD7373B}" type="presParOf" srcId="{2D6D34DA-BC35-470A-B51F-B3B80849C8B6}" destId="{8ED5F7E6-4ED4-4D68-B53C-77B3F82484AE}" srcOrd="1" destOrd="0" presId="urn:microsoft.com/office/officeart/2005/8/layout/orgChart1"/>
    <dgm:cxn modelId="{F57CF162-71DD-4952-9DB9-FBD12E6C4A37}" type="presParOf" srcId="{8ED5F7E6-4ED4-4D68-B53C-77B3F82484AE}" destId="{10F9FC93-317C-44E0-863C-0655618A5596}" srcOrd="0" destOrd="0" presId="urn:microsoft.com/office/officeart/2005/8/layout/orgChart1"/>
    <dgm:cxn modelId="{56924581-B32E-42CC-B9F7-525CAD666991}" type="presParOf" srcId="{10F9FC93-317C-44E0-863C-0655618A5596}" destId="{16A1131C-5EDF-45F2-ADA3-A205C988718F}" srcOrd="0" destOrd="0" presId="urn:microsoft.com/office/officeart/2005/8/layout/orgChart1"/>
    <dgm:cxn modelId="{B1DDB916-A7A1-4624-835A-9778DDB8D65D}" type="presParOf" srcId="{10F9FC93-317C-44E0-863C-0655618A5596}" destId="{76309E1F-58DD-48C1-A096-E612848AD546}" srcOrd="1" destOrd="0" presId="urn:microsoft.com/office/officeart/2005/8/layout/orgChart1"/>
    <dgm:cxn modelId="{49B97BE6-A048-40FB-A98D-9884ED85837A}" type="presParOf" srcId="{8ED5F7E6-4ED4-4D68-B53C-77B3F82484AE}" destId="{0C151370-7D42-4F91-969B-57B6D1D91E86}" srcOrd="1" destOrd="0" presId="urn:microsoft.com/office/officeart/2005/8/layout/orgChart1"/>
    <dgm:cxn modelId="{62D583E2-DF99-4F9E-B185-190A1F0F5612}" type="presParOf" srcId="{8ED5F7E6-4ED4-4D68-B53C-77B3F82484AE}" destId="{8A1AEB75-D1D6-415F-BB9D-0D2F65E8EB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B29F79-369B-4A13-B806-D50097744253}">
      <dsp:nvSpPr>
        <dsp:cNvPr id="0" name=""/>
        <dsp:cNvSpPr/>
      </dsp:nvSpPr>
      <dsp:spPr>
        <a:xfrm>
          <a:off x="2909896" y="871140"/>
          <a:ext cx="138103" cy="605023"/>
        </a:xfrm>
        <a:custGeom>
          <a:avLst/>
          <a:gdLst/>
          <a:ahLst/>
          <a:cxnLst/>
          <a:rect l="0" t="0" r="0" b="0"/>
          <a:pathLst>
            <a:path>
              <a:moveTo>
                <a:pt x="138103" y="0"/>
              </a:moveTo>
              <a:lnTo>
                <a:pt x="138103" y="605023"/>
              </a:lnTo>
              <a:lnTo>
                <a:pt x="0" y="605023"/>
              </a:lnTo>
            </a:path>
          </a:pathLst>
        </a:custGeom>
        <a:noFill/>
        <a:ln w="952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60B9EE-E36C-4478-A8E5-701B32732685}">
      <dsp:nvSpPr>
        <dsp:cNvPr id="0" name=""/>
        <dsp:cNvSpPr/>
      </dsp:nvSpPr>
      <dsp:spPr>
        <a:xfrm>
          <a:off x="3048000" y="871140"/>
          <a:ext cx="2387212" cy="1210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1943"/>
              </a:lnTo>
              <a:lnTo>
                <a:pt x="2387212" y="1071943"/>
              </a:lnTo>
              <a:lnTo>
                <a:pt x="2387212" y="1210047"/>
              </a:lnTo>
            </a:path>
          </a:pathLst>
        </a:custGeom>
        <a:noFill/>
        <a:ln w="952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FDBEB-EA16-4997-9B96-9AEFA31880CF}">
      <dsp:nvSpPr>
        <dsp:cNvPr id="0" name=""/>
        <dsp:cNvSpPr/>
      </dsp:nvSpPr>
      <dsp:spPr>
        <a:xfrm>
          <a:off x="3048000" y="871140"/>
          <a:ext cx="795737" cy="1210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1943"/>
              </a:lnTo>
              <a:lnTo>
                <a:pt x="795737" y="1071943"/>
              </a:lnTo>
              <a:lnTo>
                <a:pt x="795737" y="1210047"/>
              </a:lnTo>
            </a:path>
          </a:pathLst>
        </a:custGeom>
        <a:noFill/>
        <a:ln w="952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332176-A01F-4125-B014-B0CC3450A811}">
      <dsp:nvSpPr>
        <dsp:cNvPr id="0" name=""/>
        <dsp:cNvSpPr/>
      </dsp:nvSpPr>
      <dsp:spPr>
        <a:xfrm>
          <a:off x="2252262" y="871140"/>
          <a:ext cx="795737" cy="1210047"/>
        </a:xfrm>
        <a:custGeom>
          <a:avLst/>
          <a:gdLst/>
          <a:ahLst/>
          <a:cxnLst/>
          <a:rect l="0" t="0" r="0" b="0"/>
          <a:pathLst>
            <a:path>
              <a:moveTo>
                <a:pt x="795737" y="0"/>
              </a:moveTo>
              <a:lnTo>
                <a:pt x="795737" y="1071943"/>
              </a:lnTo>
              <a:lnTo>
                <a:pt x="0" y="1071943"/>
              </a:lnTo>
              <a:lnTo>
                <a:pt x="0" y="1210047"/>
              </a:lnTo>
            </a:path>
          </a:pathLst>
        </a:custGeom>
        <a:noFill/>
        <a:ln w="952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58FD4-50B6-4D1E-B285-04F1E2CC841B}">
      <dsp:nvSpPr>
        <dsp:cNvPr id="0" name=""/>
        <dsp:cNvSpPr/>
      </dsp:nvSpPr>
      <dsp:spPr>
        <a:xfrm>
          <a:off x="660787" y="871140"/>
          <a:ext cx="2387212" cy="1210047"/>
        </a:xfrm>
        <a:custGeom>
          <a:avLst/>
          <a:gdLst/>
          <a:ahLst/>
          <a:cxnLst/>
          <a:rect l="0" t="0" r="0" b="0"/>
          <a:pathLst>
            <a:path>
              <a:moveTo>
                <a:pt x="2387212" y="0"/>
              </a:moveTo>
              <a:lnTo>
                <a:pt x="2387212" y="1071943"/>
              </a:lnTo>
              <a:lnTo>
                <a:pt x="0" y="1071943"/>
              </a:lnTo>
              <a:lnTo>
                <a:pt x="0" y="1210047"/>
              </a:lnTo>
            </a:path>
          </a:pathLst>
        </a:custGeom>
        <a:noFill/>
        <a:ln w="952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057A2-051D-4624-BCB2-6267469AF96B}">
      <dsp:nvSpPr>
        <dsp:cNvPr id="0" name=""/>
        <dsp:cNvSpPr/>
      </dsp:nvSpPr>
      <dsp:spPr>
        <a:xfrm>
          <a:off x="2390365" y="213506"/>
          <a:ext cx="1315268" cy="65763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200" kern="1200" dirty="0" smtClean="0"/>
            <a:t>Managing Director Blagojevic Marko</a:t>
          </a:r>
          <a:endParaRPr lang="en-US" sz="1200" kern="1200" dirty="0"/>
        </a:p>
      </dsp:txBody>
      <dsp:txXfrm>
        <a:off x="2390365" y="213506"/>
        <a:ext cx="1315268" cy="657634"/>
      </dsp:txXfrm>
    </dsp:sp>
    <dsp:sp modelId="{D78A005D-44F7-4E8B-AA1B-0B3F4D480820}">
      <dsp:nvSpPr>
        <dsp:cNvPr id="0" name=""/>
        <dsp:cNvSpPr/>
      </dsp:nvSpPr>
      <dsp:spPr>
        <a:xfrm>
          <a:off x="3153" y="2081187"/>
          <a:ext cx="1315268" cy="657634"/>
        </a:xfrm>
        <a:prstGeom prst="rect">
          <a:avLst/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200" kern="1200" dirty="0" smtClean="0"/>
            <a:t>Production 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200" kern="1200" dirty="0" smtClean="0"/>
            <a:t>Manager  </a:t>
          </a:r>
          <a:r>
            <a:rPr lang="en-US" sz="1200" kern="1200" dirty="0" smtClean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Jevremovic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Dajana</a:t>
          </a:r>
          <a:endParaRPr lang="en-US" sz="1200" kern="1200" dirty="0"/>
        </a:p>
      </dsp:txBody>
      <dsp:txXfrm>
        <a:off x="3153" y="2081187"/>
        <a:ext cx="1315268" cy="657634"/>
      </dsp:txXfrm>
    </dsp:sp>
    <dsp:sp modelId="{9D28B0AE-A063-48B1-800A-17FA53734E3F}">
      <dsp:nvSpPr>
        <dsp:cNvPr id="0" name=""/>
        <dsp:cNvSpPr/>
      </dsp:nvSpPr>
      <dsp:spPr>
        <a:xfrm>
          <a:off x="1594628" y="2081187"/>
          <a:ext cx="1315268" cy="657634"/>
        </a:xfrm>
        <a:prstGeom prst="rect">
          <a:avLst/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200" kern="1200" dirty="0" smtClean="0"/>
            <a:t>Sales 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200" kern="1200" dirty="0" smtClean="0"/>
            <a:t>Manager 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Bjeloglav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Dusan</a:t>
          </a:r>
          <a:endParaRPr lang="en-US" sz="1200" kern="1200" dirty="0"/>
        </a:p>
      </dsp:txBody>
      <dsp:txXfrm>
        <a:off x="1594628" y="2081187"/>
        <a:ext cx="1315268" cy="657634"/>
      </dsp:txXfrm>
    </dsp:sp>
    <dsp:sp modelId="{6537C4D8-21D7-4BE9-8923-D8CEF3C48503}">
      <dsp:nvSpPr>
        <dsp:cNvPr id="0" name=""/>
        <dsp:cNvSpPr/>
      </dsp:nvSpPr>
      <dsp:spPr>
        <a:xfrm>
          <a:off x="3186103" y="2081187"/>
          <a:ext cx="1315268" cy="657634"/>
        </a:xfrm>
        <a:prstGeom prst="rect">
          <a:avLst/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200" kern="1200" dirty="0" smtClean="0"/>
            <a:t>Marketing 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200" kern="1200" dirty="0" smtClean="0"/>
            <a:t>Manager</a:t>
          </a:r>
          <a:r>
            <a:rPr lang="en-US" sz="1200" kern="1200" dirty="0" smtClean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Ungurjanovic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Milica</a:t>
          </a:r>
          <a:r>
            <a:rPr lang="sr-Latn-CS" sz="1200" kern="1200" dirty="0" smtClean="0"/>
            <a:t>      </a:t>
          </a:r>
          <a:endParaRPr lang="en-US" sz="1200" kern="1200" dirty="0"/>
        </a:p>
      </dsp:txBody>
      <dsp:txXfrm>
        <a:off x="3186103" y="2081187"/>
        <a:ext cx="1315268" cy="657634"/>
      </dsp:txXfrm>
    </dsp:sp>
    <dsp:sp modelId="{F1F9C01F-A9B2-4692-A13D-B99C4F256AE1}">
      <dsp:nvSpPr>
        <dsp:cNvPr id="0" name=""/>
        <dsp:cNvSpPr/>
      </dsp:nvSpPr>
      <dsp:spPr>
        <a:xfrm>
          <a:off x="4777578" y="2081187"/>
          <a:ext cx="1315268" cy="657634"/>
        </a:xfrm>
        <a:prstGeom prst="rect">
          <a:avLst/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200" kern="1200" dirty="0" smtClean="0"/>
            <a:t>Financial 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200" kern="1200" dirty="0" smtClean="0"/>
            <a:t>Manager 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Milojevic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Milena</a:t>
          </a:r>
          <a:endParaRPr lang="en-US" sz="1200" kern="1200" dirty="0"/>
        </a:p>
      </dsp:txBody>
      <dsp:txXfrm>
        <a:off x="4777578" y="2081187"/>
        <a:ext cx="1315268" cy="657634"/>
      </dsp:txXfrm>
    </dsp:sp>
    <dsp:sp modelId="{16A1131C-5EDF-45F2-ADA3-A205C988718F}">
      <dsp:nvSpPr>
        <dsp:cNvPr id="0" name=""/>
        <dsp:cNvSpPr/>
      </dsp:nvSpPr>
      <dsp:spPr>
        <a:xfrm>
          <a:off x="1594628" y="1147346"/>
          <a:ext cx="1315268" cy="65763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200" kern="1200" dirty="0" smtClean="0"/>
            <a:t>Assistant Director Bogicevic Veljko</a:t>
          </a:r>
          <a:endParaRPr lang="en-US" sz="1200" kern="1200" dirty="0"/>
        </a:p>
      </dsp:txBody>
      <dsp:txXfrm>
        <a:off x="1594628" y="1147346"/>
        <a:ext cx="1315268" cy="657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png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 descr="02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2564904"/>
            <a:ext cx="9144000" cy="595919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683568" y="908720"/>
            <a:ext cx="7632848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 smtClean="0">
                <a:solidFill>
                  <a:srgbClr val="00B050"/>
                </a:solidFill>
                <a:latin typeface="+mj-lt"/>
                <a:ea typeface="Arial"/>
                <a:cs typeface="Arial"/>
                <a:sym typeface="Arial"/>
              </a:rPr>
              <a:t>PF </a:t>
            </a:r>
            <a:r>
              <a:rPr lang="sr-Cyrl-CS" sz="6000" b="1" i="0" u="none" strike="noStrike" cap="none" dirty="0" smtClean="0">
                <a:solidFill>
                  <a:srgbClr val="00B050"/>
                </a:solidFill>
                <a:latin typeface="+mj-lt"/>
                <a:ea typeface="Arial"/>
                <a:cs typeface="Arial"/>
                <a:sym typeface="Arial"/>
              </a:rPr>
              <a:t>“</a:t>
            </a:r>
            <a:r>
              <a:rPr lang="en-US" sz="6000" b="1" i="0" u="none" strike="noStrike" cap="none" dirty="0" smtClean="0">
                <a:solidFill>
                  <a:srgbClr val="00B050"/>
                </a:solidFill>
                <a:latin typeface="+mj-lt"/>
                <a:ea typeface="Arial"/>
                <a:cs typeface="Arial"/>
                <a:sym typeface="Arial"/>
              </a:rPr>
              <a:t>EK         </a:t>
            </a:r>
            <a:r>
              <a:rPr lang="sr-Cyrl-CS" sz="6000" b="1" i="0" u="none" strike="noStrike" cap="none" dirty="0" smtClean="0">
                <a:solidFill>
                  <a:srgbClr val="00B05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6000" b="1" i="0" u="none" strike="noStrike" cap="none" dirty="0" smtClean="0">
                <a:solidFill>
                  <a:srgbClr val="00B05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6000" b="1" i="0" u="none" strike="noStrike" cap="none" dirty="0" err="1" smtClean="0">
                <a:solidFill>
                  <a:srgbClr val="00B050"/>
                </a:solidFill>
                <a:latin typeface="+mj-lt"/>
                <a:ea typeface="Arial"/>
                <a:cs typeface="Arial"/>
                <a:sym typeface="Arial"/>
              </a:rPr>
              <a:t>racija</a:t>
            </a:r>
            <a:r>
              <a:rPr lang="sr-Cyrl-CS" sz="6000" b="1" i="0" u="none" strike="noStrike" cap="none" dirty="0" smtClean="0">
                <a:solidFill>
                  <a:srgbClr val="00B050"/>
                </a:solidFill>
                <a:latin typeface="+mj-lt"/>
                <a:ea typeface="Arial"/>
                <a:cs typeface="Arial"/>
                <a:sym typeface="Arial"/>
              </a:rPr>
              <a:t>”</a:t>
            </a:r>
            <a:endParaRPr lang="en-US" sz="6000" b="1" i="0" u="none" strike="noStrike" cap="none" dirty="0" smtClean="0">
              <a:solidFill>
                <a:srgbClr val="00B05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sr-Cyrl-CS" sz="3200" dirty="0" smtClean="0">
              <a:solidFill>
                <a:srgbClr val="00B05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92D050"/>
                </a:solidFill>
              </a:rPr>
              <a:t>Making  decorative objects from </a:t>
            </a:r>
            <a:r>
              <a:rPr lang="sr-Latn-CS" sz="3200" b="1" dirty="0" smtClean="0">
                <a:solidFill>
                  <a:srgbClr val="92D050"/>
                </a:solidFill>
              </a:rPr>
              <a:t>recycled </a:t>
            </a:r>
            <a:r>
              <a:rPr lang="en-US" sz="3200" b="1" dirty="0" smtClean="0">
                <a:solidFill>
                  <a:srgbClr val="92D050"/>
                </a:solidFill>
              </a:rPr>
              <a:t>materials</a:t>
            </a:r>
            <a:endParaRPr lang="sr-Cyrl-CS" sz="3200" b="1" dirty="0" smtClean="0">
              <a:solidFill>
                <a:srgbClr val="92D05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sr-Cyrl-CS" sz="3200" b="0" i="0" u="none" strike="noStrike" cap="none" dirty="0" smtClean="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3200" dirty="0" smtClean="0">
                <a:solidFill>
                  <a:srgbClr val="92D050"/>
                </a:solidFill>
              </a:rPr>
              <a:t>Ekonom</a:t>
            </a:r>
            <a:r>
              <a:rPr lang="en-US" sz="3200" dirty="0" err="1" smtClean="0">
                <a:solidFill>
                  <a:srgbClr val="92D050"/>
                </a:solidFill>
              </a:rPr>
              <a:t>ic</a:t>
            </a:r>
            <a:r>
              <a:rPr lang="en-US" sz="3200" dirty="0" smtClean="0">
                <a:solidFill>
                  <a:srgbClr val="92D050"/>
                </a:solidFill>
              </a:rPr>
              <a:t> and trade school</a:t>
            </a:r>
            <a:r>
              <a:rPr lang="sr-Latn-CS" sz="3200" dirty="0" smtClean="0">
                <a:solidFill>
                  <a:srgbClr val="92D050"/>
                </a:solidFill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3200" b="0" i="0" u="none" strike="noStrike" cap="none" dirty="0" smtClean="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Pozarevac, Serbia</a:t>
            </a:r>
            <a:endParaRPr sz="3200" b="0" i="0" u="none" strike="noStrike" cap="none" dirty="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Ekoracija bez pozadi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692696"/>
            <a:ext cx="1622152" cy="1402331"/>
          </a:xfrm>
          <a:prstGeom prst="rect">
            <a:avLst/>
          </a:prstGeom>
        </p:spPr>
      </p:pic>
      <p:pic>
        <p:nvPicPr>
          <p:cNvPr id="6" name="Google Shape;88;p13" descr="02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98804"/>
            <a:ext cx="9144000" cy="5959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29"/>
          <p:cNvGrpSpPr/>
          <p:nvPr/>
        </p:nvGrpSpPr>
        <p:grpSpPr>
          <a:xfrm>
            <a:off x="788988" y="831850"/>
            <a:ext cx="7566025" cy="6026150"/>
            <a:chOff x="788988" y="831850"/>
            <a:chExt cx="7566025" cy="5194300"/>
          </a:xfrm>
        </p:grpSpPr>
        <p:sp>
          <p:nvSpPr>
            <p:cNvPr id="280" name="Google Shape;280;p29"/>
            <p:cNvSpPr/>
            <p:nvPr/>
          </p:nvSpPr>
          <p:spPr>
            <a:xfrm>
              <a:off x="846138" y="889000"/>
              <a:ext cx="7451725" cy="5080000"/>
            </a:xfrm>
            <a:prstGeom prst="rect">
              <a:avLst/>
            </a:prstGeom>
            <a:solidFill>
              <a:srgbClr val="6DAA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788988" y="831850"/>
              <a:ext cx="7566025" cy="519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6" y="0"/>
                  </a:moveTo>
                  <a:lnTo>
                    <a:pt x="119093" y="0"/>
                  </a:lnTo>
                  <a:lnTo>
                    <a:pt x="120000" y="0"/>
                  </a:lnTo>
                  <a:lnTo>
                    <a:pt x="120000" y="1320"/>
                  </a:lnTo>
                  <a:lnTo>
                    <a:pt x="120000" y="118679"/>
                  </a:lnTo>
                  <a:lnTo>
                    <a:pt x="120000" y="120000"/>
                  </a:lnTo>
                  <a:lnTo>
                    <a:pt x="119093" y="120000"/>
                  </a:lnTo>
                  <a:lnTo>
                    <a:pt x="906" y="120000"/>
                  </a:lnTo>
                  <a:lnTo>
                    <a:pt x="0" y="120000"/>
                  </a:lnTo>
                  <a:lnTo>
                    <a:pt x="0" y="118679"/>
                  </a:lnTo>
                  <a:lnTo>
                    <a:pt x="0" y="1320"/>
                  </a:lnTo>
                  <a:lnTo>
                    <a:pt x="0" y="0"/>
                  </a:lnTo>
                  <a:lnTo>
                    <a:pt x="906" y="0"/>
                  </a:lnTo>
                  <a:lnTo>
                    <a:pt x="906" y="0"/>
                  </a:lnTo>
                  <a:close/>
                  <a:moveTo>
                    <a:pt x="118111" y="2750"/>
                  </a:moveTo>
                  <a:lnTo>
                    <a:pt x="1838" y="2750"/>
                  </a:lnTo>
                  <a:lnTo>
                    <a:pt x="1838" y="117322"/>
                  </a:lnTo>
                  <a:lnTo>
                    <a:pt x="118111" y="117322"/>
                  </a:lnTo>
                  <a:lnTo>
                    <a:pt x="118111" y="2750"/>
                  </a:lnTo>
                  <a:close/>
                </a:path>
              </a:pathLst>
            </a:custGeom>
            <a:solidFill>
              <a:srgbClr val="4A711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2" name="Google Shape;282;p29" descr="02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98804"/>
            <a:ext cx="9201150" cy="5959196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9"/>
          <p:cNvSpPr/>
          <p:nvPr/>
        </p:nvSpPr>
        <p:spPr>
          <a:xfrm>
            <a:off x="971600" y="1052736"/>
            <a:ext cx="5040560" cy="702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44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Financial result </a:t>
            </a:r>
            <a:endParaRPr sz="4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 descr="fin plan 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1052736"/>
            <a:ext cx="1872208" cy="942028"/>
          </a:xfrm>
          <a:prstGeom prst="rect">
            <a:avLst/>
          </a:prstGeom>
          <a:effectLst>
            <a:softEdge rad="31750"/>
          </a:effectLst>
        </p:spPr>
      </p:pic>
      <p:graphicFrame>
        <p:nvGraphicFramePr>
          <p:cNvPr id="284" name="Google Shape;284;p29"/>
          <p:cNvGraphicFramePr/>
          <p:nvPr/>
        </p:nvGraphicFramePr>
        <p:xfrm>
          <a:off x="1907704" y="1988840"/>
          <a:ext cx="5400599" cy="3814983"/>
        </p:xfrm>
        <a:graphic>
          <a:graphicData uri="http://schemas.openxmlformats.org/drawingml/2006/table">
            <a:tbl>
              <a:tblPr firstRow="1" firstCol="1" bandRow="1">
                <a:noFill/>
                <a:tableStyleId>{B07277C3-CE31-4B17-B35D-4FC4B19F204B}</a:tableStyleId>
              </a:tblPr>
              <a:tblGrid>
                <a:gridCol w="977904"/>
                <a:gridCol w="884539"/>
                <a:gridCol w="884539"/>
                <a:gridCol w="884539"/>
                <a:gridCol w="884539"/>
                <a:gridCol w="884539"/>
              </a:tblGrid>
              <a:tr h="94187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400" b="0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60950" marB="609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600" cap="none" dirty="0" smtClean="0">
                          <a:solidFill>
                            <a:schemeClr val="lt1"/>
                          </a:solidFill>
                        </a:rPr>
                        <a:t>Sales for a</a:t>
                      </a:r>
                      <a:r>
                        <a:rPr lang="sr-Latn-CS" sz="1600" cap="none" baseline="0" dirty="0" smtClean="0">
                          <a:solidFill>
                            <a:schemeClr val="lt1"/>
                          </a:solidFill>
                        </a:rPr>
                        <a:t> month</a:t>
                      </a:r>
                      <a:r>
                        <a:rPr lang="sr-Latn-CS" sz="1600" cap="none" dirty="0" smtClean="0">
                          <a:solidFill>
                            <a:schemeClr val="lt1"/>
                          </a:solidFill>
                        </a:rPr>
                        <a:t> (ps)</a:t>
                      </a:r>
                      <a:endParaRPr sz="1600" b="0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60950" marB="609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600" b="1" cap="none" dirty="0" smtClean="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  <a:sym typeface="Arial"/>
                        </a:rPr>
                        <a:t>Price</a:t>
                      </a:r>
                      <a:r>
                        <a:rPr lang="sr-Latn-CS" sz="1600" b="1" cap="none" baseline="0" dirty="0" smtClean="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  <a:sym typeface="Arial"/>
                        </a:rPr>
                        <a:t> per  piece (€)</a:t>
                      </a:r>
                      <a:endParaRPr sz="1600" b="0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60950" marB="609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600" cap="none" dirty="0" smtClean="0">
                          <a:solidFill>
                            <a:schemeClr val="lt1"/>
                          </a:solidFill>
                        </a:rPr>
                        <a:t>REVENUE for a month</a:t>
                      </a:r>
                      <a:endParaRPr sz="1600" b="0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60950" marB="609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600" cap="none" dirty="0" smtClean="0">
                          <a:solidFill>
                            <a:schemeClr val="lt1"/>
                          </a:solidFill>
                        </a:rPr>
                        <a:t>COSTS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600" cap="none" dirty="0" smtClean="0">
                          <a:solidFill>
                            <a:schemeClr val="lt1"/>
                          </a:solidFill>
                        </a:rPr>
                        <a:t>for a month</a:t>
                      </a:r>
                      <a:endParaRPr sz="1600" b="0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60950" marB="609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600" b="1" cap="none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Arial"/>
                          <a:cs typeface="Arial"/>
                          <a:sym typeface="Arial"/>
                        </a:rPr>
                        <a:t>PROFIT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600" b="1" cap="none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sr-Latn-CS" sz="1600" b="1" cap="none" baseline="0" dirty="0" smtClean="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  <a:sym typeface="Arial"/>
                        </a:rPr>
                        <a:t>€)</a:t>
                      </a:r>
                      <a:endParaRPr lang="sr-Latn-CS" sz="1600" b="0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60950" marB="60950" anchor="ctr"/>
                </a:tc>
              </a:tr>
              <a:tr h="574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600" dirty="0" smtClean="0">
                          <a:solidFill>
                            <a:schemeClr val="lt1"/>
                          </a:solidFill>
                        </a:rPr>
                        <a:t>BASKETS</a:t>
                      </a:r>
                      <a:endParaRPr sz="1600" b="0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60950" marB="609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dirty="0" smtClean="0">
                          <a:solidFill>
                            <a:schemeClr val="lt1"/>
                          </a:solidFill>
                        </a:rPr>
                        <a:t>20</a:t>
                      </a:r>
                      <a:endParaRPr sz="1400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60950" marB="609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>
                          <a:solidFill>
                            <a:schemeClr val="lt1"/>
                          </a:solidFill>
                        </a:rPr>
                        <a:t>3</a:t>
                      </a:r>
                      <a:r>
                        <a:rPr lang="sr-Latn-CS" sz="1400" dirty="0" smtClean="0">
                          <a:solidFill>
                            <a:schemeClr val="lt1"/>
                          </a:solidFill>
                        </a:rPr>
                        <a:t>,00</a:t>
                      </a:r>
                      <a:endParaRPr sz="1400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60950" marB="609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dirty="0" smtClean="0">
                          <a:solidFill>
                            <a:schemeClr val="lt1"/>
                          </a:solidFill>
                        </a:rPr>
                        <a:t>60</a:t>
                      </a:r>
                      <a:r>
                        <a:rPr lang="en-US" sz="1400" dirty="0" smtClean="0">
                          <a:solidFill>
                            <a:schemeClr val="lt1"/>
                          </a:solidFill>
                        </a:rPr>
                        <a:t>,00</a:t>
                      </a:r>
                      <a:endParaRPr sz="1400" b="0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60950" marB="609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dirty="0" smtClean="0">
                          <a:solidFill>
                            <a:schemeClr val="lt1"/>
                          </a:solidFill>
                        </a:rPr>
                        <a:t>5,00</a:t>
                      </a:r>
                      <a:endParaRPr sz="1400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60950" marB="609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dirty="0" smtClean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400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60950" marB="60950" anchor="ctr"/>
                </a:tc>
              </a:tr>
              <a:tr h="574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600" dirty="0" smtClean="0">
                          <a:solidFill>
                            <a:schemeClr val="lt1"/>
                          </a:solidFill>
                        </a:rPr>
                        <a:t>FRAMES</a:t>
                      </a:r>
                      <a:endParaRPr sz="1600" b="0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60950" marB="609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dirty="0" smtClean="0">
                          <a:solidFill>
                            <a:schemeClr val="lt1"/>
                          </a:solidFill>
                        </a:rPr>
                        <a:t>30</a:t>
                      </a:r>
                      <a:endParaRPr sz="1400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60950" marB="609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i="0" dirty="0" smtClean="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  <a:sym typeface="Arial"/>
                        </a:rPr>
                        <a:t>5,00</a:t>
                      </a:r>
                      <a:endParaRPr sz="1400" i="1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60950" marB="609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dirty="0" smtClean="0">
                          <a:solidFill>
                            <a:schemeClr val="lt1"/>
                          </a:solidFill>
                        </a:rPr>
                        <a:t>150,00</a:t>
                      </a:r>
                      <a:endParaRPr sz="1400" b="0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60950" marB="609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dirty="0" smtClean="0">
                          <a:solidFill>
                            <a:schemeClr val="lt1"/>
                          </a:solidFill>
                        </a:rPr>
                        <a:t>5,00</a:t>
                      </a:r>
                      <a:endParaRPr sz="1400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60950" marB="609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dirty="0" smtClean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400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60950" marB="60950" anchor="ctr"/>
                </a:tc>
              </a:tr>
              <a:tr h="574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600" dirty="0" smtClean="0">
                          <a:solidFill>
                            <a:schemeClr val="lt1"/>
                          </a:solidFill>
                        </a:rPr>
                        <a:t>WATCHES</a:t>
                      </a:r>
                      <a:endParaRPr sz="1600" b="0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60950" marB="609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dirty="0" smtClean="0">
                          <a:solidFill>
                            <a:schemeClr val="lt1"/>
                          </a:solidFill>
                        </a:rPr>
                        <a:t>5</a:t>
                      </a:r>
                      <a:endParaRPr sz="1400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60950" marB="609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dirty="0" smtClean="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  <a:sym typeface="Arial"/>
                        </a:rPr>
                        <a:t>7,00</a:t>
                      </a:r>
                      <a:endParaRPr sz="1400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60950" marB="609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dirty="0" smtClean="0">
                          <a:solidFill>
                            <a:schemeClr val="lt1"/>
                          </a:solidFill>
                        </a:rPr>
                        <a:t>35,00</a:t>
                      </a:r>
                      <a:endParaRPr sz="1400" b="0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60950" marB="609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dirty="0" smtClean="0">
                          <a:solidFill>
                            <a:schemeClr val="lt1"/>
                          </a:solidFill>
                        </a:rPr>
                        <a:t>10,00</a:t>
                      </a:r>
                      <a:endParaRPr sz="1400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60950" marB="609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dirty="0" smtClean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400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60950" marB="60950" anchor="ctr"/>
                </a:tc>
              </a:tr>
              <a:tr h="5746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r-Latn-CS" sz="1600" dirty="0" smtClean="0">
                          <a:solidFill>
                            <a:schemeClr val="lt1"/>
                          </a:solidFill>
                          <a:latin typeface="Calibri" pitchFamily="34" charset="0"/>
                        </a:rPr>
                        <a:t>LAMPS</a:t>
                      </a:r>
                      <a:endParaRPr lang="sr-Latn-CS" sz="1600" b="0" dirty="0" smtClean="0">
                        <a:solidFill>
                          <a:schemeClr val="lt1"/>
                        </a:solidFill>
                        <a:latin typeface="Calibri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60950" marB="609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dirty="0">
                        <a:solidFill>
                          <a:schemeClr val="lt1"/>
                        </a:solidFill>
                        <a:latin typeface="Calibri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60950" marB="609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Arial"/>
                          <a:cs typeface="Arial"/>
                          <a:sym typeface="Arial"/>
                        </a:rPr>
                        <a:t>10,00</a:t>
                      </a:r>
                      <a:endParaRPr sz="1400" dirty="0">
                        <a:solidFill>
                          <a:schemeClr val="lt1"/>
                        </a:solidFill>
                        <a:latin typeface="Calibri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60950" marB="609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b="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Arial"/>
                          <a:cs typeface="Arial"/>
                          <a:sym typeface="Arial"/>
                        </a:rPr>
                        <a:t>100,00</a:t>
                      </a:r>
                      <a:endParaRPr sz="1400" b="0" dirty="0">
                        <a:solidFill>
                          <a:schemeClr val="lt1"/>
                        </a:solidFill>
                        <a:latin typeface="Calibri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60950" marB="609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Arial"/>
                          <a:cs typeface="Arial"/>
                          <a:sym typeface="Arial"/>
                        </a:rPr>
                        <a:t>10,00</a:t>
                      </a:r>
                      <a:endParaRPr sz="1400" dirty="0">
                        <a:solidFill>
                          <a:schemeClr val="lt1"/>
                        </a:solidFill>
                        <a:latin typeface="Calibri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60950" marB="609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400" dirty="0">
                        <a:solidFill>
                          <a:schemeClr val="lt1"/>
                        </a:solidFill>
                        <a:latin typeface="Calibri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60950" marB="60950" anchor="ctr"/>
                </a:tc>
              </a:tr>
              <a:tr h="574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600" b="1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Arial"/>
                          <a:cs typeface="Arial"/>
                          <a:sym typeface="Arial"/>
                        </a:rPr>
                        <a:t>TOTAL:</a:t>
                      </a:r>
                      <a:endParaRPr sz="1600" b="1" dirty="0">
                        <a:solidFill>
                          <a:schemeClr val="lt1"/>
                        </a:solidFill>
                        <a:latin typeface="Calibri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60950" marB="609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dirty="0" smtClean="0">
                          <a:solidFill>
                            <a:schemeClr val="lt1"/>
                          </a:solidFill>
                          <a:latin typeface="Calibri" pitchFamily="34" charset="0"/>
                        </a:rPr>
                        <a:t>-</a:t>
                      </a:r>
                      <a:endParaRPr sz="1400" dirty="0">
                        <a:solidFill>
                          <a:schemeClr val="lt1"/>
                        </a:solidFill>
                        <a:latin typeface="Calibri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60950" marB="609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400" dirty="0">
                        <a:solidFill>
                          <a:schemeClr val="lt1"/>
                        </a:solidFill>
                        <a:latin typeface="Calibri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60950" marB="609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dirty="0" smtClean="0">
                          <a:solidFill>
                            <a:schemeClr val="lt1"/>
                          </a:solidFill>
                          <a:latin typeface="Calibri" pitchFamily="34" charset="0"/>
                        </a:rPr>
                        <a:t>345,00</a:t>
                      </a:r>
                      <a:endParaRPr sz="1400" b="0" dirty="0">
                        <a:solidFill>
                          <a:schemeClr val="lt1"/>
                        </a:solidFill>
                        <a:latin typeface="Calibri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60950" marB="609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dirty="0" smtClean="0">
                          <a:solidFill>
                            <a:schemeClr val="lt1"/>
                          </a:solidFill>
                          <a:latin typeface="Calibri" pitchFamily="34" charset="0"/>
                        </a:rPr>
                        <a:t>30,00</a:t>
                      </a:r>
                      <a:endParaRPr sz="1400" dirty="0">
                        <a:solidFill>
                          <a:schemeClr val="lt1"/>
                        </a:solidFill>
                        <a:latin typeface="Calibri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60950" marB="609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Arial"/>
                          <a:cs typeface="Arial"/>
                          <a:sym typeface="Arial"/>
                        </a:rPr>
                        <a:t>315,00</a:t>
                      </a:r>
                      <a:endParaRPr sz="1400" dirty="0">
                        <a:solidFill>
                          <a:schemeClr val="lt1"/>
                        </a:solidFill>
                        <a:latin typeface="Calibri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60950" marB="609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 descr="01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455" y="-555659"/>
            <a:ext cx="8282993" cy="823313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/>
          <p:nvPr/>
        </p:nvSpPr>
        <p:spPr>
          <a:xfrm>
            <a:off x="1714480" y="571480"/>
            <a:ext cx="5715040" cy="571504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25400" cap="flat" cmpd="sng">
            <a:solidFill>
              <a:srgbClr val="4A71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1685904" y="4048788"/>
            <a:ext cx="576742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</a:t>
            </a:r>
            <a:endParaRPr sz="5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1685904" y="2378042"/>
            <a:ext cx="5767428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BIG</a:t>
            </a:r>
            <a:endParaRPr sz="13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2411760" y="5157192"/>
            <a:ext cx="457203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4400" b="1" dirty="0" smtClean="0">
                <a:solidFill>
                  <a:schemeClr val="bg1"/>
                </a:solidFill>
              </a:rPr>
              <a:t>Thanks!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21" name="Google Shape;121;p16"/>
          <p:cNvSpPr/>
          <p:nvPr/>
        </p:nvSpPr>
        <p:spPr>
          <a:xfrm>
            <a:off x="2483768" y="1268760"/>
            <a:ext cx="4135441" cy="544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5816" y="2420888"/>
            <a:ext cx="3462585" cy="2596707"/>
          </a:xfrm>
          <a:prstGeom prst="rect">
            <a:avLst/>
          </a:prstGeom>
          <a:solidFill>
            <a:srgbClr val="FFFFFF"/>
          </a:solidFill>
          <a:ln w="76320" cap="flat">
            <a:solidFill>
              <a:srgbClr val="92D050"/>
            </a:solidFill>
            <a:miter lim="800000"/>
            <a:headEnd/>
            <a:tailEnd/>
          </a:ln>
          <a:effectLst/>
        </p:spPr>
      </p:pic>
      <p:sp>
        <p:nvSpPr>
          <p:cNvPr id="9" name="Google Shape;120;p16"/>
          <p:cNvSpPr/>
          <p:nvPr/>
        </p:nvSpPr>
        <p:spPr>
          <a:xfrm>
            <a:off x="2339752" y="1124744"/>
            <a:ext cx="457203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sr-Latn-CS" sz="3600" b="1" dirty="0" smtClean="0">
                <a:solidFill>
                  <a:schemeClr val="bg1"/>
                </a:solidFill>
              </a:rPr>
              <a:t>For better nation</a:t>
            </a:r>
          </a:p>
          <a:p>
            <a:pPr lvl="0" algn="ctr"/>
            <a:r>
              <a:rPr lang="sr-Latn-CS" sz="3600" b="1" dirty="0" smtClean="0">
                <a:solidFill>
                  <a:schemeClr val="bg1"/>
                </a:solidFill>
              </a:rPr>
              <a:t> chose ECOration</a:t>
            </a:r>
            <a:r>
              <a:rPr lang="en-US" sz="3600" b="1" dirty="0" smtClean="0">
                <a:solidFill>
                  <a:schemeClr val="bg1"/>
                </a:solidFill>
              </a:rPr>
              <a:t>!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4800" b="1" dirty="0" smtClean="0">
                <a:latin typeface="+mj-lt"/>
              </a:rPr>
              <a:t>Who we are?</a:t>
            </a:r>
            <a:endParaRPr lang="en-US" sz="4800" b="1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2792" cy="3484984"/>
          </a:xfrm>
        </p:spPr>
        <p:txBody>
          <a:bodyPr/>
          <a:lstStyle/>
          <a:p>
            <a:r>
              <a:rPr lang="sr-Latn-CS" dirty="0" smtClean="0"/>
              <a:t>Student company date of establishment: january 2018. </a:t>
            </a:r>
          </a:p>
          <a:p>
            <a:r>
              <a:rPr lang="en-US" dirty="0" smtClean="0">
                <a:solidFill>
                  <a:schemeClr val="tx1"/>
                </a:solidFill>
                <a:ea typeface="Microsoft YaHei" charset="0"/>
                <a:cs typeface="Microsoft YaHei" charset="0"/>
              </a:rPr>
              <a:t>The main products are made from  the newspapers </a:t>
            </a:r>
            <a:r>
              <a:rPr lang="en-US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           </a:t>
            </a:r>
            <a:r>
              <a:rPr lang="en-US" dirty="0" smtClean="0">
                <a:solidFill>
                  <a:schemeClr val="tx1"/>
                </a:solidFill>
                <a:ea typeface="Microsoft YaHei" charset="0"/>
                <a:cs typeface="Microsoft YaHei" charset="0"/>
              </a:rPr>
              <a:t>         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a typeface="Microsoft YaHei" charset="0"/>
                <a:cs typeface="Microsoft YaHei" charset="0"/>
              </a:rPr>
              <a:t>l</a:t>
            </a:r>
            <a:r>
              <a:rPr lang="en-US" dirty="0" smtClean="0">
                <a:solidFill>
                  <a:schemeClr val="tx1"/>
                </a:solidFill>
                <a:ea typeface="Microsoft YaHei" charset="0"/>
                <a:cs typeface="Microsoft YaHei" charset="0"/>
              </a:rPr>
              <a:t>          </a:t>
            </a:r>
            <a:r>
              <a:rPr lang="en-US" dirty="0" err="1" smtClean="0">
                <a:solidFill>
                  <a:schemeClr val="tx1"/>
                </a:solidFill>
                <a:ea typeface="Microsoft YaHei" charset="0"/>
                <a:cs typeface="Microsoft YaHei" charset="0"/>
              </a:rPr>
              <a:t>li</a:t>
            </a:r>
            <a:r>
              <a:rPr lang="sr-Latn-CS" dirty="0" smtClean="0">
                <a:solidFill>
                  <a:schemeClr val="tx1"/>
                </a:solidFill>
                <a:ea typeface="Microsoft YaHei" charset="0"/>
                <a:cs typeface="Microsoft YaHei" charset="0"/>
              </a:rPr>
              <a:t>ke  baskets, frames, </a:t>
            </a:r>
            <a:r>
              <a:rPr lang="en-US" dirty="0" smtClean="0">
                <a:solidFill>
                  <a:schemeClr val="tx1"/>
                </a:solidFill>
                <a:ea typeface="Microsoft YaHei" charset="0"/>
                <a:cs typeface="Microsoft YaHei" charset="0"/>
              </a:rPr>
              <a:t>              </a:t>
            </a:r>
            <a:r>
              <a:rPr lang="sr-Latn-C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a typeface="Microsoft YaHei" charset="0"/>
                <a:cs typeface="Microsoft YaHei" charset="0"/>
              </a:rPr>
              <a:t>w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a typeface="Microsoft YaHei" charset="0"/>
                <a:cs typeface="Microsoft YaHei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Microsoft YaHei" charset="0"/>
                <a:cs typeface="Microsoft YaHei" charset="0"/>
              </a:rPr>
              <a:t>       w</a:t>
            </a:r>
            <a:r>
              <a:rPr lang="sr-Latn-CS" dirty="0" smtClean="0">
                <a:solidFill>
                  <a:schemeClr val="tx1"/>
                </a:solidFill>
                <a:ea typeface="Microsoft YaHei" charset="0"/>
                <a:cs typeface="Microsoft YaHei" charset="0"/>
              </a:rPr>
              <a:t>all clocks, lamps...</a:t>
            </a:r>
            <a:endParaRPr lang="sr-Latn-CS" dirty="0" smtClean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648200" y="1600200"/>
            <a:ext cx="4038600" cy="3989040"/>
          </a:xfrm>
        </p:spPr>
        <p:txBody>
          <a:bodyPr/>
          <a:lstStyle/>
          <a:p>
            <a:pPr algn="ctr"/>
            <a:r>
              <a:rPr lang="sr-Latn-CS" b="1" dirty="0" smtClean="0">
                <a:solidFill>
                  <a:schemeClr val="accent4">
                    <a:lumMod val="75000"/>
                  </a:schemeClr>
                </a:solidFill>
              </a:rPr>
              <a:t>To save the nature don’t throw  the paper</a:t>
            </a:r>
          </a:p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056" y="3068960"/>
            <a:ext cx="3439643" cy="2263974"/>
          </a:xfrm>
          <a:prstGeom prst="rect">
            <a:avLst/>
          </a:prstGeom>
          <a:noFill/>
          <a:ln w="127080" cap="flat">
            <a:solidFill>
              <a:srgbClr val="92D050"/>
            </a:solidFill>
            <a:round/>
            <a:headEnd/>
            <a:tailEnd/>
          </a:ln>
          <a:effectLst/>
        </p:spPr>
      </p:pic>
      <p:pic>
        <p:nvPicPr>
          <p:cNvPr id="20" name="Google Shape;88;p13" descr="02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98804"/>
            <a:ext cx="9144000" cy="5959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4800" b="1" dirty="0" smtClean="0">
                <a:latin typeface="+mj-lt"/>
              </a:rPr>
              <a:t>Wh</a:t>
            </a:r>
            <a:r>
              <a:rPr lang="sr-Cyrl-CS" sz="4800" b="1" dirty="0" smtClean="0">
                <a:latin typeface="+mj-lt"/>
              </a:rPr>
              <a:t>е</a:t>
            </a:r>
            <a:r>
              <a:rPr lang="sr-Latn-CS" sz="4800" b="1" dirty="0" smtClean="0">
                <a:latin typeface="+mj-lt"/>
              </a:rPr>
              <a:t>re  are we ?</a:t>
            </a:r>
            <a:endParaRPr lang="en-US" sz="4800" b="1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690864" cy="3412976"/>
          </a:xfrm>
        </p:spPr>
        <p:txBody>
          <a:bodyPr/>
          <a:lstStyle/>
          <a:p>
            <a:r>
              <a:rPr lang="sr-Latn-CS" dirty="0" smtClean="0"/>
              <a:t>Pozrevac  - 80km  from capital city Belgrade</a:t>
            </a:r>
            <a:r>
              <a:rPr lang="en-US" dirty="0" smtClean="0"/>
              <a:t> of Serbia</a:t>
            </a:r>
            <a:endParaRPr lang="sr-Latn-CS" dirty="0" smtClean="0"/>
          </a:p>
          <a:p>
            <a:r>
              <a:rPr lang="sr-Latn-CS" dirty="0" smtClean="0">
                <a:solidFill>
                  <a:schemeClr val="tx1"/>
                </a:solidFill>
                <a:ea typeface="Microsoft YaHei" charset="0"/>
                <a:cs typeface="Microsoft YaHei" charset="0"/>
              </a:rPr>
              <a:t>Pozarevac  - the capital of the Branicevo district</a:t>
            </a:r>
          </a:p>
          <a:p>
            <a:r>
              <a:rPr lang="sr-Latn-CS" dirty="0" smtClean="0">
                <a:solidFill>
                  <a:schemeClr val="tx1"/>
                </a:solidFill>
              </a:rPr>
              <a:t>Ekonomic and trade schools in 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sr-Latn-CS" dirty="0" smtClean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           P</a:t>
            </a:r>
            <a:r>
              <a:rPr lang="sr-Latn-CS" dirty="0" smtClean="0">
                <a:solidFill>
                  <a:schemeClr val="tx1"/>
                </a:solidFill>
              </a:rPr>
              <a:t>ozarevac, address: Jovan </a:t>
            </a:r>
            <a:r>
              <a:rPr lang="sr-Latn-CS" dirty="0" smtClean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           S</a:t>
            </a:r>
            <a:r>
              <a:rPr lang="sr-Latn-CS" dirty="0" smtClean="0">
                <a:solidFill>
                  <a:schemeClr val="tx1"/>
                </a:solidFill>
              </a:rPr>
              <a:t>erbanovic 6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smtClean="0">
                <a:solidFill>
                  <a:schemeClr val="tx1"/>
                </a:solidFill>
              </a:rPr>
              <a:t>Pozarevac</a:t>
            </a:r>
            <a:endParaRPr lang="sr-Latn-CS" dirty="0" smtClean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292080" y="1412776"/>
            <a:ext cx="2880320" cy="4104456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088" y="1484784"/>
            <a:ext cx="2808312" cy="3888432"/>
          </a:xfrm>
          <a:prstGeom prst="rect">
            <a:avLst/>
          </a:prstGeom>
          <a:noFill/>
          <a:ln w="127080" cap="flat">
            <a:solidFill>
              <a:srgbClr val="92D050"/>
            </a:solidFill>
            <a:round/>
            <a:headEnd/>
            <a:tailEnd/>
          </a:ln>
          <a:effectLst/>
        </p:spPr>
      </p:pic>
      <p:pic>
        <p:nvPicPr>
          <p:cNvPr id="20" name="Google Shape;88;p13" descr="02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98804"/>
            <a:ext cx="9144000" cy="595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p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1484784"/>
            <a:ext cx="2808312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18"/>
          <p:cNvGrpSpPr/>
          <p:nvPr/>
        </p:nvGrpSpPr>
        <p:grpSpPr>
          <a:xfrm>
            <a:off x="788988" y="831850"/>
            <a:ext cx="7566025" cy="6026150"/>
            <a:chOff x="788988" y="831850"/>
            <a:chExt cx="7566025" cy="5194300"/>
          </a:xfrm>
        </p:grpSpPr>
        <p:sp>
          <p:nvSpPr>
            <p:cNvPr id="135" name="Google Shape;135;p18"/>
            <p:cNvSpPr/>
            <p:nvPr/>
          </p:nvSpPr>
          <p:spPr>
            <a:xfrm>
              <a:off x="846138" y="889000"/>
              <a:ext cx="7451725" cy="5080000"/>
            </a:xfrm>
            <a:prstGeom prst="rect">
              <a:avLst/>
            </a:prstGeom>
            <a:solidFill>
              <a:srgbClr val="6DAA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788988" y="831850"/>
              <a:ext cx="7566025" cy="519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6" y="0"/>
                  </a:moveTo>
                  <a:lnTo>
                    <a:pt x="119093" y="0"/>
                  </a:lnTo>
                  <a:lnTo>
                    <a:pt x="120000" y="0"/>
                  </a:lnTo>
                  <a:lnTo>
                    <a:pt x="120000" y="1320"/>
                  </a:lnTo>
                  <a:lnTo>
                    <a:pt x="120000" y="118679"/>
                  </a:lnTo>
                  <a:lnTo>
                    <a:pt x="120000" y="120000"/>
                  </a:lnTo>
                  <a:lnTo>
                    <a:pt x="119093" y="120000"/>
                  </a:lnTo>
                  <a:lnTo>
                    <a:pt x="906" y="120000"/>
                  </a:lnTo>
                  <a:lnTo>
                    <a:pt x="0" y="120000"/>
                  </a:lnTo>
                  <a:lnTo>
                    <a:pt x="0" y="118679"/>
                  </a:lnTo>
                  <a:lnTo>
                    <a:pt x="0" y="1320"/>
                  </a:lnTo>
                  <a:lnTo>
                    <a:pt x="0" y="0"/>
                  </a:lnTo>
                  <a:lnTo>
                    <a:pt x="906" y="0"/>
                  </a:lnTo>
                  <a:lnTo>
                    <a:pt x="906" y="0"/>
                  </a:lnTo>
                  <a:close/>
                  <a:moveTo>
                    <a:pt x="118111" y="2750"/>
                  </a:moveTo>
                  <a:lnTo>
                    <a:pt x="1838" y="2750"/>
                  </a:lnTo>
                  <a:lnTo>
                    <a:pt x="1838" y="117322"/>
                  </a:lnTo>
                  <a:lnTo>
                    <a:pt x="118111" y="117322"/>
                  </a:lnTo>
                  <a:lnTo>
                    <a:pt x="118111" y="2750"/>
                  </a:lnTo>
                  <a:close/>
                </a:path>
              </a:pathLst>
            </a:custGeom>
            <a:solidFill>
              <a:srgbClr val="4A711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7" name="Google Shape;137;p18" descr="02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100" y="898804"/>
            <a:ext cx="9201150" cy="595919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/>
          <p:nvPr/>
        </p:nvSpPr>
        <p:spPr>
          <a:xfrm>
            <a:off x="1285852" y="1260447"/>
            <a:ext cx="652650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4800" b="1" dirty="0" smtClean="0">
                <a:solidFill>
                  <a:schemeClr val="lt1"/>
                </a:solidFill>
                <a:latin typeface="+mj-lt"/>
                <a:cs typeface="Times New Roman" pitchFamily="18" charset="0"/>
                <a:sym typeface="Arial"/>
              </a:rPr>
              <a:t>Organizational structure</a:t>
            </a:r>
            <a:endParaRPr sz="4800" b="1" dirty="0">
              <a:solidFill>
                <a:schemeClr val="lt1"/>
              </a:solidFill>
              <a:latin typeface="+mj-lt"/>
              <a:cs typeface="Times New Roman" pitchFamily="18" charset="0"/>
              <a:sym typeface="Arial"/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1295377" y="2132856"/>
            <a:ext cx="6491333" cy="280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547664" y="2708920"/>
          <a:ext cx="609600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9" descr="dir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15816" y="2924944"/>
            <a:ext cx="792088" cy="662473"/>
          </a:xfrm>
          <a:prstGeom prst="rect">
            <a:avLst/>
          </a:prstGeom>
        </p:spPr>
      </p:pic>
      <p:pic>
        <p:nvPicPr>
          <p:cNvPr id="11" name="Picture 10" descr="team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24" y="3861048"/>
            <a:ext cx="1008112" cy="6986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19"/>
          <p:cNvGrpSpPr/>
          <p:nvPr/>
        </p:nvGrpSpPr>
        <p:grpSpPr>
          <a:xfrm>
            <a:off x="788988" y="831850"/>
            <a:ext cx="7566025" cy="6026150"/>
            <a:chOff x="788988" y="831850"/>
            <a:chExt cx="7566025" cy="5194300"/>
          </a:xfrm>
        </p:grpSpPr>
        <p:sp>
          <p:nvSpPr>
            <p:cNvPr id="146" name="Google Shape;146;p19"/>
            <p:cNvSpPr/>
            <p:nvPr/>
          </p:nvSpPr>
          <p:spPr>
            <a:xfrm>
              <a:off x="846138" y="889000"/>
              <a:ext cx="7451725" cy="5080000"/>
            </a:xfrm>
            <a:prstGeom prst="rect">
              <a:avLst/>
            </a:prstGeom>
            <a:solidFill>
              <a:srgbClr val="6DAA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9"/>
            <p:cNvSpPr/>
            <p:nvPr/>
          </p:nvSpPr>
          <p:spPr>
            <a:xfrm>
              <a:off x="788988" y="831850"/>
              <a:ext cx="7566025" cy="519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6" y="0"/>
                  </a:moveTo>
                  <a:lnTo>
                    <a:pt x="119093" y="0"/>
                  </a:lnTo>
                  <a:lnTo>
                    <a:pt x="120000" y="0"/>
                  </a:lnTo>
                  <a:lnTo>
                    <a:pt x="120000" y="1320"/>
                  </a:lnTo>
                  <a:lnTo>
                    <a:pt x="120000" y="118679"/>
                  </a:lnTo>
                  <a:lnTo>
                    <a:pt x="120000" y="120000"/>
                  </a:lnTo>
                  <a:lnTo>
                    <a:pt x="119093" y="120000"/>
                  </a:lnTo>
                  <a:lnTo>
                    <a:pt x="906" y="120000"/>
                  </a:lnTo>
                  <a:lnTo>
                    <a:pt x="0" y="120000"/>
                  </a:lnTo>
                  <a:lnTo>
                    <a:pt x="0" y="118679"/>
                  </a:lnTo>
                  <a:lnTo>
                    <a:pt x="0" y="1320"/>
                  </a:lnTo>
                  <a:lnTo>
                    <a:pt x="0" y="0"/>
                  </a:lnTo>
                  <a:lnTo>
                    <a:pt x="906" y="0"/>
                  </a:lnTo>
                  <a:lnTo>
                    <a:pt x="906" y="0"/>
                  </a:lnTo>
                  <a:close/>
                  <a:moveTo>
                    <a:pt x="118111" y="2750"/>
                  </a:moveTo>
                  <a:lnTo>
                    <a:pt x="1838" y="2750"/>
                  </a:lnTo>
                  <a:lnTo>
                    <a:pt x="1838" y="117322"/>
                  </a:lnTo>
                  <a:lnTo>
                    <a:pt x="118111" y="117322"/>
                  </a:lnTo>
                  <a:lnTo>
                    <a:pt x="118111" y="2750"/>
                  </a:lnTo>
                  <a:close/>
                </a:path>
              </a:pathLst>
            </a:custGeom>
            <a:solidFill>
              <a:srgbClr val="4A711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8" name="Google Shape;148;p19" descr="02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100" y="898804"/>
            <a:ext cx="9201150" cy="595919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/>
          <p:nvPr/>
        </p:nvSpPr>
        <p:spPr>
          <a:xfrm>
            <a:off x="1403648" y="1124744"/>
            <a:ext cx="609389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4800" b="1" dirty="0" smtClean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Sales</a:t>
            </a:r>
            <a:endParaRPr sz="4800" b="1" dirty="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9"/>
          <p:cNvSpPr/>
          <p:nvPr/>
        </p:nvSpPr>
        <p:spPr>
          <a:xfrm>
            <a:off x="1259632" y="2060848"/>
            <a:ext cx="681454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sr-Latn-CS" sz="2800" dirty="0" smtClean="0">
                <a:solidFill>
                  <a:schemeClr val="lt1"/>
                </a:solidFill>
              </a:rPr>
              <a:t>Our decorative objects are intendent for both young people and housewives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</a:pPr>
            <a:endParaRPr sz="1800" dirty="0"/>
          </a:p>
        </p:txBody>
      </p:sp>
      <p:sp>
        <p:nvSpPr>
          <p:cNvPr id="151" name="Google Shape;151;p19"/>
          <p:cNvSpPr/>
          <p:nvPr/>
        </p:nvSpPr>
        <p:spPr>
          <a:xfrm>
            <a:off x="1619672" y="3212976"/>
            <a:ext cx="1800200" cy="259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1800" b="1" dirty="0" smtClean="0">
                <a:solidFill>
                  <a:schemeClr val="lt1"/>
                </a:solidFill>
              </a:rPr>
              <a:t>School and Town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sr-Latn-C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are  selling our products  to students and teachers in our school</a:t>
            </a:r>
            <a:r>
              <a:rPr lang="sr-Latn-CS" dirty="0" smtClean="0">
                <a:solidFill>
                  <a:schemeClr val="lt1"/>
                </a:solidFill>
              </a:rPr>
              <a:t>. We participate in shop sale exihibition  around the city ond the occasion of holidays, fairs and  festivals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1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9"/>
          <p:cNvSpPr/>
          <p:nvPr/>
        </p:nvSpPr>
        <p:spPr>
          <a:xfrm>
            <a:off x="1428728" y="3522048"/>
            <a:ext cx="71438" cy="18472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9"/>
          <p:cNvSpPr/>
          <p:nvPr/>
        </p:nvSpPr>
        <p:spPr>
          <a:xfrm>
            <a:off x="3851920" y="3212976"/>
            <a:ext cx="1793965" cy="259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sr-Latn-CS" sz="1800" b="1" dirty="0" smtClean="0">
                <a:solidFill>
                  <a:schemeClr val="lt1"/>
                </a:solidFill>
              </a:rPr>
              <a:t>Competitions</a:t>
            </a:r>
            <a:endParaRPr lang="sr-Latn-CS" sz="1800"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dirty="0" smtClean="0">
                <a:solidFill>
                  <a:schemeClr val="lt1"/>
                </a:solidFill>
              </a:rPr>
              <a:t>We are also part of regional,  national and international competitions of virtual companies and  student companies  </a:t>
            </a:r>
            <a:r>
              <a:rPr lang="sr-Cyrl-CS" dirty="0" smtClean="0">
                <a:solidFill>
                  <a:schemeClr val="lt1"/>
                </a:solidFill>
              </a:rPr>
              <a:t>(</a:t>
            </a:r>
            <a:r>
              <a:rPr lang="sr-Latn-CS" dirty="0" smtClean="0">
                <a:solidFill>
                  <a:schemeClr val="lt1"/>
                </a:solidFill>
              </a:rPr>
              <a:t>Belgrade, Kragujevac, Sokobanja...)</a:t>
            </a:r>
            <a:endParaRPr lang="en-US"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1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9"/>
          <p:cNvSpPr/>
          <p:nvPr/>
        </p:nvSpPr>
        <p:spPr>
          <a:xfrm>
            <a:off x="3643306" y="3522048"/>
            <a:ext cx="71438" cy="18472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9"/>
          <p:cNvSpPr/>
          <p:nvPr/>
        </p:nvSpPr>
        <p:spPr>
          <a:xfrm>
            <a:off x="6084168" y="3212976"/>
            <a:ext cx="1793965" cy="2304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1100" dirty="0" smtClean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1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9"/>
          <p:cNvSpPr/>
          <p:nvPr/>
        </p:nvSpPr>
        <p:spPr>
          <a:xfrm>
            <a:off x="5867409" y="3551696"/>
            <a:ext cx="71438" cy="18472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53;p19"/>
          <p:cNvSpPr/>
          <p:nvPr/>
        </p:nvSpPr>
        <p:spPr>
          <a:xfrm>
            <a:off x="6084168" y="3212976"/>
            <a:ext cx="1793965" cy="259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sr-Latn-CS" sz="1800" b="1" dirty="0" smtClean="0">
                <a:solidFill>
                  <a:schemeClr val="lt1"/>
                </a:solidFill>
              </a:rPr>
              <a:t>On-line </a:t>
            </a:r>
            <a:endParaRPr lang="sr-Latn-CS" sz="1800"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sr-Latn-CS" dirty="0" smtClean="0">
                <a:solidFill>
                  <a:schemeClr val="lt1"/>
                </a:solidFill>
              </a:rPr>
              <a:t>Via social networks (website, instagram,  limundo, internet ads...)</a:t>
            </a:r>
            <a:endParaRPr lang="en-US"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1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556792"/>
            <a:ext cx="5196978" cy="4464496"/>
          </a:xfrm>
          <a:prstGeom prst="rect">
            <a:avLst/>
          </a:prstGeom>
        </p:spPr>
      </p:pic>
      <p:sp>
        <p:nvSpPr>
          <p:cNvPr id="6" name="Triangle 5"/>
          <p:cNvSpPr/>
          <p:nvPr/>
        </p:nvSpPr>
        <p:spPr>
          <a:xfrm rot="10800000">
            <a:off x="8299938" y="6337065"/>
            <a:ext cx="334108" cy="151809"/>
          </a:xfrm>
          <a:prstGeom prst="triangle">
            <a:avLst>
              <a:gd name="adj" fmla="val 477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97650" y="6477000"/>
            <a:ext cx="4651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COLORFUL LEAVES 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SWOT ANALYSIS</a:t>
            </a:r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39752" y="4149080"/>
            <a:ext cx="202223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00" b="1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charset="0"/>
                <a:ea typeface="Arial" charset="0"/>
                <a:cs typeface="Arial" charset="0"/>
              </a:rPr>
              <a:t>OPPORTUNITIES</a:t>
            </a:r>
          </a:p>
          <a:p>
            <a:pPr algn="ctr"/>
            <a:r>
              <a:rPr lang="en-US" sz="1100" b="1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charset="0"/>
                <a:ea typeface="Arial" charset="0"/>
                <a:cs typeface="Arial" charset="0"/>
              </a:rPr>
              <a:t>(+)</a:t>
            </a:r>
            <a:endParaRPr lang="sr-Latn-CS" sz="1100" b="1" cap="none" spc="0" dirty="0" smtClean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Arial" charset="0"/>
              <a:ea typeface="Arial" charset="0"/>
              <a:cs typeface="Arial" charset="0"/>
            </a:endParaRPr>
          </a:p>
          <a:p>
            <a:r>
              <a:rPr lang="sr-Latn-CS" sz="11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charset="0"/>
                <a:ea typeface="Arial" charset="0"/>
                <a:cs typeface="Arial" charset="0"/>
              </a:rPr>
              <a:t>Wide assortment</a:t>
            </a:r>
          </a:p>
          <a:p>
            <a:r>
              <a:rPr lang="sr-Latn-CS" sz="1100" b="1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charset="0"/>
                <a:ea typeface="Arial" charset="0"/>
                <a:cs typeface="Arial" charset="0"/>
              </a:rPr>
              <a:t>Competitive  price of product</a:t>
            </a:r>
          </a:p>
          <a:p>
            <a:r>
              <a:rPr lang="sr-Latn-CS" sz="11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charset="0"/>
                <a:ea typeface="Arial" charset="0"/>
                <a:cs typeface="Arial" charset="0"/>
              </a:rPr>
              <a:t>Creativity and team spirit of our students</a:t>
            </a:r>
          </a:p>
          <a:p>
            <a:r>
              <a:rPr lang="sr-Latn-CS" sz="1100" b="1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charset="0"/>
                <a:ea typeface="Arial" charset="0"/>
                <a:cs typeface="Arial" charset="0"/>
              </a:rPr>
              <a:t>Developing ecological  awareness</a:t>
            </a:r>
            <a:endParaRPr lang="en-US" sz="1100" b="1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32040" y="4005064"/>
            <a:ext cx="1947497" cy="16158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00" b="1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charset="0"/>
                <a:ea typeface="Arial" charset="0"/>
                <a:cs typeface="Arial" charset="0"/>
              </a:rPr>
              <a:t>THREATS</a:t>
            </a:r>
          </a:p>
          <a:p>
            <a:pPr algn="ctr"/>
            <a:r>
              <a:rPr lang="en-US" sz="1100" b="1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charset="0"/>
                <a:ea typeface="Arial" charset="0"/>
                <a:cs typeface="Arial" charset="0"/>
              </a:rPr>
              <a:t>(–)</a:t>
            </a:r>
            <a:endParaRPr lang="sr-Latn-CS" sz="1100" b="1" cap="none" spc="0" dirty="0" smtClean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Arial" charset="0"/>
              <a:ea typeface="Arial" charset="0"/>
              <a:cs typeface="Arial" charset="0"/>
            </a:endParaRPr>
          </a:p>
          <a:p>
            <a:r>
              <a:rPr lang="sr-Latn-CS" sz="11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charset="0"/>
                <a:ea typeface="Arial" charset="0"/>
                <a:cs typeface="Arial" charset="0"/>
              </a:rPr>
              <a:t>Experienced women housewives who are doing same or  similar job</a:t>
            </a:r>
          </a:p>
          <a:p>
            <a:r>
              <a:rPr lang="sr-Latn-CS" sz="1100" b="1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charset="0"/>
                <a:ea typeface="Arial" charset="0"/>
                <a:cs typeface="Arial" charset="0"/>
              </a:rPr>
              <a:t>Deficiency of  financial  assets</a:t>
            </a:r>
          </a:p>
          <a:p>
            <a:r>
              <a:rPr lang="sr-Latn-CS" sz="11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charset="0"/>
                <a:ea typeface="Arial" charset="0"/>
                <a:cs typeface="Arial" charset="0"/>
              </a:rPr>
              <a:t>Legal regulations  in the country</a:t>
            </a:r>
            <a:endParaRPr lang="sr-Latn-CS" sz="1100" b="1" cap="none" spc="0" dirty="0" smtClean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Arial" charset="0"/>
              <a:ea typeface="Arial" charset="0"/>
              <a:cs typeface="Arial" charset="0"/>
            </a:endParaRPr>
          </a:p>
          <a:p>
            <a:endParaRPr lang="en-US" sz="1100" b="1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67744" y="1844824"/>
            <a:ext cx="2022231" cy="16158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00" b="1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charset="0"/>
                <a:ea typeface="Arial" charset="0"/>
                <a:cs typeface="Arial" charset="0"/>
              </a:rPr>
              <a:t>STRENGTHS</a:t>
            </a:r>
          </a:p>
          <a:p>
            <a:pPr algn="ctr"/>
            <a:r>
              <a:rPr lang="en-US" sz="1100" b="1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charset="0"/>
                <a:ea typeface="Arial" charset="0"/>
                <a:cs typeface="Arial" charset="0"/>
              </a:rPr>
              <a:t>(+)</a:t>
            </a:r>
            <a:endParaRPr lang="sr-Latn-CS" sz="1100" b="1" cap="none" spc="0" dirty="0" smtClean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Arial" charset="0"/>
              <a:ea typeface="Arial" charset="0"/>
              <a:cs typeface="Arial" charset="0"/>
            </a:endParaRPr>
          </a:p>
          <a:p>
            <a:r>
              <a:rPr lang="sr-Latn-CS" sz="11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charset="0"/>
                <a:ea typeface="Arial" charset="0"/>
                <a:cs typeface="Arial" charset="0"/>
              </a:rPr>
              <a:t>Low production costs</a:t>
            </a:r>
          </a:p>
          <a:p>
            <a:r>
              <a:rPr lang="sr-Latn-CS" sz="1100" b="1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charset="0"/>
                <a:ea typeface="Arial" charset="0"/>
                <a:cs typeface="Arial" charset="0"/>
              </a:rPr>
              <a:t>Production of products  by order</a:t>
            </a:r>
          </a:p>
          <a:p>
            <a:r>
              <a:rPr lang="sr-Latn-CS" sz="11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charset="0"/>
                <a:ea typeface="Arial" charset="0"/>
                <a:cs typeface="Arial" charset="0"/>
              </a:rPr>
              <a:t>Good price</a:t>
            </a:r>
          </a:p>
          <a:p>
            <a:r>
              <a:rPr lang="sr-Latn-CS" sz="1100" b="1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charset="0"/>
                <a:ea typeface="Arial" charset="0"/>
                <a:cs typeface="Arial" charset="0"/>
              </a:rPr>
              <a:t>Original design</a:t>
            </a:r>
          </a:p>
          <a:p>
            <a:r>
              <a:rPr lang="sr-Latn-CS" sz="11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charset="0"/>
                <a:ea typeface="Arial" charset="0"/>
                <a:cs typeface="Arial" charset="0"/>
              </a:rPr>
              <a:t>Waste reduction</a:t>
            </a:r>
            <a:endParaRPr lang="sr-Latn-CS" sz="1100" b="1" cap="none" spc="0" dirty="0" smtClean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sr-Latn-CS" sz="1100" b="1" cap="none" spc="0" dirty="0" smtClean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1100" b="1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20072" y="1844824"/>
            <a:ext cx="194749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00" b="1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charset="0"/>
                <a:ea typeface="Arial" charset="0"/>
                <a:cs typeface="Arial" charset="0"/>
              </a:rPr>
              <a:t>WEAKNESSES</a:t>
            </a:r>
          </a:p>
          <a:p>
            <a:pPr algn="ctr"/>
            <a:r>
              <a:rPr lang="en-US" sz="1100" b="1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charset="0"/>
                <a:ea typeface="Arial" charset="0"/>
                <a:cs typeface="Arial" charset="0"/>
              </a:rPr>
              <a:t>(–)</a:t>
            </a:r>
            <a:endParaRPr lang="sr-Latn-CS" sz="1100" b="1" cap="none" spc="0" dirty="0" smtClean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Arial" charset="0"/>
              <a:ea typeface="Arial" charset="0"/>
              <a:cs typeface="Arial" charset="0"/>
            </a:endParaRPr>
          </a:p>
          <a:p>
            <a:r>
              <a:rPr lang="sr-Latn-CS" sz="11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charset="0"/>
                <a:ea typeface="Arial" charset="0"/>
                <a:cs typeface="Arial" charset="0"/>
              </a:rPr>
              <a:t>Insufficient students expirience</a:t>
            </a:r>
          </a:p>
          <a:p>
            <a:r>
              <a:rPr lang="sr-Latn-CS" sz="11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charset="0"/>
                <a:ea typeface="Arial" charset="0"/>
                <a:cs typeface="Arial" charset="0"/>
              </a:rPr>
              <a:t>High marketing costs</a:t>
            </a:r>
          </a:p>
          <a:p>
            <a:r>
              <a:rPr lang="sr-Latn-CS" sz="11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charset="0"/>
                <a:ea typeface="Arial" charset="0"/>
                <a:cs typeface="Arial" charset="0"/>
              </a:rPr>
              <a:t>Lack of  financial resources</a:t>
            </a:r>
          </a:p>
          <a:p>
            <a:r>
              <a:rPr lang="sr-Latn-CS" sz="11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charset="0"/>
                <a:ea typeface="Arial" charset="0"/>
                <a:cs typeface="Arial" charset="0"/>
              </a:rPr>
              <a:t>Undeveloped  practical skills  of students</a:t>
            </a:r>
          </a:p>
          <a:p>
            <a:endParaRPr lang="en-US" sz="1100" b="1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63688" y="692696"/>
            <a:ext cx="525658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4400" b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SWOT  analysis</a:t>
            </a:r>
            <a:endParaRPr lang="en-US" sz="4400" b="1" dirty="0" smtClean="0">
              <a:solidFill>
                <a:schemeClr val="accent4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10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 flipV="1">
            <a:off x="4003235" y="2638269"/>
            <a:ext cx="1067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" name="Picture 19" descr="Ekoracija bez pozad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3068960"/>
            <a:ext cx="1715426" cy="1512168"/>
          </a:xfrm>
          <a:prstGeom prst="rect">
            <a:avLst/>
          </a:prstGeom>
        </p:spPr>
      </p:pic>
      <p:pic>
        <p:nvPicPr>
          <p:cNvPr id="17" name="Google Shape;148;p19" descr="02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64704"/>
            <a:ext cx="9144000" cy="6093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7664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22"/>
          <p:cNvGrpSpPr/>
          <p:nvPr/>
        </p:nvGrpSpPr>
        <p:grpSpPr>
          <a:xfrm>
            <a:off x="788988" y="831850"/>
            <a:ext cx="7566025" cy="6026150"/>
            <a:chOff x="788988" y="831850"/>
            <a:chExt cx="7566025" cy="5194300"/>
          </a:xfrm>
        </p:grpSpPr>
        <p:sp>
          <p:nvSpPr>
            <p:cNvPr id="181" name="Google Shape;181;p22"/>
            <p:cNvSpPr/>
            <p:nvPr/>
          </p:nvSpPr>
          <p:spPr>
            <a:xfrm>
              <a:off x="846138" y="889000"/>
              <a:ext cx="7451725" cy="5080000"/>
            </a:xfrm>
            <a:prstGeom prst="rect">
              <a:avLst/>
            </a:prstGeom>
            <a:solidFill>
              <a:srgbClr val="6DAA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788988" y="831850"/>
              <a:ext cx="7566025" cy="519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6" y="0"/>
                  </a:moveTo>
                  <a:lnTo>
                    <a:pt x="119093" y="0"/>
                  </a:lnTo>
                  <a:lnTo>
                    <a:pt x="120000" y="0"/>
                  </a:lnTo>
                  <a:lnTo>
                    <a:pt x="120000" y="1320"/>
                  </a:lnTo>
                  <a:lnTo>
                    <a:pt x="120000" y="118679"/>
                  </a:lnTo>
                  <a:lnTo>
                    <a:pt x="120000" y="120000"/>
                  </a:lnTo>
                  <a:lnTo>
                    <a:pt x="119093" y="120000"/>
                  </a:lnTo>
                  <a:lnTo>
                    <a:pt x="906" y="120000"/>
                  </a:lnTo>
                  <a:lnTo>
                    <a:pt x="0" y="120000"/>
                  </a:lnTo>
                  <a:lnTo>
                    <a:pt x="0" y="118679"/>
                  </a:lnTo>
                  <a:lnTo>
                    <a:pt x="0" y="1320"/>
                  </a:lnTo>
                  <a:lnTo>
                    <a:pt x="0" y="0"/>
                  </a:lnTo>
                  <a:lnTo>
                    <a:pt x="906" y="0"/>
                  </a:lnTo>
                  <a:lnTo>
                    <a:pt x="906" y="0"/>
                  </a:lnTo>
                  <a:close/>
                  <a:moveTo>
                    <a:pt x="118111" y="2750"/>
                  </a:moveTo>
                  <a:lnTo>
                    <a:pt x="1838" y="2750"/>
                  </a:lnTo>
                  <a:lnTo>
                    <a:pt x="1838" y="117322"/>
                  </a:lnTo>
                  <a:lnTo>
                    <a:pt x="118111" y="117322"/>
                  </a:lnTo>
                  <a:lnTo>
                    <a:pt x="118111" y="2750"/>
                  </a:lnTo>
                  <a:close/>
                </a:path>
              </a:pathLst>
            </a:custGeom>
            <a:solidFill>
              <a:srgbClr val="4A711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3" name="Google Shape;183;p22" descr="02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592" y="898804"/>
            <a:ext cx="8244408" cy="595919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2"/>
          <p:cNvSpPr/>
          <p:nvPr/>
        </p:nvSpPr>
        <p:spPr>
          <a:xfrm>
            <a:off x="1285852" y="1285860"/>
            <a:ext cx="659851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44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Sales asortment</a:t>
            </a:r>
            <a:endParaRPr sz="4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2"/>
          <p:cNvSpPr/>
          <p:nvPr/>
        </p:nvSpPr>
        <p:spPr>
          <a:xfrm>
            <a:off x="7452320" y="1484784"/>
            <a:ext cx="512976" cy="47503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4193" y="25813"/>
                </a:moveTo>
                <a:cubicBezTo>
                  <a:pt x="93548" y="25813"/>
                  <a:pt x="93548" y="25813"/>
                  <a:pt x="93548" y="25813"/>
                </a:cubicBezTo>
                <a:cubicBezTo>
                  <a:pt x="95483" y="20930"/>
                  <a:pt x="96129" y="15348"/>
                  <a:pt x="93548" y="10465"/>
                </a:cubicBezTo>
                <a:cubicBezTo>
                  <a:pt x="89032" y="2093"/>
                  <a:pt x="78064" y="0"/>
                  <a:pt x="68387" y="5581"/>
                </a:cubicBezTo>
                <a:cubicBezTo>
                  <a:pt x="65161" y="7674"/>
                  <a:pt x="62580" y="10465"/>
                  <a:pt x="60645" y="13953"/>
                </a:cubicBezTo>
                <a:cubicBezTo>
                  <a:pt x="60645" y="13953"/>
                  <a:pt x="60645" y="13953"/>
                  <a:pt x="60645" y="13953"/>
                </a:cubicBezTo>
                <a:cubicBezTo>
                  <a:pt x="60645" y="13953"/>
                  <a:pt x="60645" y="13953"/>
                  <a:pt x="60645" y="13953"/>
                </a:cubicBezTo>
                <a:cubicBezTo>
                  <a:pt x="60000" y="13953"/>
                  <a:pt x="60000" y="13953"/>
                  <a:pt x="60000" y="13953"/>
                </a:cubicBezTo>
                <a:cubicBezTo>
                  <a:pt x="60000" y="13953"/>
                  <a:pt x="59354" y="13953"/>
                  <a:pt x="59354" y="13953"/>
                </a:cubicBezTo>
                <a:cubicBezTo>
                  <a:pt x="59354" y="13953"/>
                  <a:pt x="59354" y="13953"/>
                  <a:pt x="59354" y="13953"/>
                </a:cubicBezTo>
                <a:cubicBezTo>
                  <a:pt x="59354" y="13953"/>
                  <a:pt x="58709" y="13953"/>
                  <a:pt x="58709" y="13953"/>
                </a:cubicBezTo>
                <a:cubicBezTo>
                  <a:pt x="57419" y="10465"/>
                  <a:pt x="54838" y="7674"/>
                  <a:pt x="50967" y="5581"/>
                </a:cubicBezTo>
                <a:cubicBezTo>
                  <a:pt x="41935" y="0"/>
                  <a:pt x="30967" y="2093"/>
                  <a:pt x="26451" y="10465"/>
                </a:cubicBezTo>
                <a:cubicBezTo>
                  <a:pt x="23870" y="15348"/>
                  <a:pt x="23870" y="20930"/>
                  <a:pt x="26451" y="25813"/>
                </a:cubicBezTo>
                <a:cubicBezTo>
                  <a:pt x="5161" y="25813"/>
                  <a:pt x="5161" y="25813"/>
                  <a:pt x="5161" y="25813"/>
                </a:cubicBezTo>
                <a:cubicBezTo>
                  <a:pt x="2580" y="25813"/>
                  <a:pt x="0" y="28604"/>
                  <a:pt x="0" y="31395"/>
                </a:cubicBezTo>
                <a:cubicBezTo>
                  <a:pt x="0" y="43255"/>
                  <a:pt x="0" y="43255"/>
                  <a:pt x="0" y="43255"/>
                </a:cubicBezTo>
                <a:cubicBezTo>
                  <a:pt x="0" y="46744"/>
                  <a:pt x="2580" y="49534"/>
                  <a:pt x="5161" y="49534"/>
                </a:cubicBezTo>
                <a:cubicBezTo>
                  <a:pt x="5161" y="114418"/>
                  <a:pt x="5161" y="114418"/>
                  <a:pt x="5161" y="114418"/>
                </a:cubicBezTo>
                <a:cubicBezTo>
                  <a:pt x="5161" y="117209"/>
                  <a:pt x="7741" y="120000"/>
                  <a:pt x="10967" y="120000"/>
                </a:cubicBezTo>
                <a:cubicBezTo>
                  <a:pt x="109032" y="120000"/>
                  <a:pt x="109032" y="120000"/>
                  <a:pt x="109032" y="120000"/>
                </a:cubicBezTo>
                <a:cubicBezTo>
                  <a:pt x="111612" y="120000"/>
                  <a:pt x="114193" y="117209"/>
                  <a:pt x="114193" y="114418"/>
                </a:cubicBezTo>
                <a:cubicBezTo>
                  <a:pt x="114193" y="49534"/>
                  <a:pt x="114193" y="49534"/>
                  <a:pt x="114193" y="49534"/>
                </a:cubicBezTo>
                <a:cubicBezTo>
                  <a:pt x="117419" y="49534"/>
                  <a:pt x="120000" y="46744"/>
                  <a:pt x="120000" y="43255"/>
                </a:cubicBezTo>
                <a:cubicBezTo>
                  <a:pt x="120000" y="31395"/>
                  <a:pt x="120000" y="31395"/>
                  <a:pt x="120000" y="31395"/>
                </a:cubicBezTo>
                <a:cubicBezTo>
                  <a:pt x="120000" y="28604"/>
                  <a:pt x="117419" y="25813"/>
                  <a:pt x="114193" y="25813"/>
                </a:cubicBezTo>
                <a:close/>
                <a:moveTo>
                  <a:pt x="30967" y="13255"/>
                </a:moveTo>
                <a:cubicBezTo>
                  <a:pt x="34193" y="7674"/>
                  <a:pt x="41935" y="6279"/>
                  <a:pt x="48387" y="10465"/>
                </a:cubicBezTo>
                <a:cubicBezTo>
                  <a:pt x="52258" y="13255"/>
                  <a:pt x="54838" y="17441"/>
                  <a:pt x="55483" y="21627"/>
                </a:cubicBezTo>
                <a:cubicBezTo>
                  <a:pt x="54838" y="23023"/>
                  <a:pt x="54838" y="24418"/>
                  <a:pt x="54193" y="25813"/>
                </a:cubicBezTo>
                <a:cubicBezTo>
                  <a:pt x="32258" y="25813"/>
                  <a:pt x="32258" y="25813"/>
                  <a:pt x="32258" y="25813"/>
                </a:cubicBezTo>
                <a:cubicBezTo>
                  <a:pt x="29677" y="21627"/>
                  <a:pt x="29032" y="17441"/>
                  <a:pt x="30967" y="13255"/>
                </a:cubicBezTo>
                <a:close/>
                <a:moveTo>
                  <a:pt x="5161" y="43255"/>
                </a:moveTo>
                <a:cubicBezTo>
                  <a:pt x="5161" y="31395"/>
                  <a:pt x="5161" y="31395"/>
                  <a:pt x="5161" y="31395"/>
                </a:cubicBezTo>
                <a:cubicBezTo>
                  <a:pt x="51612" y="31395"/>
                  <a:pt x="51612" y="31395"/>
                  <a:pt x="51612" y="31395"/>
                </a:cubicBezTo>
                <a:cubicBezTo>
                  <a:pt x="49032" y="36279"/>
                  <a:pt x="46451" y="40465"/>
                  <a:pt x="44516" y="43255"/>
                </a:cubicBezTo>
                <a:lnTo>
                  <a:pt x="5161" y="43255"/>
                </a:lnTo>
                <a:close/>
                <a:moveTo>
                  <a:pt x="57419" y="114418"/>
                </a:moveTo>
                <a:cubicBezTo>
                  <a:pt x="10967" y="114418"/>
                  <a:pt x="10967" y="114418"/>
                  <a:pt x="10967" y="114418"/>
                </a:cubicBezTo>
                <a:cubicBezTo>
                  <a:pt x="10967" y="84418"/>
                  <a:pt x="10967" y="84418"/>
                  <a:pt x="10967" y="84418"/>
                </a:cubicBezTo>
                <a:cubicBezTo>
                  <a:pt x="57419" y="84418"/>
                  <a:pt x="57419" y="84418"/>
                  <a:pt x="57419" y="84418"/>
                </a:cubicBezTo>
                <a:lnTo>
                  <a:pt x="57419" y="114418"/>
                </a:lnTo>
                <a:close/>
                <a:moveTo>
                  <a:pt x="57419" y="78837"/>
                </a:moveTo>
                <a:cubicBezTo>
                  <a:pt x="10967" y="78837"/>
                  <a:pt x="10967" y="78837"/>
                  <a:pt x="10967" y="78837"/>
                </a:cubicBezTo>
                <a:cubicBezTo>
                  <a:pt x="10967" y="49534"/>
                  <a:pt x="10967" y="49534"/>
                  <a:pt x="10967" y="49534"/>
                </a:cubicBezTo>
                <a:cubicBezTo>
                  <a:pt x="40000" y="49534"/>
                  <a:pt x="40000" y="49534"/>
                  <a:pt x="40000" y="49534"/>
                </a:cubicBezTo>
                <a:cubicBezTo>
                  <a:pt x="36129" y="53720"/>
                  <a:pt x="33548" y="55813"/>
                  <a:pt x="33548" y="56511"/>
                </a:cubicBezTo>
                <a:cubicBezTo>
                  <a:pt x="32258" y="57209"/>
                  <a:pt x="32258" y="59302"/>
                  <a:pt x="33548" y="60000"/>
                </a:cubicBezTo>
                <a:cubicBezTo>
                  <a:pt x="33548" y="60697"/>
                  <a:pt x="34193" y="61395"/>
                  <a:pt x="34838" y="61395"/>
                </a:cubicBezTo>
                <a:cubicBezTo>
                  <a:pt x="35483" y="61395"/>
                  <a:pt x="36774" y="61395"/>
                  <a:pt x="37419" y="60697"/>
                </a:cubicBezTo>
                <a:cubicBezTo>
                  <a:pt x="37419" y="60697"/>
                  <a:pt x="41935" y="56511"/>
                  <a:pt x="47096" y="49534"/>
                </a:cubicBezTo>
                <a:cubicBezTo>
                  <a:pt x="57419" y="49534"/>
                  <a:pt x="57419" y="49534"/>
                  <a:pt x="57419" y="49534"/>
                </a:cubicBezTo>
                <a:lnTo>
                  <a:pt x="57419" y="78837"/>
                </a:lnTo>
                <a:close/>
                <a:moveTo>
                  <a:pt x="57419" y="43255"/>
                </a:moveTo>
                <a:cubicBezTo>
                  <a:pt x="50967" y="43255"/>
                  <a:pt x="50967" y="43255"/>
                  <a:pt x="50967" y="43255"/>
                </a:cubicBezTo>
                <a:cubicBezTo>
                  <a:pt x="53548" y="40465"/>
                  <a:pt x="55483" y="36279"/>
                  <a:pt x="57419" y="32790"/>
                </a:cubicBezTo>
                <a:lnTo>
                  <a:pt x="57419" y="43255"/>
                </a:lnTo>
                <a:close/>
                <a:moveTo>
                  <a:pt x="71612" y="10465"/>
                </a:moveTo>
                <a:cubicBezTo>
                  <a:pt x="78064" y="6279"/>
                  <a:pt x="85806" y="7674"/>
                  <a:pt x="88387" y="13255"/>
                </a:cubicBezTo>
                <a:cubicBezTo>
                  <a:pt x="90322" y="17441"/>
                  <a:pt x="89677" y="21627"/>
                  <a:pt x="87096" y="25813"/>
                </a:cubicBezTo>
                <a:cubicBezTo>
                  <a:pt x="65806" y="25813"/>
                  <a:pt x="65806" y="25813"/>
                  <a:pt x="65806" y="25813"/>
                </a:cubicBezTo>
                <a:cubicBezTo>
                  <a:pt x="65161" y="24418"/>
                  <a:pt x="64516" y="23023"/>
                  <a:pt x="63870" y="21627"/>
                </a:cubicBezTo>
                <a:cubicBezTo>
                  <a:pt x="64516" y="17441"/>
                  <a:pt x="67096" y="13255"/>
                  <a:pt x="71612" y="10465"/>
                </a:cubicBezTo>
                <a:close/>
                <a:moveTo>
                  <a:pt x="62580" y="32790"/>
                </a:moveTo>
                <a:cubicBezTo>
                  <a:pt x="64516" y="36976"/>
                  <a:pt x="66451" y="40465"/>
                  <a:pt x="68387" y="43255"/>
                </a:cubicBezTo>
                <a:cubicBezTo>
                  <a:pt x="62580" y="43255"/>
                  <a:pt x="62580" y="43255"/>
                  <a:pt x="62580" y="43255"/>
                </a:cubicBezTo>
                <a:lnTo>
                  <a:pt x="62580" y="32790"/>
                </a:lnTo>
                <a:close/>
                <a:moveTo>
                  <a:pt x="109032" y="114418"/>
                </a:moveTo>
                <a:cubicBezTo>
                  <a:pt x="62580" y="114418"/>
                  <a:pt x="62580" y="114418"/>
                  <a:pt x="62580" y="114418"/>
                </a:cubicBezTo>
                <a:cubicBezTo>
                  <a:pt x="62580" y="84418"/>
                  <a:pt x="62580" y="84418"/>
                  <a:pt x="62580" y="84418"/>
                </a:cubicBezTo>
                <a:cubicBezTo>
                  <a:pt x="109032" y="84418"/>
                  <a:pt x="109032" y="84418"/>
                  <a:pt x="109032" y="84418"/>
                </a:cubicBezTo>
                <a:lnTo>
                  <a:pt x="109032" y="114418"/>
                </a:lnTo>
                <a:close/>
                <a:moveTo>
                  <a:pt x="109032" y="78837"/>
                </a:moveTo>
                <a:cubicBezTo>
                  <a:pt x="62580" y="78837"/>
                  <a:pt x="62580" y="78837"/>
                  <a:pt x="62580" y="78837"/>
                </a:cubicBezTo>
                <a:cubicBezTo>
                  <a:pt x="62580" y="49534"/>
                  <a:pt x="62580" y="49534"/>
                  <a:pt x="62580" y="49534"/>
                </a:cubicBezTo>
                <a:cubicBezTo>
                  <a:pt x="72903" y="49534"/>
                  <a:pt x="72903" y="49534"/>
                  <a:pt x="72903" y="49534"/>
                </a:cubicBezTo>
                <a:cubicBezTo>
                  <a:pt x="78064" y="56511"/>
                  <a:pt x="81935" y="60697"/>
                  <a:pt x="82580" y="60697"/>
                </a:cubicBezTo>
                <a:cubicBezTo>
                  <a:pt x="83225" y="61395"/>
                  <a:pt x="83870" y="61395"/>
                  <a:pt x="85161" y="61395"/>
                </a:cubicBezTo>
                <a:cubicBezTo>
                  <a:pt x="85806" y="61395"/>
                  <a:pt x="85806" y="60697"/>
                  <a:pt x="86451" y="60000"/>
                </a:cubicBezTo>
                <a:cubicBezTo>
                  <a:pt x="87096" y="59302"/>
                  <a:pt x="87096" y="57209"/>
                  <a:pt x="85806" y="56511"/>
                </a:cubicBezTo>
                <a:cubicBezTo>
                  <a:pt x="85806" y="55813"/>
                  <a:pt x="83225" y="53720"/>
                  <a:pt x="80000" y="49534"/>
                </a:cubicBezTo>
                <a:cubicBezTo>
                  <a:pt x="109032" y="49534"/>
                  <a:pt x="109032" y="49534"/>
                  <a:pt x="109032" y="49534"/>
                </a:cubicBezTo>
                <a:lnTo>
                  <a:pt x="109032" y="78837"/>
                </a:lnTo>
                <a:close/>
                <a:moveTo>
                  <a:pt x="114193" y="43255"/>
                </a:moveTo>
                <a:cubicBezTo>
                  <a:pt x="75483" y="43255"/>
                  <a:pt x="75483" y="43255"/>
                  <a:pt x="75483" y="43255"/>
                </a:cubicBezTo>
                <a:cubicBezTo>
                  <a:pt x="72903" y="40465"/>
                  <a:pt x="70322" y="36279"/>
                  <a:pt x="68387" y="31395"/>
                </a:cubicBezTo>
                <a:cubicBezTo>
                  <a:pt x="114193" y="31395"/>
                  <a:pt x="114193" y="31395"/>
                  <a:pt x="114193" y="31395"/>
                </a:cubicBezTo>
                <a:lnTo>
                  <a:pt x="114193" y="4325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2"/>
          <p:cNvSpPr/>
          <p:nvPr/>
        </p:nvSpPr>
        <p:spPr>
          <a:xfrm>
            <a:off x="1304902" y="2500307"/>
            <a:ext cx="2907058" cy="280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20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have four product lines: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sr-Latn-CS" sz="2000" dirty="0" smtClean="0">
                <a:solidFill>
                  <a:schemeClr val="lt1"/>
                </a:solidFill>
              </a:rPr>
              <a:t>Frame (wall and table)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sr-Latn-CS" sz="20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Clock (wall and table)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sr-Latn-CS" sz="2000" dirty="0" smtClean="0">
                <a:solidFill>
                  <a:schemeClr val="lt1"/>
                </a:solidFill>
              </a:rPr>
              <a:t>Basket (small and large)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sr-Latn-CS" sz="20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Lamp (stone and noon)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sr-Latn-CS" dirty="0" smtClean="0">
              <a:solidFill>
                <a:schemeClr val="lt1"/>
              </a:solidFill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sr-Latn-CS" sz="2000" dirty="0" smtClean="0">
                <a:solidFill>
                  <a:schemeClr val="lt1"/>
                </a:solidFill>
              </a:rPr>
              <a:t>For decoration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sr-Latn-CS" sz="20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 a gift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sr-Latn-CS" sz="2000" dirty="0" smtClean="0">
                <a:solidFill>
                  <a:schemeClr val="lt1"/>
                </a:solidFill>
              </a:rPr>
              <a:t>For home use</a:t>
            </a:r>
            <a:endParaRPr sz="2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2"/>
          <p:cNvSpPr/>
          <p:nvPr/>
        </p:nvSpPr>
        <p:spPr>
          <a:xfrm>
            <a:off x="5148064" y="2852936"/>
            <a:ext cx="1800200" cy="18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66" r="10719"/>
          <a:stretch/>
        </p:blipFill>
        <p:spPr>
          <a:xfrm>
            <a:off x="4932040" y="2996952"/>
            <a:ext cx="2954383" cy="1767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сви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2996952"/>
            <a:ext cx="2952328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80;p22"/>
          <p:cNvGrpSpPr/>
          <p:nvPr/>
        </p:nvGrpSpPr>
        <p:grpSpPr>
          <a:xfrm>
            <a:off x="788988" y="831850"/>
            <a:ext cx="7566025" cy="6026150"/>
            <a:chOff x="788988" y="831850"/>
            <a:chExt cx="7566025" cy="5194300"/>
          </a:xfrm>
        </p:grpSpPr>
        <p:sp>
          <p:nvSpPr>
            <p:cNvPr id="181" name="Google Shape;181;p22"/>
            <p:cNvSpPr/>
            <p:nvPr/>
          </p:nvSpPr>
          <p:spPr>
            <a:xfrm>
              <a:off x="846138" y="889000"/>
              <a:ext cx="7451725" cy="5080000"/>
            </a:xfrm>
            <a:prstGeom prst="rect">
              <a:avLst/>
            </a:prstGeom>
            <a:solidFill>
              <a:srgbClr val="6DAA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788988" y="831850"/>
              <a:ext cx="7566025" cy="519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6" y="0"/>
                  </a:moveTo>
                  <a:lnTo>
                    <a:pt x="119093" y="0"/>
                  </a:lnTo>
                  <a:lnTo>
                    <a:pt x="120000" y="0"/>
                  </a:lnTo>
                  <a:lnTo>
                    <a:pt x="120000" y="1320"/>
                  </a:lnTo>
                  <a:lnTo>
                    <a:pt x="120000" y="118679"/>
                  </a:lnTo>
                  <a:lnTo>
                    <a:pt x="120000" y="120000"/>
                  </a:lnTo>
                  <a:lnTo>
                    <a:pt x="119093" y="120000"/>
                  </a:lnTo>
                  <a:lnTo>
                    <a:pt x="906" y="120000"/>
                  </a:lnTo>
                  <a:lnTo>
                    <a:pt x="0" y="120000"/>
                  </a:lnTo>
                  <a:lnTo>
                    <a:pt x="0" y="118679"/>
                  </a:lnTo>
                  <a:lnTo>
                    <a:pt x="0" y="1320"/>
                  </a:lnTo>
                  <a:lnTo>
                    <a:pt x="0" y="0"/>
                  </a:lnTo>
                  <a:lnTo>
                    <a:pt x="906" y="0"/>
                  </a:lnTo>
                  <a:lnTo>
                    <a:pt x="906" y="0"/>
                  </a:lnTo>
                  <a:close/>
                  <a:moveTo>
                    <a:pt x="118111" y="2750"/>
                  </a:moveTo>
                  <a:lnTo>
                    <a:pt x="1838" y="2750"/>
                  </a:lnTo>
                  <a:lnTo>
                    <a:pt x="1838" y="117322"/>
                  </a:lnTo>
                  <a:lnTo>
                    <a:pt x="118111" y="117322"/>
                  </a:lnTo>
                  <a:lnTo>
                    <a:pt x="118111" y="2750"/>
                  </a:lnTo>
                  <a:close/>
                </a:path>
              </a:pathLst>
            </a:custGeom>
            <a:solidFill>
              <a:srgbClr val="4A711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3" name="Google Shape;183;p22" descr="02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592" y="898804"/>
            <a:ext cx="8244408" cy="595919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2"/>
          <p:cNvSpPr/>
          <p:nvPr/>
        </p:nvSpPr>
        <p:spPr>
          <a:xfrm>
            <a:off x="1259632" y="1052736"/>
            <a:ext cx="659851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44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Promotional plan</a:t>
            </a:r>
            <a:endParaRPr sz="4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2"/>
          <p:cNvSpPr/>
          <p:nvPr/>
        </p:nvSpPr>
        <p:spPr>
          <a:xfrm>
            <a:off x="5652120" y="2852936"/>
            <a:ext cx="2160240" cy="2088232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t="-9999" r="-998" b="-32998"/>
            </a:stretch>
          </a:blip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2"/>
          <p:cNvSpPr/>
          <p:nvPr/>
        </p:nvSpPr>
        <p:spPr>
          <a:xfrm>
            <a:off x="1259632" y="2132856"/>
            <a:ext cx="4608512" cy="381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2000" dirty="0" smtClean="0">
                <a:solidFill>
                  <a:schemeClr val="lt1"/>
                </a:solidFill>
              </a:rPr>
              <a:t>Digita</a:t>
            </a:r>
            <a:r>
              <a:rPr lang="sr-Latn-CS" sz="20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 marketing: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en-US" sz="2000" dirty="0" smtClean="0">
              <a:solidFill>
                <a:schemeClr val="lt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lt1"/>
                </a:solidFill>
              </a:rPr>
              <a:t>       </a:t>
            </a:r>
            <a:r>
              <a:rPr lang="en-US" sz="2000" dirty="0" smtClean="0">
                <a:solidFill>
                  <a:schemeClr val="lt1"/>
                </a:solidFill>
              </a:rPr>
              <a:t> </a:t>
            </a:r>
            <a:r>
              <a:rPr lang="sr-Latn-CS" sz="2000" dirty="0" smtClean="0">
                <a:solidFill>
                  <a:schemeClr val="lt1"/>
                </a:solidFill>
              </a:rPr>
              <a:t>ekoracija</a:t>
            </a:r>
            <a:r>
              <a:rPr lang="en-US" sz="2000" dirty="0" smtClean="0">
                <a:solidFill>
                  <a:schemeClr val="lt1"/>
                </a:solidFill>
              </a:rPr>
              <a:t>@</a:t>
            </a:r>
            <a:r>
              <a:rPr lang="en-US" sz="2000" dirty="0" err="1" smtClean="0">
                <a:solidFill>
                  <a:schemeClr val="lt1"/>
                </a:solidFill>
              </a:rPr>
              <a:t>gmail.com</a:t>
            </a:r>
            <a:endParaRPr lang="sr-Latn-CS" sz="2000" dirty="0" smtClean="0">
              <a:solidFill>
                <a:schemeClr val="lt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lt1"/>
                </a:solidFill>
              </a:rPr>
              <a:t>       </a:t>
            </a:r>
            <a:r>
              <a:rPr lang="en-US" sz="2000" dirty="0" smtClean="0">
                <a:solidFill>
                  <a:schemeClr val="lt1"/>
                </a:solidFill>
              </a:rPr>
              <a:t> </a:t>
            </a:r>
            <a:r>
              <a:rPr lang="en-US" sz="20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</a:t>
            </a:r>
            <a:r>
              <a:rPr lang="sr-Cyrl-CS" sz="20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://</a:t>
            </a:r>
            <a:r>
              <a:rPr lang="sr-Latn-CS" sz="20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www.ekoracija.weebly.com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schemeClr val="lt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sr-Latn-CS" sz="2000" dirty="0" smtClean="0">
                <a:solidFill>
                  <a:schemeClr val="lt1"/>
                </a:solidFill>
              </a:rPr>
              <a:t>       </a:t>
            </a:r>
            <a:r>
              <a:rPr lang="en-US" sz="2000" dirty="0" smtClean="0">
                <a:solidFill>
                  <a:schemeClr val="lt1"/>
                </a:solidFill>
              </a:rPr>
              <a:t> </a:t>
            </a:r>
            <a:r>
              <a:rPr lang="sr-Latn-CS" sz="2000" dirty="0" smtClean="0">
                <a:solidFill>
                  <a:schemeClr val="lt1"/>
                </a:solidFill>
              </a:rPr>
              <a:t>uk_ekoracija</a:t>
            </a:r>
            <a:endParaRPr lang="en-US" sz="2000" dirty="0" smtClean="0">
              <a:solidFill>
                <a:schemeClr val="lt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</a:pPr>
            <a:endParaRPr lang="sr-Latn-CS" sz="2000" dirty="0" smtClean="0">
              <a:solidFill>
                <a:schemeClr val="lt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</a:pPr>
            <a:r>
              <a:rPr lang="sr-Latn-CS" sz="1800" dirty="0" smtClean="0">
                <a:solidFill>
                  <a:schemeClr val="lt1"/>
                </a:solidFill>
              </a:rPr>
              <a:t>Traditional marketing: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sr-Latn-CS" sz="1800" dirty="0" smtClean="0">
                <a:solidFill>
                  <a:schemeClr val="lt1"/>
                </a:solidFill>
              </a:rPr>
              <a:t>Bus</a:t>
            </a:r>
            <a:r>
              <a:rPr lang="en-US" sz="1800" smtClean="0">
                <a:solidFill>
                  <a:schemeClr val="lt1"/>
                </a:solidFill>
              </a:rPr>
              <a:t>i</a:t>
            </a:r>
            <a:r>
              <a:rPr lang="sr-Latn-CS" sz="1800" smtClean="0">
                <a:solidFill>
                  <a:schemeClr val="lt1"/>
                </a:solidFill>
              </a:rPr>
              <a:t>ness </a:t>
            </a:r>
            <a:r>
              <a:rPr lang="sr-Latn-CS" sz="1800" dirty="0" smtClean="0">
                <a:solidFill>
                  <a:schemeClr val="lt1"/>
                </a:solidFill>
              </a:rPr>
              <a:t>cards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lt1"/>
                </a:solidFill>
              </a:rPr>
              <a:t>Brochures </a:t>
            </a:r>
            <a:r>
              <a:rPr lang="sr-Cyrl-CS" sz="1800" dirty="0" smtClean="0">
                <a:solidFill>
                  <a:schemeClr val="lt1"/>
                </a:solidFill>
              </a:rPr>
              <a:t>&amp; </a:t>
            </a:r>
            <a:r>
              <a:rPr lang="sr-Latn-CS" sz="1800" dirty="0" smtClean="0">
                <a:solidFill>
                  <a:schemeClr val="lt1"/>
                </a:solidFill>
              </a:rPr>
              <a:t>posters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sr-Latn-CS" sz="1800" dirty="0" smtClean="0">
                <a:solidFill>
                  <a:schemeClr val="lt1"/>
                </a:solidFill>
              </a:rPr>
              <a:t>Magnets &amp; flags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</a:pPr>
            <a:endParaRPr lang="sr-Latn-CS" dirty="0" smtClean="0">
              <a:solidFill>
                <a:schemeClr val="lt1"/>
              </a:solidFill>
            </a:endParaRPr>
          </a:p>
        </p:txBody>
      </p:sp>
      <p:sp>
        <p:nvSpPr>
          <p:cNvPr id="193" name="Google Shape;193;p22"/>
          <p:cNvSpPr/>
          <p:nvPr/>
        </p:nvSpPr>
        <p:spPr>
          <a:xfrm>
            <a:off x="5148064" y="2852936"/>
            <a:ext cx="1800200" cy="18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1252">
            <a:off x="5551715" y="2640505"/>
            <a:ext cx="2659108" cy="2531487"/>
          </a:xfrm>
          <a:prstGeom prst="rect">
            <a:avLst/>
          </a:prstGeom>
        </p:spPr>
      </p:pic>
      <p:pic>
        <p:nvPicPr>
          <p:cNvPr id="11" name="Picture 10" descr="mej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672" y="2780928"/>
            <a:ext cx="432048" cy="432048"/>
          </a:xfrm>
          <a:prstGeom prst="rect">
            <a:avLst/>
          </a:prstGeom>
        </p:spPr>
      </p:pic>
      <p:pic>
        <p:nvPicPr>
          <p:cNvPr id="12" name="Picture 11" descr="websaj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672" y="3429000"/>
            <a:ext cx="432048" cy="432048"/>
          </a:xfrm>
          <a:prstGeom prst="rect">
            <a:avLst/>
          </a:prstGeom>
        </p:spPr>
      </p:pic>
      <p:pic>
        <p:nvPicPr>
          <p:cNvPr id="13" name="Picture 12" descr="instagram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9672" y="4077072"/>
            <a:ext cx="432048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80;p22"/>
          <p:cNvGrpSpPr/>
          <p:nvPr/>
        </p:nvGrpSpPr>
        <p:grpSpPr>
          <a:xfrm>
            <a:off x="788988" y="831850"/>
            <a:ext cx="7566025" cy="6026150"/>
            <a:chOff x="788988" y="831850"/>
            <a:chExt cx="7566025" cy="5194300"/>
          </a:xfrm>
        </p:grpSpPr>
        <p:sp>
          <p:nvSpPr>
            <p:cNvPr id="181" name="Google Shape;181;p22"/>
            <p:cNvSpPr/>
            <p:nvPr/>
          </p:nvSpPr>
          <p:spPr>
            <a:xfrm>
              <a:off x="846138" y="889000"/>
              <a:ext cx="7451725" cy="5080000"/>
            </a:xfrm>
            <a:prstGeom prst="rect">
              <a:avLst/>
            </a:prstGeom>
            <a:solidFill>
              <a:srgbClr val="6DAA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788988" y="831850"/>
              <a:ext cx="7566025" cy="519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6" y="0"/>
                  </a:moveTo>
                  <a:lnTo>
                    <a:pt x="119093" y="0"/>
                  </a:lnTo>
                  <a:lnTo>
                    <a:pt x="120000" y="0"/>
                  </a:lnTo>
                  <a:lnTo>
                    <a:pt x="120000" y="1320"/>
                  </a:lnTo>
                  <a:lnTo>
                    <a:pt x="120000" y="118679"/>
                  </a:lnTo>
                  <a:lnTo>
                    <a:pt x="120000" y="120000"/>
                  </a:lnTo>
                  <a:lnTo>
                    <a:pt x="119093" y="120000"/>
                  </a:lnTo>
                  <a:lnTo>
                    <a:pt x="906" y="120000"/>
                  </a:lnTo>
                  <a:lnTo>
                    <a:pt x="0" y="120000"/>
                  </a:lnTo>
                  <a:lnTo>
                    <a:pt x="0" y="118679"/>
                  </a:lnTo>
                  <a:lnTo>
                    <a:pt x="0" y="1320"/>
                  </a:lnTo>
                  <a:lnTo>
                    <a:pt x="0" y="0"/>
                  </a:lnTo>
                  <a:lnTo>
                    <a:pt x="906" y="0"/>
                  </a:lnTo>
                  <a:lnTo>
                    <a:pt x="906" y="0"/>
                  </a:lnTo>
                  <a:close/>
                  <a:moveTo>
                    <a:pt x="118111" y="2750"/>
                  </a:moveTo>
                  <a:lnTo>
                    <a:pt x="1838" y="2750"/>
                  </a:lnTo>
                  <a:lnTo>
                    <a:pt x="1838" y="117322"/>
                  </a:lnTo>
                  <a:lnTo>
                    <a:pt x="118111" y="117322"/>
                  </a:lnTo>
                  <a:lnTo>
                    <a:pt x="118111" y="2750"/>
                  </a:lnTo>
                  <a:close/>
                </a:path>
              </a:pathLst>
            </a:custGeom>
            <a:solidFill>
              <a:srgbClr val="4A711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3" name="Google Shape;183;p22" descr="02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592" y="898804"/>
            <a:ext cx="8244408" cy="595919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2"/>
          <p:cNvSpPr/>
          <p:nvPr/>
        </p:nvSpPr>
        <p:spPr>
          <a:xfrm>
            <a:off x="1259632" y="1124744"/>
            <a:ext cx="659851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44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Financial plan</a:t>
            </a:r>
            <a:endParaRPr sz="4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2"/>
          <p:cNvSpPr/>
          <p:nvPr/>
        </p:nvSpPr>
        <p:spPr>
          <a:xfrm>
            <a:off x="1259632" y="1916832"/>
            <a:ext cx="4176464" cy="439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</a:pPr>
            <a:r>
              <a:rPr lang="sr-Latn-CS" sz="2000" dirty="0" smtClean="0">
                <a:solidFill>
                  <a:schemeClr val="lt1"/>
                </a:solidFill>
              </a:rPr>
              <a:t>CAPITAL STRUCTURE:</a:t>
            </a: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Latn-CS" sz="2000" dirty="0" smtClean="0">
                <a:solidFill>
                  <a:schemeClr val="lt1"/>
                </a:solidFill>
              </a:rPr>
              <a:t>Initial capital was collected  from the donations  of  students, their parents and teachers</a:t>
            </a:r>
            <a:endParaRPr lang="sr-Latn-CS" sz="2000" dirty="0" smtClea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Latn-CS" sz="2000" dirty="0" smtClean="0">
                <a:solidFill>
                  <a:schemeClr val="lt1"/>
                </a:solidFill>
              </a:rPr>
              <a:t>Later sources  of capital are  sales exihibitions by school, city and fairs</a:t>
            </a: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</a:pPr>
            <a:r>
              <a:rPr lang="sr-Latn-CS" sz="2000" dirty="0" smtClean="0">
                <a:solidFill>
                  <a:schemeClr val="lt1"/>
                </a:solidFill>
              </a:rPr>
              <a:t>COSTS:</a:t>
            </a: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sr-Latn-CS" sz="2000" dirty="0" smtClean="0">
                <a:solidFill>
                  <a:schemeClr val="lt1"/>
                </a:solidFill>
              </a:rPr>
              <a:t>Procurement costs od lacquer, paint, glue, old lamps and watches</a:t>
            </a: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sr-Latn-CS" sz="2000" dirty="0" smtClean="0">
                <a:solidFill>
                  <a:schemeClr val="lt1"/>
                </a:solidFill>
              </a:rPr>
              <a:t>Marketing costs</a:t>
            </a: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</a:pPr>
            <a:r>
              <a:rPr lang="sr-Latn-CS" sz="2000" dirty="0" smtClean="0">
                <a:solidFill>
                  <a:schemeClr val="lt1"/>
                </a:solidFill>
              </a:rPr>
              <a:t>REVENUES:</a:t>
            </a: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sr-Latn-CS" sz="2000" dirty="0" smtClean="0">
                <a:solidFill>
                  <a:schemeClr val="lt1"/>
                </a:solidFill>
              </a:rPr>
              <a:t>From sales</a:t>
            </a: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sr-Latn-CS" sz="2000" dirty="0" smtClean="0">
                <a:solidFill>
                  <a:schemeClr val="lt1"/>
                </a:solidFill>
              </a:rPr>
              <a:t>Training  of  interested  people for the manufacturing decorative items</a:t>
            </a: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</a:pPr>
            <a:endParaRPr lang="sr-Latn-CS" sz="2000" dirty="0" smtClean="0">
              <a:solidFill>
                <a:schemeClr val="lt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</a:pPr>
            <a:endParaRPr lang="sr-Latn-CS" dirty="0" smtClean="0">
              <a:solidFill>
                <a:schemeClr val="lt1"/>
              </a:solidFill>
            </a:endParaRPr>
          </a:p>
        </p:txBody>
      </p:sp>
      <p:sp>
        <p:nvSpPr>
          <p:cNvPr id="193" name="Google Shape;193;p22"/>
          <p:cNvSpPr/>
          <p:nvPr/>
        </p:nvSpPr>
        <p:spPr>
          <a:xfrm>
            <a:off x="5148064" y="2852936"/>
            <a:ext cx="1800200" cy="18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Picture 12" descr="fin plan 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2348880"/>
            <a:ext cx="2257425" cy="2091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0000"/>
      </a:accent1>
      <a:accent2>
        <a:srgbClr val="C00000"/>
      </a:accent2>
      <a:accent3>
        <a:srgbClr val="639729"/>
      </a:accent3>
      <a:accent4>
        <a:srgbClr val="92D050"/>
      </a:accent4>
      <a:accent5>
        <a:srgbClr val="FFC000"/>
      </a:accent5>
      <a:accent6>
        <a:srgbClr val="FF9900"/>
      </a:accent6>
      <a:hlink>
        <a:srgbClr val="FFC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493</Words>
  <Application>Microsoft Office PowerPoint</Application>
  <PresentationFormat>On-screen Show (4:3)</PresentationFormat>
  <Paragraphs>148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Who we are?</vt:lpstr>
      <vt:lpstr>Whеre  are we ?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sloba</cp:lastModifiedBy>
  <cp:revision>74</cp:revision>
  <dcterms:modified xsi:type="dcterms:W3CDTF">2021-02-28T15:29:06Z</dcterms:modified>
</cp:coreProperties>
</file>